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7"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5E24B-9B29-497A-9CDD-51C4AD6BCED0}" v="13" dt="2022-11-14T20:15:08.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BE16-BFC7-42AE-9B51-2336A11A7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EAF1C-15D9-4AEF-B118-E2FA493FE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09BF4D-99D7-4427-92BD-70D5A014708F}"/>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5" name="Footer Placeholder 4">
            <a:extLst>
              <a:ext uri="{FF2B5EF4-FFF2-40B4-BE49-F238E27FC236}">
                <a16:creationId xmlns:a16="http://schemas.microsoft.com/office/drawing/2014/main" id="{828B5BF6-62E5-4D77-9918-A12F5D1CC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2A699-2B63-4816-83B0-1D105883405C}"/>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132676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825C-920E-4681-B214-B166CCFD0C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46DF1-E950-4216-9DD6-32B542135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B02FC-D9FD-4BCB-A1D2-F2FF9864FE80}"/>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5" name="Footer Placeholder 4">
            <a:extLst>
              <a:ext uri="{FF2B5EF4-FFF2-40B4-BE49-F238E27FC236}">
                <a16:creationId xmlns:a16="http://schemas.microsoft.com/office/drawing/2014/main" id="{C68716CE-B245-429B-AE45-101D9C892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5FACA-2D04-4FED-ADA6-63E045B88207}"/>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315550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5C28D-B56C-4A99-A6CD-BFF4B1D28B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FADC28-B7EF-434E-9ADF-9EB2C6CF6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98090-CEE3-4769-B469-D808EED4A7E1}"/>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5" name="Footer Placeholder 4">
            <a:extLst>
              <a:ext uri="{FF2B5EF4-FFF2-40B4-BE49-F238E27FC236}">
                <a16:creationId xmlns:a16="http://schemas.microsoft.com/office/drawing/2014/main" id="{41141DD0-8E00-4584-8888-0BA4E5B8DD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F04835-294D-49C0-B5B4-339D6D8C7DAF}"/>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319786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BB7C-7564-411C-8C72-6863A4E481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ACD90F-903D-4953-A9BB-B1BFD930A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CEA15F-17DF-45E8-9670-705ED387E4A8}"/>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5" name="Footer Placeholder 4">
            <a:extLst>
              <a:ext uri="{FF2B5EF4-FFF2-40B4-BE49-F238E27FC236}">
                <a16:creationId xmlns:a16="http://schemas.microsoft.com/office/drawing/2014/main" id="{22D498EF-F6E5-4593-9FCF-0B87EF06D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20B96C-AD59-4C4F-AFA3-A6F040FA70DD}"/>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28505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AAB3-BAD8-4DAD-8563-4E96A625A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66BC8D-28AE-4BD9-9684-10AAF8057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2E6A7-23C8-4EF6-A2AB-E1D1375AF6A6}"/>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5" name="Footer Placeholder 4">
            <a:extLst>
              <a:ext uri="{FF2B5EF4-FFF2-40B4-BE49-F238E27FC236}">
                <a16:creationId xmlns:a16="http://schemas.microsoft.com/office/drawing/2014/main" id="{EE35B384-412B-4523-8A7B-D315DC9E1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BBF3E2-ECC6-4712-8FF2-51F59691DBB4}"/>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117790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C5E7-B51B-4555-96A3-6D40B62BA4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A7AF9F-F879-4852-A7EC-A6D409F56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303B15-3FAA-4379-89D9-722A5855F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590D1D-16AC-47D7-9511-0E254C2F013B}"/>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6" name="Footer Placeholder 5">
            <a:extLst>
              <a:ext uri="{FF2B5EF4-FFF2-40B4-BE49-F238E27FC236}">
                <a16:creationId xmlns:a16="http://schemas.microsoft.com/office/drawing/2014/main" id="{39469517-3CF7-46B7-9894-6F2F663FF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4E46C5-15D7-45A5-99BE-5182D75B2813}"/>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378899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099A-79B2-4594-98DA-F3197AA695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523D4C-4EE8-4211-8758-316803822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DF1DD5-C8CC-45AA-8ED4-AECD8C915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8981D1-DC6E-4299-BE76-4725F004C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9C850-692F-4675-8594-28A6E34B9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30EA54-FFB6-4437-812A-3EF61FE747DC}"/>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8" name="Footer Placeholder 7">
            <a:extLst>
              <a:ext uri="{FF2B5EF4-FFF2-40B4-BE49-F238E27FC236}">
                <a16:creationId xmlns:a16="http://schemas.microsoft.com/office/drawing/2014/main" id="{D6F942FB-7238-49D4-B40F-99B370FB4A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5F69A0-70E6-478A-B0DA-4C34994627D9}"/>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187304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E18B-4C3D-4652-A664-2E39A262DB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B5D524-F2CD-475D-8E72-A2FC7C360BB6}"/>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4" name="Footer Placeholder 3">
            <a:extLst>
              <a:ext uri="{FF2B5EF4-FFF2-40B4-BE49-F238E27FC236}">
                <a16:creationId xmlns:a16="http://schemas.microsoft.com/office/drawing/2014/main" id="{A4D948D4-B068-4EEF-9448-76131D4C1C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B88DAC-27AC-4B2C-91FB-EDFEC2A751A2}"/>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70114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61083-26C9-4326-A42A-B0E809D50F96}"/>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3" name="Footer Placeholder 2">
            <a:extLst>
              <a:ext uri="{FF2B5EF4-FFF2-40B4-BE49-F238E27FC236}">
                <a16:creationId xmlns:a16="http://schemas.microsoft.com/office/drawing/2014/main" id="{88E0A898-EFBA-4B26-9EAD-A6F1A47738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1309F6-A354-4CB9-87A3-EC838CEA584D}"/>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14863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4B16-B198-44F8-AFA2-4DCFFBEEB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E4C153-7B44-4689-9992-A40D6A52D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C952B0-EEE2-4277-A47A-07DEEB77A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B6E6A-1661-4E29-85ED-E130D83F4FF2}"/>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6" name="Footer Placeholder 5">
            <a:extLst>
              <a:ext uri="{FF2B5EF4-FFF2-40B4-BE49-F238E27FC236}">
                <a16:creationId xmlns:a16="http://schemas.microsoft.com/office/drawing/2014/main" id="{5E700B29-D995-47D9-9C31-E58B5C1C9D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94737A-22FA-4817-9BE3-5AF785A13E72}"/>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23868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14D7-0104-4B7E-B8A1-54991252E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F61764-952A-4A49-96F6-2A1B2A04E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BC4845-98A7-4730-AE9B-BC219B9BB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86A3F-38AA-471A-9B71-32613C7FFDCF}"/>
              </a:ext>
            </a:extLst>
          </p:cNvPr>
          <p:cNvSpPr>
            <a:spLocks noGrp="1"/>
          </p:cNvSpPr>
          <p:nvPr>
            <p:ph type="dt" sz="half" idx="10"/>
          </p:nvPr>
        </p:nvSpPr>
        <p:spPr/>
        <p:txBody>
          <a:bodyPr/>
          <a:lstStyle/>
          <a:p>
            <a:fld id="{C3AA5068-8A2E-4A44-96F1-484866A74FE4}" type="datetimeFigureOut">
              <a:rPr lang="en-GB" smtClean="0"/>
              <a:t>16/01/2025</a:t>
            </a:fld>
            <a:endParaRPr lang="en-GB"/>
          </a:p>
        </p:txBody>
      </p:sp>
      <p:sp>
        <p:nvSpPr>
          <p:cNvPr id="6" name="Footer Placeholder 5">
            <a:extLst>
              <a:ext uri="{FF2B5EF4-FFF2-40B4-BE49-F238E27FC236}">
                <a16:creationId xmlns:a16="http://schemas.microsoft.com/office/drawing/2014/main" id="{2851C43F-FFCC-4BB9-9820-0A13949CC1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9A269D-F9E8-4D11-8F56-AAD3667FFE6A}"/>
              </a:ext>
            </a:extLst>
          </p:cNvPr>
          <p:cNvSpPr>
            <a:spLocks noGrp="1"/>
          </p:cNvSpPr>
          <p:nvPr>
            <p:ph type="sldNum" sz="quarter" idx="12"/>
          </p:nvPr>
        </p:nvSpPr>
        <p:spPr/>
        <p:txBody>
          <a:bodyPr/>
          <a:lstStyle/>
          <a:p>
            <a:fld id="{18329B50-C642-47BB-90B8-0CAF4B6A8B3D}" type="slidenum">
              <a:rPr lang="en-GB" smtClean="0"/>
              <a:t>‹#›</a:t>
            </a:fld>
            <a:endParaRPr lang="en-GB"/>
          </a:p>
        </p:txBody>
      </p:sp>
    </p:spTree>
    <p:extLst>
      <p:ext uri="{BB962C8B-B14F-4D97-AF65-F5344CB8AC3E}">
        <p14:creationId xmlns:p14="http://schemas.microsoft.com/office/powerpoint/2010/main" val="413388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28DF6-816B-4E8D-B59F-D4CFF33BA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E1DB87-10A0-457C-A56D-11CBEA887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61F7F3-4F6A-4900-B9DF-597DFD6CC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A5068-8A2E-4A44-96F1-484866A74FE4}" type="datetimeFigureOut">
              <a:rPr lang="en-GB" smtClean="0"/>
              <a:t>16/01/2025</a:t>
            </a:fld>
            <a:endParaRPr lang="en-GB"/>
          </a:p>
        </p:txBody>
      </p:sp>
      <p:sp>
        <p:nvSpPr>
          <p:cNvPr id="5" name="Footer Placeholder 4">
            <a:extLst>
              <a:ext uri="{FF2B5EF4-FFF2-40B4-BE49-F238E27FC236}">
                <a16:creationId xmlns:a16="http://schemas.microsoft.com/office/drawing/2014/main" id="{EDFD6E66-DCF1-4D61-B304-1D43DF853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9A9468-4364-4724-99A4-4FEBE16A0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29B50-C642-47BB-90B8-0CAF4B6A8B3D}" type="slidenum">
              <a:rPr lang="en-GB" smtClean="0"/>
              <a:t>‹#›</a:t>
            </a:fld>
            <a:endParaRPr lang="en-GB"/>
          </a:p>
        </p:txBody>
      </p:sp>
    </p:spTree>
    <p:extLst>
      <p:ext uri="{BB962C8B-B14F-4D97-AF65-F5344CB8AC3E}">
        <p14:creationId xmlns:p14="http://schemas.microsoft.com/office/powerpoint/2010/main" val="403053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07B2-4B11-49B8-B06D-761DE07A52CC}"/>
              </a:ext>
            </a:extLst>
          </p:cNvPr>
          <p:cNvSpPr>
            <a:spLocks noGrp="1"/>
          </p:cNvSpPr>
          <p:nvPr>
            <p:ph type="ctrTitle"/>
          </p:nvPr>
        </p:nvSpPr>
        <p:spPr>
          <a:xfrm>
            <a:off x="7464614" y="1783959"/>
            <a:ext cx="4087306" cy="2889114"/>
          </a:xfrm>
        </p:spPr>
        <p:txBody>
          <a:bodyPr anchor="b">
            <a:normAutofit/>
          </a:bodyPr>
          <a:lstStyle/>
          <a:p>
            <a:pPr algn="l"/>
            <a:r>
              <a:rPr lang="en-GB" sz="3800"/>
              <a:t>Welcome to the Year 3 Parents’ Meeting for Sacramental Preparation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A4EBCEA-D22B-46F4-A176-D3B93673C244}"/>
              </a:ext>
            </a:extLst>
          </p:cNvPr>
          <p:cNvPicPr>
            <a:picLocks noChangeAspect="1"/>
          </p:cNvPicPr>
          <p:nvPr/>
        </p:nvPicPr>
        <p:blipFill rotWithShape="1">
          <a:blip r:embed="rId2"/>
          <a:srcRect t="12748" r="2" b="870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682603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7CB9B4-5FCF-494A-A196-E41133CB63B9}"/>
              </a:ext>
            </a:extLst>
          </p:cNvPr>
          <p:cNvPicPr>
            <a:picLocks noChangeAspect="1"/>
          </p:cNvPicPr>
          <p:nvPr/>
        </p:nvPicPr>
        <p:blipFill rotWithShape="1">
          <a:blip r:embed="rId2"/>
          <a:srcRect r="52662"/>
          <a:stretch/>
        </p:blipFill>
        <p:spPr>
          <a:xfrm>
            <a:off x="6391802" y="-2"/>
            <a:ext cx="5410731"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985614-EDBC-4304-AD82-8DD4ECE9E20C}"/>
              </a:ext>
            </a:extLst>
          </p:cNvPr>
          <p:cNvSpPr>
            <a:spLocks noGrp="1"/>
          </p:cNvSpPr>
          <p:nvPr>
            <p:ph type="title"/>
          </p:nvPr>
        </p:nvSpPr>
        <p:spPr>
          <a:xfrm>
            <a:off x="804673" y="1396289"/>
            <a:ext cx="4782458" cy="1325563"/>
          </a:xfrm>
        </p:spPr>
        <p:txBody>
          <a:bodyPr>
            <a:normAutofit/>
          </a:bodyPr>
          <a:lstStyle/>
          <a:p>
            <a:r>
              <a:rPr lang="en-GB" dirty="0"/>
              <a:t>First Forgiveness</a:t>
            </a:r>
          </a:p>
        </p:txBody>
      </p:sp>
      <p:sp>
        <p:nvSpPr>
          <p:cNvPr id="3" name="Content Placeholder 2">
            <a:extLst>
              <a:ext uri="{FF2B5EF4-FFF2-40B4-BE49-F238E27FC236}">
                <a16:creationId xmlns:a16="http://schemas.microsoft.com/office/drawing/2014/main" id="{3C72EA00-B125-4428-9516-3EE6B30415FC}"/>
              </a:ext>
            </a:extLst>
          </p:cNvPr>
          <p:cNvSpPr>
            <a:spLocks noGrp="1"/>
          </p:cNvSpPr>
          <p:nvPr>
            <p:ph idx="1"/>
          </p:nvPr>
        </p:nvSpPr>
        <p:spPr>
          <a:xfrm>
            <a:off x="804672" y="2871982"/>
            <a:ext cx="4782458" cy="3181684"/>
          </a:xfrm>
        </p:spPr>
        <p:txBody>
          <a:bodyPr anchor="t">
            <a:normAutofit/>
          </a:bodyPr>
          <a:lstStyle/>
          <a:p>
            <a:r>
              <a:rPr lang="en-GB" sz="1800" dirty="0"/>
              <a:t>6pm – Our Lady’s Church</a:t>
            </a:r>
          </a:p>
          <a:p>
            <a:r>
              <a:rPr lang="en-GB" sz="1800" dirty="0"/>
              <a:t>Order of Service</a:t>
            </a:r>
          </a:p>
          <a:p>
            <a:r>
              <a:rPr lang="en-GB" sz="1800" dirty="0"/>
              <a:t>Fr Edmund </a:t>
            </a:r>
          </a:p>
          <a:p>
            <a:r>
              <a:rPr lang="en-GB" sz="1800" dirty="0"/>
              <a:t>own clothes (warm)</a:t>
            </a:r>
          </a:p>
          <a:p>
            <a:r>
              <a:rPr lang="en-GB" sz="1800" dirty="0"/>
              <a:t>No photography during service</a:t>
            </a:r>
          </a:p>
          <a:p>
            <a:r>
              <a:rPr lang="en-GB" sz="1800" dirty="0"/>
              <a:t>Engagement </a:t>
            </a:r>
          </a:p>
          <a:p>
            <a:endParaRPr lang="en-GB" sz="1800" dirty="0"/>
          </a:p>
          <a:p>
            <a:r>
              <a:rPr lang="en-GB" sz="1800" dirty="0"/>
              <a:t>Penance </a:t>
            </a:r>
          </a:p>
          <a:p>
            <a:endParaRPr lang="en-GB" sz="1800" dirty="0"/>
          </a:p>
          <a:p>
            <a:endParaRPr lang="en-GB" sz="1800" dirty="0"/>
          </a:p>
        </p:txBody>
      </p:sp>
    </p:spTree>
    <p:extLst>
      <p:ext uri="{BB962C8B-B14F-4D97-AF65-F5344CB8AC3E}">
        <p14:creationId xmlns:p14="http://schemas.microsoft.com/office/powerpoint/2010/main" val="12877018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4AD2-9C9A-40FE-9101-8E491188752F}"/>
              </a:ext>
            </a:extLst>
          </p:cNvPr>
          <p:cNvPicPr>
            <a:picLocks noChangeAspect="1"/>
          </p:cNvPicPr>
          <p:nvPr/>
        </p:nvPicPr>
        <p:blipFill rotWithShape="1">
          <a:blip r:embed="rId2"/>
          <a:srcRect t="3252" r="2" b="23130"/>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6"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C74DAF-4C43-4CA6-9F29-8AD303A6835B}"/>
              </a:ext>
            </a:extLst>
          </p:cNvPr>
          <p:cNvSpPr>
            <a:spLocks noGrp="1"/>
          </p:cNvSpPr>
          <p:nvPr>
            <p:ph type="title"/>
          </p:nvPr>
        </p:nvSpPr>
        <p:spPr>
          <a:xfrm>
            <a:off x="7190972" y="253289"/>
            <a:ext cx="4819952" cy="1325563"/>
          </a:xfrm>
        </p:spPr>
        <p:txBody>
          <a:bodyPr>
            <a:normAutofit/>
          </a:bodyPr>
          <a:lstStyle/>
          <a:p>
            <a:r>
              <a:rPr lang="en-GB"/>
              <a:t>First Eucharist</a:t>
            </a:r>
            <a:endParaRPr lang="en-GB" dirty="0"/>
          </a:p>
        </p:txBody>
      </p:sp>
      <p:sp>
        <p:nvSpPr>
          <p:cNvPr id="3" name="Content Placeholder 2">
            <a:extLst>
              <a:ext uri="{FF2B5EF4-FFF2-40B4-BE49-F238E27FC236}">
                <a16:creationId xmlns:a16="http://schemas.microsoft.com/office/drawing/2014/main" id="{9B5AABCE-737D-4159-87D8-853356D20C5D}"/>
              </a:ext>
            </a:extLst>
          </p:cNvPr>
          <p:cNvSpPr>
            <a:spLocks noGrp="1"/>
          </p:cNvSpPr>
          <p:nvPr>
            <p:ph idx="1"/>
          </p:nvPr>
        </p:nvSpPr>
        <p:spPr>
          <a:xfrm>
            <a:off x="7009897" y="1728982"/>
            <a:ext cx="5050808" cy="4576568"/>
          </a:xfrm>
        </p:spPr>
        <p:txBody>
          <a:bodyPr anchor="t">
            <a:normAutofit/>
          </a:bodyPr>
          <a:lstStyle/>
          <a:p>
            <a:r>
              <a:rPr lang="en-GB" dirty="0"/>
              <a:t>10am Mass</a:t>
            </a:r>
          </a:p>
          <a:p>
            <a:r>
              <a:rPr lang="en-GB" dirty="0"/>
              <a:t>Our Lady Star of the Sea Church</a:t>
            </a:r>
          </a:p>
          <a:p>
            <a:r>
              <a:rPr lang="en-GB" dirty="0"/>
              <a:t>Limited numbers on family row</a:t>
            </a:r>
          </a:p>
          <a:p>
            <a:r>
              <a:rPr lang="en-GB" dirty="0"/>
              <a:t>Blended families</a:t>
            </a:r>
          </a:p>
          <a:p>
            <a:r>
              <a:rPr lang="en-GB" dirty="0"/>
              <a:t>Smart dress</a:t>
            </a:r>
          </a:p>
          <a:p>
            <a:r>
              <a:rPr lang="en-GB" dirty="0"/>
              <a:t>No photography during Mass</a:t>
            </a:r>
          </a:p>
          <a:p>
            <a:r>
              <a:rPr lang="en-GB" dirty="0"/>
              <a:t>Expectations</a:t>
            </a:r>
          </a:p>
        </p:txBody>
      </p:sp>
    </p:spTree>
    <p:extLst>
      <p:ext uri="{BB962C8B-B14F-4D97-AF65-F5344CB8AC3E}">
        <p14:creationId xmlns:p14="http://schemas.microsoft.com/office/powerpoint/2010/main" val="182284897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428991-568B-49CD-B342-F181C7F1FA03}"/>
              </a:ext>
            </a:extLst>
          </p:cNvPr>
          <p:cNvPicPr>
            <a:picLocks noChangeAspect="1"/>
          </p:cNvPicPr>
          <p:nvPr/>
        </p:nvPicPr>
        <p:blipFill rotWithShape="1">
          <a:blip r:embed="rId2"/>
          <a:srcRect t="15270" b="11200"/>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DDE0B8-3904-4745-9D04-C66968EFE2B5}"/>
              </a:ext>
            </a:extLst>
          </p:cNvPr>
          <p:cNvSpPr>
            <a:spLocks noGrp="1"/>
          </p:cNvSpPr>
          <p:nvPr>
            <p:ph type="title"/>
          </p:nvPr>
        </p:nvSpPr>
        <p:spPr>
          <a:xfrm>
            <a:off x="848807" y="510464"/>
            <a:ext cx="4782458" cy="1325563"/>
          </a:xfrm>
        </p:spPr>
        <p:txBody>
          <a:bodyPr>
            <a:normAutofit/>
          </a:bodyPr>
          <a:lstStyle/>
          <a:p>
            <a:r>
              <a:rPr lang="en-GB" dirty="0"/>
              <a:t>Tea Party</a:t>
            </a:r>
          </a:p>
        </p:txBody>
      </p:sp>
      <p:sp>
        <p:nvSpPr>
          <p:cNvPr id="3" name="Content Placeholder 2">
            <a:extLst>
              <a:ext uri="{FF2B5EF4-FFF2-40B4-BE49-F238E27FC236}">
                <a16:creationId xmlns:a16="http://schemas.microsoft.com/office/drawing/2014/main" id="{E4D84498-DED4-48FA-8EEC-35E7542380E0}"/>
              </a:ext>
            </a:extLst>
          </p:cNvPr>
          <p:cNvSpPr>
            <a:spLocks noGrp="1"/>
          </p:cNvSpPr>
          <p:nvPr>
            <p:ph idx="1"/>
          </p:nvPr>
        </p:nvSpPr>
        <p:spPr>
          <a:xfrm>
            <a:off x="733379" y="2077375"/>
            <a:ext cx="4782458" cy="3387561"/>
          </a:xfrm>
        </p:spPr>
        <p:txBody>
          <a:bodyPr anchor="t">
            <a:normAutofit fontScale="92500" lnSpcReduction="20000"/>
          </a:bodyPr>
          <a:lstStyle/>
          <a:p>
            <a:r>
              <a:rPr lang="en-GB" dirty="0"/>
              <a:t>Monday 12</a:t>
            </a:r>
            <a:r>
              <a:rPr lang="en-GB" baseline="30000" dirty="0"/>
              <a:t>th</a:t>
            </a:r>
            <a:r>
              <a:rPr lang="en-GB" dirty="0"/>
              <a:t> May – 2pm</a:t>
            </a:r>
          </a:p>
          <a:p>
            <a:r>
              <a:rPr lang="en-GB" dirty="0"/>
              <a:t>Tea party, games,</a:t>
            </a:r>
          </a:p>
          <a:p>
            <a:r>
              <a:rPr lang="en-GB" dirty="0"/>
              <a:t>School hall </a:t>
            </a:r>
          </a:p>
          <a:p>
            <a:r>
              <a:rPr lang="en-GB" dirty="0"/>
              <a:t>Thanksgiving and celebration </a:t>
            </a:r>
          </a:p>
          <a:p>
            <a:r>
              <a:rPr lang="en-GB" dirty="0"/>
              <a:t>Communion wear welcome</a:t>
            </a:r>
          </a:p>
          <a:p>
            <a:endParaRPr lang="en-GB" dirty="0"/>
          </a:p>
          <a:p>
            <a:r>
              <a:rPr lang="en-GB" dirty="0"/>
              <a:t>Please send in a donation of party food for sharing    </a:t>
            </a:r>
          </a:p>
        </p:txBody>
      </p:sp>
    </p:spTree>
    <p:extLst>
      <p:ext uri="{BB962C8B-B14F-4D97-AF65-F5344CB8AC3E}">
        <p14:creationId xmlns:p14="http://schemas.microsoft.com/office/powerpoint/2010/main" val="20107447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D68A-6798-478A-82BB-E7B78B706E36}"/>
              </a:ext>
            </a:extLst>
          </p:cNvPr>
          <p:cNvSpPr>
            <a:spLocks noGrp="1"/>
          </p:cNvSpPr>
          <p:nvPr>
            <p:ph type="title"/>
          </p:nvPr>
        </p:nvSpPr>
        <p:spPr>
          <a:xfrm>
            <a:off x="762001" y="803325"/>
            <a:ext cx="5314536" cy="1325563"/>
          </a:xfrm>
        </p:spPr>
        <p:txBody>
          <a:bodyPr>
            <a:normAutofit/>
          </a:bodyPr>
          <a:lstStyle/>
          <a:p>
            <a:r>
              <a:rPr lang="en-GB" sz="6600" dirty="0"/>
              <a:t>Next steps…</a:t>
            </a:r>
          </a:p>
        </p:txBody>
      </p:sp>
      <p:sp>
        <p:nvSpPr>
          <p:cNvPr id="3" name="Content Placeholder 2">
            <a:extLst>
              <a:ext uri="{FF2B5EF4-FFF2-40B4-BE49-F238E27FC236}">
                <a16:creationId xmlns:a16="http://schemas.microsoft.com/office/drawing/2014/main" id="{B09056E2-BFD3-4AC1-AC0B-D26907322036}"/>
              </a:ext>
            </a:extLst>
          </p:cNvPr>
          <p:cNvSpPr>
            <a:spLocks noGrp="1"/>
          </p:cNvSpPr>
          <p:nvPr>
            <p:ph idx="1"/>
          </p:nvPr>
        </p:nvSpPr>
        <p:spPr>
          <a:xfrm>
            <a:off x="762000" y="2943224"/>
            <a:ext cx="5314543" cy="2711713"/>
          </a:xfrm>
        </p:spPr>
        <p:txBody>
          <a:bodyPr anchor="t">
            <a:normAutofit/>
          </a:bodyPr>
          <a:lstStyle/>
          <a:p>
            <a:r>
              <a:rPr lang="en-GB" sz="4800" dirty="0"/>
              <a:t>Q&amp;A</a:t>
            </a:r>
          </a:p>
          <a:p>
            <a:r>
              <a:rPr lang="en-GB" sz="4800" dirty="0"/>
              <a:t>Enrolment forms</a:t>
            </a:r>
          </a:p>
          <a:p>
            <a:r>
              <a:rPr lang="en-GB" sz="4800" dirty="0"/>
              <a:t>I Belong Books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2F76F3B-2F5C-4B69-ABCA-B824A7E13162}"/>
              </a:ext>
            </a:extLst>
          </p:cNvPr>
          <p:cNvPicPr>
            <a:picLocks noChangeAspect="1"/>
          </p:cNvPicPr>
          <p:nvPr/>
        </p:nvPicPr>
        <p:blipFill rotWithShape="1">
          <a:blip r:embed="rId2"/>
          <a:srcRect t="22583"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602919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9657-1168-4ED9-885A-E8B20E303B3B}"/>
              </a:ext>
            </a:extLst>
          </p:cNvPr>
          <p:cNvSpPr>
            <a:spLocks noGrp="1"/>
          </p:cNvSpPr>
          <p:nvPr>
            <p:ph type="title"/>
          </p:nvPr>
        </p:nvSpPr>
        <p:spPr>
          <a:xfrm>
            <a:off x="638176" y="231825"/>
            <a:ext cx="5314536" cy="1325563"/>
          </a:xfrm>
        </p:spPr>
        <p:txBody>
          <a:bodyPr>
            <a:normAutofit/>
          </a:bodyPr>
          <a:lstStyle/>
          <a:p>
            <a:r>
              <a:rPr lang="en-GB" u="sng" dirty="0"/>
              <a:t>Aims of our meeting…</a:t>
            </a:r>
          </a:p>
        </p:txBody>
      </p:sp>
      <p:sp>
        <p:nvSpPr>
          <p:cNvPr id="3" name="Content Placeholder 2">
            <a:extLst>
              <a:ext uri="{FF2B5EF4-FFF2-40B4-BE49-F238E27FC236}">
                <a16:creationId xmlns:a16="http://schemas.microsoft.com/office/drawing/2014/main" id="{A0DEBABC-E551-47C7-B730-CF158ABC817D}"/>
              </a:ext>
            </a:extLst>
          </p:cNvPr>
          <p:cNvSpPr>
            <a:spLocks noGrp="1"/>
          </p:cNvSpPr>
          <p:nvPr>
            <p:ph idx="1"/>
          </p:nvPr>
        </p:nvSpPr>
        <p:spPr>
          <a:xfrm>
            <a:off x="362845" y="1840867"/>
            <a:ext cx="5904901" cy="4347157"/>
          </a:xfrm>
        </p:spPr>
        <p:txBody>
          <a:bodyPr anchor="t">
            <a:normAutofit/>
          </a:bodyPr>
          <a:lstStyle/>
          <a:p>
            <a:r>
              <a:rPr lang="en-GB" dirty="0"/>
              <a:t>To consider the programme of preparation for the Sacraments of First Forgiveness and First Eucharist </a:t>
            </a:r>
          </a:p>
          <a:p>
            <a:r>
              <a:rPr lang="en-GB" dirty="0"/>
              <a:t>To explore the triangulation approach between Home, School and Parish</a:t>
            </a:r>
          </a:p>
          <a:p>
            <a:r>
              <a:rPr lang="en-GB" dirty="0"/>
              <a:t>To answer any questions </a:t>
            </a:r>
          </a:p>
          <a:p>
            <a:r>
              <a:rPr lang="en-GB" dirty="0"/>
              <a:t>To set out the logistical arrangements for the programme and key dates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DE35C5-79A0-483D-8372-7977D126843D}"/>
              </a:ext>
            </a:extLst>
          </p:cNvPr>
          <p:cNvPicPr>
            <a:picLocks noChangeAspect="1"/>
          </p:cNvPicPr>
          <p:nvPr/>
        </p:nvPicPr>
        <p:blipFill rotWithShape="1">
          <a:blip r:embed="rId2"/>
          <a:srcRect t="22583"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90576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88416-FE32-4B70-9A2C-652A763A977B}"/>
              </a:ext>
            </a:extLst>
          </p:cNvPr>
          <p:cNvSpPr>
            <a:spLocks noGrp="1"/>
          </p:cNvSpPr>
          <p:nvPr>
            <p:ph idx="1"/>
          </p:nvPr>
        </p:nvSpPr>
        <p:spPr>
          <a:xfrm>
            <a:off x="495300" y="752475"/>
            <a:ext cx="5772150" cy="5705475"/>
          </a:xfrm>
        </p:spPr>
        <p:txBody>
          <a:bodyPr anchor="t">
            <a:normAutofit fontScale="92500" lnSpcReduction="10000"/>
          </a:bodyPr>
          <a:lstStyle/>
          <a:p>
            <a:pPr marL="0" indent="0">
              <a:buNone/>
            </a:pPr>
            <a:r>
              <a:rPr lang="en-GB" sz="3000" dirty="0"/>
              <a:t>God our Loving Father, </a:t>
            </a:r>
          </a:p>
          <a:p>
            <a:pPr marL="0" indent="0">
              <a:buNone/>
            </a:pPr>
            <a:r>
              <a:rPr lang="en-GB" sz="3000" dirty="0"/>
              <a:t>You love us so much that you have given yourself to us in the gifts of the sacraments. </a:t>
            </a:r>
          </a:p>
          <a:p>
            <a:pPr marL="0" indent="0">
              <a:buNone/>
            </a:pPr>
            <a:r>
              <a:rPr lang="en-GB" sz="3000" dirty="0"/>
              <a:t>Guide us as we prepare our young people to receive you in this special way</a:t>
            </a:r>
          </a:p>
          <a:p>
            <a:pPr marL="0" indent="0">
              <a:buNone/>
            </a:pPr>
            <a:r>
              <a:rPr lang="en-GB" sz="3000" dirty="0"/>
              <a:t>Bless them and strengthen them. Help them to grow in understanding as you fill them with your grace.</a:t>
            </a:r>
          </a:p>
          <a:p>
            <a:pPr marL="0" indent="0">
              <a:buNone/>
            </a:pPr>
            <a:r>
              <a:rPr lang="en-GB" sz="3000" dirty="0"/>
              <a:t>Bless their parents and families as they endeavour to walk alongside their children, towards you on this journey of love. </a:t>
            </a:r>
          </a:p>
          <a:p>
            <a:pPr marL="0" indent="0">
              <a:buNone/>
            </a:pPr>
            <a:endParaRPr lang="en-GB"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17F4A60-9637-4ED5-BDBA-96BAD7BBF081}"/>
              </a:ext>
            </a:extLst>
          </p:cNvPr>
          <p:cNvPicPr>
            <a:picLocks noChangeAspect="1"/>
          </p:cNvPicPr>
          <p:nvPr/>
        </p:nvPicPr>
        <p:blipFill rotWithShape="1">
          <a:blip r:embed="rId2"/>
          <a:srcRect t="22163"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083350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6187-F187-4F38-BC29-0C1FCC900E13}"/>
              </a:ext>
            </a:extLst>
          </p:cNvPr>
          <p:cNvSpPr>
            <a:spLocks noGrp="1"/>
          </p:cNvSpPr>
          <p:nvPr>
            <p:ph type="title"/>
          </p:nvPr>
        </p:nvSpPr>
        <p:spPr>
          <a:xfrm>
            <a:off x="7668800" y="2263354"/>
            <a:ext cx="4087306" cy="1445016"/>
          </a:xfrm>
        </p:spPr>
        <p:txBody>
          <a:bodyPr vert="horz" lIns="91440" tIns="45720" rIns="91440" bIns="45720" rtlCol="0" anchor="b">
            <a:normAutofit fontScale="90000"/>
          </a:bodyPr>
          <a:lstStyle/>
          <a:p>
            <a:pPr algn="ctr"/>
            <a:r>
              <a:rPr lang="en-US" sz="5400" dirty="0"/>
              <a:t>Our </a:t>
            </a:r>
            <a:r>
              <a:rPr lang="en-US" sz="5400" dirty="0" err="1"/>
              <a:t>Programme</a:t>
            </a:r>
            <a:r>
              <a:rPr lang="en-US" sz="5400" dirty="0"/>
              <a:t>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C49C3F8F-5CF8-40C5-854B-CC7CC51785E5}"/>
              </a:ext>
            </a:extLst>
          </p:cNvPr>
          <p:cNvPicPr>
            <a:picLocks noGrp="1" noChangeAspect="1"/>
          </p:cNvPicPr>
          <p:nvPr>
            <p:ph idx="1"/>
          </p:nvPr>
        </p:nvPicPr>
        <p:blipFill rotWithShape="1">
          <a:blip r:embed="rId2"/>
          <a:srcRect t="9012"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0755300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817E533-A68C-48FC-B828-C558FA84C29D}"/>
              </a:ext>
            </a:extLst>
          </p:cNvPr>
          <p:cNvPicPr>
            <a:picLocks noChangeAspect="1"/>
          </p:cNvPicPr>
          <p:nvPr/>
        </p:nvPicPr>
        <p:blipFill rotWithShape="1">
          <a:blip r:embed="rId2"/>
          <a:srcRect l="580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5AE40271-909E-4DD9-92C4-04B7FA730F12}"/>
              </a:ext>
            </a:extLst>
          </p:cNvPr>
          <p:cNvSpPr>
            <a:spLocks noGrp="1"/>
          </p:cNvSpPr>
          <p:nvPr>
            <p:ph idx="1"/>
          </p:nvPr>
        </p:nvSpPr>
        <p:spPr>
          <a:xfrm>
            <a:off x="6381750" y="314325"/>
            <a:ext cx="5581650" cy="6210300"/>
          </a:xfrm>
        </p:spPr>
        <p:txBody>
          <a:bodyPr anchor="t">
            <a:normAutofit/>
          </a:bodyPr>
          <a:lstStyle/>
          <a:p>
            <a:pPr marL="0" indent="0">
              <a:buNone/>
            </a:pPr>
            <a:r>
              <a:rPr lang="en-US" sz="2000" b="0" i="0" dirty="0">
                <a:effectLst/>
                <a:latin typeface="-apple-system"/>
              </a:rPr>
              <a:t>I Belong is a </a:t>
            </a:r>
            <a:r>
              <a:rPr lang="en-US" sz="2000" b="0" i="0" dirty="0" err="1">
                <a:effectLst/>
                <a:latin typeface="-apple-system"/>
              </a:rPr>
              <a:t>programme</a:t>
            </a:r>
            <a:r>
              <a:rPr lang="en-US" sz="2000" b="0" i="0" dirty="0">
                <a:effectLst/>
                <a:latin typeface="-apple-system"/>
              </a:rPr>
              <a:t> that contains lively, </a:t>
            </a:r>
            <a:r>
              <a:rPr lang="en-US" sz="2000" b="0" i="0" dirty="0" err="1">
                <a:effectLst/>
                <a:latin typeface="-apple-system"/>
              </a:rPr>
              <a:t>colourful</a:t>
            </a:r>
            <a:r>
              <a:rPr lang="en-US" sz="2000" b="0" i="0" dirty="0">
                <a:effectLst/>
                <a:latin typeface="-apple-system"/>
              </a:rPr>
              <a:t> material in which illustrations and examples are used to reflect the world where today’s children live and experience faith. </a:t>
            </a:r>
          </a:p>
          <a:p>
            <a:pPr marL="0" indent="0">
              <a:buNone/>
            </a:pPr>
            <a:r>
              <a:rPr lang="en-US" sz="2000" b="0" i="0" dirty="0">
                <a:effectLst/>
                <a:latin typeface="-apple-system"/>
              </a:rPr>
              <a:t>It is hoped that the children using this book will create a personal memento of this special time in their relationship with God. </a:t>
            </a:r>
          </a:p>
          <a:p>
            <a:pPr marL="0" indent="0">
              <a:buNone/>
            </a:pPr>
            <a:r>
              <a:rPr lang="en-US" sz="2000" b="0" i="0" dirty="0">
                <a:effectLst/>
                <a:latin typeface="-apple-system"/>
              </a:rPr>
              <a:t>At the end of each chapter is a “Family Time” page with suggestions for prayer and something to do together as a family. </a:t>
            </a:r>
          </a:p>
          <a:p>
            <a:pPr marL="0" indent="0">
              <a:buNone/>
            </a:pPr>
            <a:r>
              <a:rPr lang="en-US" sz="2000" b="0" i="0" dirty="0">
                <a:effectLst/>
                <a:latin typeface="-apple-system"/>
              </a:rPr>
              <a:t>Small information boxes have been added throughout the book. These cover areas such as: search the church for particular items, explanation of Catholic practices, what to look out for while at Mass and new words associated with reconciliation, First Holy Communion and the Mass. There is also a symbol of a Bible to check out bible references at the end of scripture passages. A small candle features on the corner of each page which, when </a:t>
            </a:r>
            <a:r>
              <a:rPr lang="en-US" sz="2000" b="0" i="0" dirty="0" err="1">
                <a:effectLst/>
                <a:latin typeface="-apple-system"/>
              </a:rPr>
              <a:t>coloured</a:t>
            </a:r>
            <a:r>
              <a:rPr lang="en-US" sz="2000" b="0" i="0" dirty="0">
                <a:effectLst/>
                <a:latin typeface="-apple-system"/>
              </a:rPr>
              <a:t>, indicates progress through the book.</a:t>
            </a:r>
            <a:endParaRPr lang="en-GB" sz="2000" dirty="0"/>
          </a:p>
        </p:txBody>
      </p:sp>
    </p:spTree>
    <p:extLst>
      <p:ext uri="{BB962C8B-B14F-4D97-AF65-F5344CB8AC3E}">
        <p14:creationId xmlns:p14="http://schemas.microsoft.com/office/powerpoint/2010/main" val="9993214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3C9BD-734A-4234-BA33-13B1693E35AD}"/>
              </a:ext>
            </a:extLst>
          </p:cNvPr>
          <p:cNvPicPr>
            <a:picLocks noChangeAspect="1"/>
          </p:cNvPicPr>
          <p:nvPr/>
        </p:nvPicPr>
        <p:blipFill rotWithShape="1">
          <a:blip r:embed="rId2"/>
          <a:srcRect t="4091" r="2" b="14220"/>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1DE8A1-3E06-439F-8CAB-E3727314AA8A}"/>
              </a:ext>
            </a:extLst>
          </p:cNvPr>
          <p:cNvSpPr>
            <a:spLocks noGrp="1"/>
          </p:cNvSpPr>
          <p:nvPr>
            <p:ph type="title"/>
          </p:nvPr>
        </p:nvSpPr>
        <p:spPr>
          <a:xfrm>
            <a:off x="6905665" y="491414"/>
            <a:ext cx="4819952" cy="1325563"/>
          </a:xfrm>
        </p:spPr>
        <p:txBody>
          <a:bodyPr>
            <a:normAutofit/>
          </a:bodyPr>
          <a:lstStyle/>
          <a:p>
            <a:r>
              <a:rPr lang="en-GB" dirty="0"/>
              <a:t>Preparation at school…</a:t>
            </a:r>
          </a:p>
        </p:txBody>
      </p:sp>
      <p:sp>
        <p:nvSpPr>
          <p:cNvPr id="3" name="Content Placeholder 2">
            <a:extLst>
              <a:ext uri="{FF2B5EF4-FFF2-40B4-BE49-F238E27FC236}">
                <a16:creationId xmlns:a16="http://schemas.microsoft.com/office/drawing/2014/main" id="{82EC32A8-9928-45B2-B8ED-6085B08675CF}"/>
              </a:ext>
            </a:extLst>
          </p:cNvPr>
          <p:cNvSpPr>
            <a:spLocks noGrp="1"/>
          </p:cNvSpPr>
          <p:nvPr>
            <p:ph idx="1"/>
          </p:nvPr>
        </p:nvSpPr>
        <p:spPr>
          <a:xfrm>
            <a:off x="6801435" y="2076450"/>
            <a:ext cx="4819951" cy="3977216"/>
          </a:xfrm>
        </p:spPr>
        <p:txBody>
          <a:bodyPr anchor="t">
            <a:normAutofit/>
          </a:bodyPr>
          <a:lstStyle/>
          <a:p>
            <a:r>
              <a:rPr lang="en-GB" sz="1800" dirty="0"/>
              <a:t>Begin our programme on Friday 31</a:t>
            </a:r>
            <a:r>
              <a:rPr lang="en-GB" sz="1800" baseline="30000" dirty="0"/>
              <a:t>st</a:t>
            </a:r>
            <a:r>
              <a:rPr lang="en-GB" sz="1800" dirty="0"/>
              <a:t> January </a:t>
            </a:r>
          </a:p>
          <a:p>
            <a:r>
              <a:rPr lang="en-GB" sz="1800" dirty="0"/>
              <a:t>Meet weekly – Mrs Kane</a:t>
            </a:r>
          </a:p>
          <a:p>
            <a:r>
              <a:rPr lang="en-GB" sz="1800" dirty="0"/>
              <a:t>Explore our journey of faith</a:t>
            </a:r>
          </a:p>
          <a:p>
            <a:r>
              <a:rPr lang="en-GB" sz="1800" dirty="0"/>
              <a:t>Learn about the sacraments</a:t>
            </a:r>
          </a:p>
          <a:p>
            <a:r>
              <a:rPr lang="en-GB" sz="1800" dirty="0"/>
              <a:t>Reflect on Bible stories</a:t>
            </a:r>
          </a:p>
          <a:p>
            <a:r>
              <a:rPr lang="en-GB" sz="1800" dirty="0"/>
              <a:t>Learn the prayers and the rites of the Mass</a:t>
            </a:r>
          </a:p>
          <a:p>
            <a:r>
              <a:rPr lang="en-GB" sz="1800" dirty="0"/>
              <a:t>Grow in awe and wonder at the path ahead</a:t>
            </a:r>
          </a:p>
          <a:p>
            <a:endParaRPr lang="en-GB" sz="1800" dirty="0"/>
          </a:p>
          <a:p>
            <a:endParaRPr lang="en-GB" sz="1800" dirty="0"/>
          </a:p>
        </p:txBody>
      </p:sp>
    </p:spTree>
    <p:extLst>
      <p:ext uri="{BB962C8B-B14F-4D97-AF65-F5344CB8AC3E}">
        <p14:creationId xmlns:p14="http://schemas.microsoft.com/office/powerpoint/2010/main" val="7937192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F57F7-FD4D-4A51-B5A1-B3C258C98955}"/>
              </a:ext>
            </a:extLst>
          </p:cNvPr>
          <p:cNvPicPr>
            <a:picLocks noChangeAspect="1"/>
          </p:cNvPicPr>
          <p:nvPr/>
        </p:nvPicPr>
        <p:blipFill rotWithShape="1">
          <a:blip r:embed="rId2"/>
          <a:srcRect l="11405" r="7334"/>
          <a:stretch/>
        </p:blipFill>
        <p:spPr>
          <a:xfrm>
            <a:off x="5382129" y="-2"/>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6"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A405AE-35F9-42B6-B8D7-CF40D9E3ADCD}"/>
              </a:ext>
            </a:extLst>
          </p:cNvPr>
          <p:cNvSpPr>
            <a:spLocks noGrp="1"/>
          </p:cNvSpPr>
          <p:nvPr>
            <p:ph type="title"/>
          </p:nvPr>
        </p:nvSpPr>
        <p:spPr>
          <a:xfrm>
            <a:off x="804673" y="1396289"/>
            <a:ext cx="4782458" cy="1325563"/>
          </a:xfrm>
        </p:spPr>
        <p:txBody>
          <a:bodyPr>
            <a:normAutofit/>
          </a:bodyPr>
          <a:lstStyle/>
          <a:p>
            <a:r>
              <a:rPr lang="en-GB" dirty="0"/>
              <a:t>Preparation at home </a:t>
            </a:r>
          </a:p>
        </p:txBody>
      </p:sp>
      <p:sp>
        <p:nvSpPr>
          <p:cNvPr id="3" name="Content Placeholder 2">
            <a:extLst>
              <a:ext uri="{FF2B5EF4-FFF2-40B4-BE49-F238E27FC236}">
                <a16:creationId xmlns:a16="http://schemas.microsoft.com/office/drawing/2014/main" id="{46FCF169-F9D8-411F-90C0-F794EEF1DABD}"/>
              </a:ext>
            </a:extLst>
          </p:cNvPr>
          <p:cNvSpPr>
            <a:spLocks noGrp="1"/>
          </p:cNvSpPr>
          <p:nvPr>
            <p:ph idx="1"/>
          </p:nvPr>
        </p:nvSpPr>
        <p:spPr>
          <a:xfrm>
            <a:off x="804672" y="2871982"/>
            <a:ext cx="4782458" cy="3181684"/>
          </a:xfrm>
        </p:spPr>
        <p:txBody>
          <a:bodyPr anchor="t">
            <a:normAutofit/>
          </a:bodyPr>
          <a:lstStyle/>
          <a:p>
            <a:r>
              <a:rPr lang="en-GB" sz="1800" dirty="0"/>
              <a:t>Support your child with their journey of faith</a:t>
            </a:r>
          </a:p>
          <a:p>
            <a:r>
              <a:rPr lang="en-GB" sz="1800" dirty="0"/>
              <a:t>Engage in the programme and weekly activities – ensure the book is in school for each Friday class.</a:t>
            </a:r>
          </a:p>
          <a:p>
            <a:r>
              <a:rPr lang="en-GB" sz="1800" dirty="0"/>
              <a:t>Talk to your child about your memories of receiving the sacraments of Reconciliation and Eucharist for the first time</a:t>
            </a:r>
          </a:p>
          <a:p>
            <a:r>
              <a:rPr lang="en-GB" sz="1800" dirty="0"/>
              <a:t>Attend Mass</a:t>
            </a:r>
          </a:p>
          <a:p>
            <a:endParaRPr lang="en-GB" sz="1800" dirty="0"/>
          </a:p>
        </p:txBody>
      </p:sp>
    </p:spTree>
    <p:extLst>
      <p:ext uri="{BB962C8B-B14F-4D97-AF65-F5344CB8AC3E}">
        <p14:creationId xmlns:p14="http://schemas.microsoft.com/office/powerpoint/2010/main" val="13754873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376F-C8DE-4E84-87E7-9669097823A1}"/>
              </a:ext>
            </a:extLst>
          </p:cNvPr>
          <p:cNvSpPr>
            <a:spLocks noGrp="1"/>
          </p:cNvSpPr>
          <p:nvPr>
            <p:ph type="title"/>
          </p:nvPr>
        </p:nvSpPr>
        <p:spPr>
          <a:xfrm>
            <a:off x="438150" y="140543"/>
            <a:ext cx="6311991" cy="1325563"/>
          </a:xfrm>
        </p:spPr>
        <p:txBody>
          <a:bodyPr>
            <a:normAutofit/>
          </a:bodyPr>
          <a:lstStyle/>
          <a:p>
            <a:r>
              <a:rPr lang="en-GB" dirty="0"/>
              <a:t>Preparation in the Parish</a:t>
            </a:r>
          </a:p>
        </p:txBody>
      </p:sp>
      <p:sp>
        <p:nvSpPr>
          <p:cNvPr id="3" name="Content Placeholder 2">
            <a:extLst>
              <a:ext uri="{FF2B5EF4-FFF2-40B4-BE49-F238E27FC236}">
                <a16:creationId xmlns:a16="http://schemas.microsoft.com/office/drawing/2014/main" id="{F59FBC0B-8B76-47EB-8B27-E38B3ED5F4DA}"/>
              </a:ext>
            </a:extLst>
          </p:cNvPr>
          <p:cNvSpPr>
            <a:spLocks noGrp="1"/>
          </p:cNvSpPr>
          <p:nvPr>
            <p:ph idx="1"/>
          </p:nvPr>
        </p:nvSpPr>
        <p:spPr>
          <a:xfrm>
            <a:off x="598960" y="1466106"/>
            <a:ext cx="5823011" cy="5174391"/>
          </a:xfrm>
        </p:spPr>
        <p:txBody>
          <a:bodyPr anchor="t">
            <a:normAutofit fontScale="85000" lnSpcReduction="20000"/>
          </a:bodyPr>
          <a:lstStyle/>
          <a:p>
            <a:r>
              <a:rPr lang="en-GB" sz="3600" dirty="0"/>
              <a:t>Children’s Liturgy Group is offered every week at the 11am Mass at Our Lady’s Church</a:t>
            </a:r>
          </a:p>
          <a:p>
            <a:endParaRPr lang="en-GB" sz="1400" dirty="0"/>
          </a:p>
          <a:p>
            <a:r>
              <a:rPr lang="en-GB" sz="3600" dirty="0"/>
              <a:t>Engagement in all areas of parish life is always welcome – there any so many ways to get involved </a:t>
            </a:r>
          </a:p>
          <a:p>
            <a:endParaRPr lang="en-GB" sz="3600" dirty="0"/>
          </a:p>
          <a:p>
            <a:r>
              <a:rPr lang="en-GB" sz="3600" dirty="0"/>
              <a:t>Attendance at Mass is warmly welcomed and part of our faith formation. The Eucharist is our “source and summit” We cannot offer this through engagement with school alone.</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92B2569-DA83-4A56-83E6-C2DC20B65DCD}"/>
              </a:ext>
            </a:extLst>
          </p:cNvPr>
          <p:cNvPicPr>
            <a:picLocks noChangeAspect="1"/>
          </p:cNvPicPr>
          <p:nvPr/>
        </p:nvPicPr>
        <p:blipFill rotWithShape="1">
          <a:blip r:embed="rId2"/>
          <a:srcRect t="12977" r="3" b="908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726435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E20349-1DE8-4CFB-A61B-2A88AF967575}"/>
              </a:ext>
            </a:extLst>
          </p:cNvPr>
          <p:cNvPicPr>
            <a:picLocks noChangeAspect="1"/>
          </p:cNvPicPr>
          <p:nvPr/>
        </p:nvPicPr>
        <p:blipFill rotWithShape="1">
          <a:blip r:embed="rId2"/>
          <a:srcRect t="18554" r="1"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289D43-9394-459C-AC99-04D9CAD1D977}"/>
              </a:ext>
            </a:extLst>
          </p:cNvPr>
          <p:cNvSpPr>
            <a:spLocks noGrp="1"/>
          </p:cNvSpPr>
          <p:nvPr>
            <p:ph type="title"/>
          </p:nvPr>
        </p:nvSpPr>
        <p:spPr>
          <a:xfrm>
            <a:off x="406085" y="453314"/>
            <a:ext cx="5225180" cy="1325563"/>
          </a:xfrm>
        </p:spPr>
        <p:txBody>
          <a:bodyPr>
            <a:normAutofit/>
          </a:bodyPr>
          <a:lstStyle/>
          <a:p>
            <a:r>
              <a:rPr lang="en-GB" dirty="0"/>
              <a:t>Key Dates</a:t>
            </a:r>
          </a:p>
        </p:txBody>
      </p:sp>
      <p:sp>
        <p:nvSpPr>
          <p:cNvPr id="3" name="Content Placeholder 2">
            <a:extLst>
              <a:ext uri="{FF2B5EF4-FFF2-40B4-BE49-F238E27FC236}">
                <a16:creationId xmlns:a16="http://schemas.microsoft.com/office/drawing/2014/main" id="{65C4B712-843E-464E-AFC5-4ED19594B9D4}"/>
              </a:ext>
            </a:extLst>
          </p:cNvPr>
          <p:cNvSpPr>
            <a:spLocks noGrp="1"/>
          </p:cNvSpPr>
          <p:nvPr>
            <p:ph idx="1"/>
          </p:nvPr>
        </p:nvSpPr>
        <p:spPr>
          <a:xfrm>
            <a:off x="361950" y="1476375"/>
            <a:ext cx="5225180" cy="5181600"/>
          </a:xfrm>
        </p:spPr>
        <p:txBody>
          <a:bodyPr anchor="t">
            <a:normAutofit/>
          </a:bodyPr>
          <a:lstStyle/>
          <a:p>
            <a:pPr marL="0" indent="0">
              <a:buNone/>
            </a:pPr>
            <a:endParaRPr lang="en-GB" sz="2400" dirty="0"/>
          </a:p>
          <a:p>
            <a:r>
              <a:rPr lang="en-GB" sz="2400" b="1" dirty="0"/>
              <a:t>Thursday 3</a:t>
            </a:r>
            <a:r>
              <a:rPr lang="en-GB" sz="2400" b="1" baseline="30000" dirty="0"/>
              <a:t>rd</a:t>
            </a:r>
            <a:r>
              <a:rPr lang="en-GB" sz="2400" b="1" dirty="0"/>
              <a:t>  April </a:t>
            </a:r>
            <a:r>
              <a:rPr lang="en-GB" sz="2400" dirty="0"/>
              <a:t>- Celebration of First Forgiveness at Our Lady’s Church, 6pm </a:t>
            </a:r>
          </a:p>
          <a:p>
            <a:endParaRPr lang="en-GB" sz="2400" dirty="0"/>
          </a:p>
          <a:p>
            <a:r>
              <a:rPr lang="en-GB" sz="2400" b="1" dirty="0"/>
              <a:t>Saturday 10</a:t>
            </a:r>
            <a:r>
              <a:rPr lang="en-GB" sz="2400" b="1" baseline="30000" dirty="0"/>
              <a:t>th</a:t>
            </a:r>
            <a:r>
              <a:rPr lang="en-GB" sz="2400" b="1" dirty="0"/>
              <a:t> May </a:t>
            </a:r>
            <a:r>
              <a:rPr lang="en-GB" sz="2400" dirty="0"/>
              <a:t>– Celebration of First Eucharist at Our Lady’s Church, 10am</a:t>
            </a:r>
          </a:p>
          <a:p>
            <a:endParaRPr lang="en-GB" sz="2400" dirty="0"/>
          </a:p>
          <a:p>
            <a:r>
              <a:rPr lang="en-GB" sz="2400" b="1" dirty="0"/>
              <a:t>Monday 12</a:t>
            </a:r>
            <a:r>
              <a:rPr lang="en-GB" sz="2400" b="1" baseline="30000" dirty="0"/>
              <a:t>th</a:t>
            </a:r>
            <a:r>
              <a:rPr lang="en-GB" sz="2400" b="1" dirty="0"/>
              <a:t> May  </a:t>
            </a:r>
            <a:r>
              <a:rPr lang="en-GB" sz="2400" dirty="0"/>
              <a:t>– Thanksgiving tea party for </a:t>
            </a:r>
            <a:r>
              <a:rPr lang="en-GB" sz="2400" u="sng" dirty="0"/>
              <a:t>all</a:t>
            </a:r>
            <a:r>
              <a:rPr lang="en-GB" sz="2400" dirty="0"/>
              <a:t> children in Year 3 during the school day</a:t>
            </a:r>
          </a:p>
        </p:txBody>
      </p:sp>
    </p:spTree>
    <p:extLst>
      <p:ext uri="{BB962C8B-B14F-4D97-AF65-F5344CB8AC3E}">
        <p14:creationId xmlns:p14="http://schemas.microsoft.com/office/powerpoint/2010/main" val="28343531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616</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-apple-system</vt:lpstr>
      <vt:lpstr>Arial</vt:lpstr>
      <vt:lpstr>Calibri</vt:lpstr>
      <vt:lpstr>Calibri Light</vt:lpstr>
      <vt:lpstr>Office Theme</vt:lpstr>
      <vt:lpstr>Welcome to the Year 3 Parents’ Meeting for Sacramental Preparation </vt:lpstr>
      <vt:lpstr>Aims of our meeting…</vt:lpstr>
      <vt:lpstr>PowerPoint Presentation</vt:lpstr>
      <vt:lpstr>Our Programme </vt:lpstr>
      <vt:lpstr>PowerPoint Presentation</vt:lpstr>
      <vt:lpstr>Preparation at school…</vt:lpstr>
      <vt:lpstr>Preparation at home </vt:lpstr>
      <vt:lpstr>Preparation in the Parish</vt:lpstr>
      <vt:lpstr>Key Dates</vt:lpstr>
      <vt:lpstr>First Forgiveness</vt:lpstr>
      <vt:lpstr>First Eucharist</vt:lpstr>
      <vt:lpstr>Tea Party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3 Parents’ Meeting for Sacramental Preparation</dc:title>
  <dc:creator>St Mary Of The Angels Head</dc:creator>
  <cp:lastModifiedBy>Chloe Pearce</cp:lastModifiedBy>
  <cp:revision>15</cp:revision>
  <dcterms:created xsi:type="dcterms:W3CDTF">2022-11-14T19:23:17Z</dcterms:created>
  <dcterms:modified xsi:type="dcterms:W3CDTF">2025-01-16T18:15:57Z</dcterms:modified>
</cp:coreProperties>
</file>