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470025"/>
          </a:xfrm>
        </p:spPr>
        <p:txBody>
          <a:bodyPr/>
          <a:lstStyle>
            <a:lvl1pPr>
              <a:defRPr>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92624"/>
            <a:ext cx="6400800" cy="1752600"/>
          </a:xfrm>
        </p:spPr>
        <p:txBody>
          <a:bodyPr/>
          <a:lstStyle>
            <a:lvl1pPr marL="0" indent="0" algn="ctr">
              <a:buNone/>
              <a:defRPr>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021288"/>
            <a:ext cx="2133600" cy="365125"/>
          </a:xfrm>
          <a:prstGeom prst="rect">
            <a:avLst/>
          </a:prstGeom>
        </p:spPr>
        <p:txBody>
          <a:bodyPr/>
          <a:lstStyle>
            <a:lvl1pPr>
              <a:defRPr>
                <a:latin typeface="Myriad Pro" pitchFamily="34" charset="0"/>
              </a:defRPr>
            </a:lvl1pPr>
          </a:lstStyle>
          <a:p>
            <a:fld id="{69FDC015-5C54-4A80-BA7D-97CB8BD195FF}" type="datetimeFigureOut">
              <a:rPr lang="en-US" smtClean="0"/>
              <a:pPr/>
              <a:t>1/10/2017</a:t>
            </a:fld>
            <a:endParaRPr lang="en-US" dirty="0"/>
          </a:p>
        </p:txBody>
      </p:sp>
      <p:sp>
        <p:nvSpPr>
          <p:cNvPr id="5" name="Footer Placeholder 4"/>
          <p:cNvSpPr>
            <a:spLocks noGrp="1"/>
          </p:cNvSpPr>
          <p:nvPr>
            <p:ph type="ftr" sz="quarter" idx="11"/>
          </p:nvPr>
        </p:nvSpPr>
        <p:spPr>
          <a:xfrm>
            <a:off x="3124200" y="6021288"/>
            <a:ext cx="2895600" cy="365125"/>
          </a:xfrm>
          <a:prstGeom prst="rect">
            <a:avLst/>
          </a:prstGeom>
        </p:spPr>
        <p:txBody>
          <a:bodyPr/>
          <a:lstStyle>
            <a:lvl1pPr>
              <a:defRPr>
                <a:latin typeface="Myriad Pro" pitchFamily="34" charset="0"/>
              </a:defRPr>
            </a:lvl1pPr>
          </a:lstStyle>
          <a:p>
            <a:endParaRPr lang="en-US" dirty="0"/>
          </a:p>
        </p:txBody>
      </p:sp>
      <p:sp>
        <p:nvSpPr>
          <p:cNvPr id="6" name="Slide Number Placeholder 5"/>
          <p:cNvSpPr>
            <a:spLocks noGrp="1"/>
          </p:cNvSpPr>
          <p:nvPr>
            <p:ph type="sldNum" sz="quarter" idx="12"/>
          </p:nvPr>
        </p:nvSpPr>
        <p:spPr>
          <a:xfrm>
            <a:off x="6553200" y="6021288"/>
            <a:ext cx="2133600" cy="365125"/>
          </a:xfrm>
          <a:prstGeom prst="rect">
            <a:avLst/>
          </a:prstGeom>
        </p:spPr>
        <p:txBody>
          <a:bodyPr/>
          <a:lstStyle>
            <a:lvl1pPr>
              <a:defRPr>
                <a:latin typeface="Myriad Pro" pitchFamily="34" charset="0"/>
              </a:defRPr>
            </a:lvl1pPr>
          </a:lstStyle>
          <a:p>
            <a:fld id="{30CD20E4-79F5-4DF4-A68E-4AF2B9E5A026}" type="slidenum">
              <a:rPr lang="en-US" smtClean="0"/>
              <a:pPr/>
              <a:t>‹#›</a:t>
            </a:fld>
            <a:endParaRPr lang="en-US" dirty="0"/>
          </a:p>
        </p:txBody>
      </p:sp>
    </p:spTree>
    <p:extLst>
      <p:ext uri="{BB962C8B-B14F-4D97-AF65-F5344CB8AC3E}">
        <p14:creationId xmlns:p14="http://schemas.microsoft.com/office/powerpoint/2010/main" val="2796676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25E24F6-553D-4E7D-A4D3-923CE6F2D9A1}" type="slidenum">
              <a:rPr lang="en-US" altLang="en-US"/>
              <a:pPr>
                <a:defRPr/>
              </a:pPr>
              <a:t>‹#›</a:t>
            </a:fld>
            <a:endParaRPr lang="en-US" altLang="en-US"/>
          </a:p>
        </p:txBody>
      </p:sp>
    </p:spTree>
    <p:extLst>
      <p:ext uri="{BB962C8B-B14F-4D97-AF65-F5344CB8AC3E}">
        <p14:creationId xmlns:p14="http://schemas.microsoft.com/office/powerpoint/2010/main" val="339617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A3C33F1-F1DF-4C6B-B035-FDF5C1294ED7}" type="slidenum">
              <a:rPr lang="en-US" altLang="en-US"/>
              <a:pPr>
                <a:defRPr/>
              </a:pPr>
              <a:t>‹#›</a:t>
            </a:fld>
            <a:endParaRPr lang="en-US" altLang="en-US"/>
          </a:p>
        </p:txBody>
      </p:sp>
    </p:spTree>
    <p:extLst>
      <p:ext uri="{BB962C8B-B14F-4D97-AF65-F5344CB8AC3E}">
        <p14:creationId xmlns:p14="http://schemas.microsoft.com/office/powerpoint/2010/main" val="84701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FB7EBF8-426D-4733-A2EB-06DA2864D9D0}" type="slidenum">
              <a:rPr lang="en-US" altLang="en-US"/>
              <a:pPr>
                <a:defRPr/>
              </a:pPr>
              <a:t>‹#›</a:t>
            </a:fld>
            <a:endParaRPr lang="en-US" altLang="en-US"/>
          </a:p>
        </p:txBody>
      </p:sp>
    </p:spTree>
    <p:extLst>
      <p:ext uri="{BB962C8B-B14F-4D97-AF65-F5344CB8AC3E}">
        <p14:creationId xmlns:p14="http://schemas.microsoft.com/office/powerpoint/2010/main" val="304150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0BCA5B8-3D27-4041-897A-C360F35C8E82}" type="slidenum">
              <a:rPr lang="en-US" altLang="en-US"/>
              <a:pPr>
                <a:defRPr/>
              </a:pPr>
              <a:t>‹#›</a:t>
            </a:fld>
            <a:endParaRPr lang="en-US" altLang="en-US"/>
          </a:p>
        </p:txBody>
      </p:sp>
    </p:spTree>
    <p:extLst>
      <p:ext uri="{BB962C8B-B14F-4D97-AF65-F5344CB8AC3E}">
        <p14:creationId xmlns:p14="http://schemas.microsoft.com/office/powerpoint/2010/main" val="421631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1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095F66A-BF4A-4B9C-B53B-2A695266D818}" type="slidenum">
              <a:rPr lang="en-US" altLang="en-US"/>
              <a:pPr>
                <a:defRPr/>
              </a:pPr>
              <a:t>‹#›</a:t>
            </a:fld>
            <a:endParaRPr lang="en-US" altLang="en-US"/>
          </a:p>
        </p:txBody>
      </p:sp>
    </p:spTree>
    <p:extLst>
      <p:ext uri="{BB962C8B-B14F-4D97-AF65-F5344CB8AC3E}">
        <p14:creationId xmlns:p14="http://schemas.microsoft.com/office/powerpoint/2010/main" val="80145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482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E:\IMAGES.WMF\CARTOONS\CHILDREN\CRTCH001.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286000"/>
            <a:ext cx="3810000" cy="3657600"/>
          </a:xfrm>
        </p:spPr>
      </p:pic>
      <p:sp>
        <p:nvSpPr>
          <p:cNvPr id="3075" name="Rectangle 7"/>
          <p:cNvSpPr>
            <a:spLocks noChangeArrowheads="1"/>
          </p:cNvSpPr>
          <p:nvPr/>
        </p:nvSpPr>
        <p:spPr bwMode="auto">
          <a:xfrm>
            <a:off x="395536" y="1268760"/>
            <a:ext cx="741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9600" dirty="0" smtClean="0">
                <a:solidFill>
                  <a:schemeClr val="bg1"/>
                </a:solidFill>
                <a:latin typeface="Impact" pitchFamily="34" charset="0"/>
              </a:rPr>
              <a:t>Strangers</a:t>
            </a:r>
            <a:endParaRPr lang="en-US" altLang="en-US" sz="40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1057647"/>
            <a:ext cx="8663879"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9500" dirty="0" smtClean="0">
                <a:solidFill>
                  <a:srgbClr val="FFFF00"/>
                </a:solidFill>
                <a:latin typeface="Arial Rounded MT Bold" pitchFamily="34" charset="0"/>
              </a:rPr>
              <a:t>Say</a:t>
            </a:r>
            <a:r>
              <a:rPr lang="en-US" altLang="en-US" sz="9500" dirty="0" smtClean="0">
                <a:latin typeface="Arial Rounded MT Bold" pitchFamily="34" charset="0"/>
              </a:rPr>
              <a:t> </a:t>
            </a:r>
            <a:r>
              <a:rPr lang="en-US" altLang="en-US" sz="9500" dirty="0" smtClean="0">
                <a:solidFill>
                  <a:srgbClr val="FF0000"/>
                </a:solidFill>
                <a:latin typeface="Arial Rounded MT Bold" pitchFamily="34" charset="0"/>
              </a:rPr>
              <a:t>No</a:t>
            </a:r>
            <a:r>
              <a:rPr lang="en-US" altLang="en-US" sz="9500" dirty="0" smtClean="0">
                <a:latin typeface="Arial Rounded MT Bold" pitchFamily="34" charset="0"/>
              </a:rPr>
              <a:t> </a:t>
            </a:r>
            <a:r>
              <a:rPr lang="en-US" altLang="en-US" sz="9500" dirty="0" smtClean="0">
                <a:solidFill>
                  <a:srgbClr val="FFFF00"/>
                </a:solidFill>
                <a:latin typeface="Arial Rounded MT Bold" pitchFamily="34" charset="0"/>
              </a:rPr>
              <a:t>Loudly!</a:t>
            </a:r>
            <a:endParaRPr lang="en-US" altLang="en-US" sz="9500" dirty="0">
              <a:solidFill>
                <a:srgbClr val="FFFF00"/>
              </a:solidFill>
              <a:latin typeface="Arial Rounded MT Bold" pitchFamily="34" charset="0"/>
            </a:endParaRPr>
          </a:p>
        </p:txBody>
      </p:sp>
      <p:sp>
        <p:nvSpPr>
          <p:cNvPr id="12291" name="Text Box 4"/>
          <p:cNvSpPr txBox="1">
            <a:spLocks noChangeArrowheads="1"/>
          </p:cNvSpPr>
          <p:nvPr/>
        </p:nvSpPr>
        <p:spPr bwMode="auto">
          <a:xfrm>
            <a:off x="228600" y="4012029"/>
            <a:ext cx="866387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b="1" dirty="0">
                <a:solidFill>
                  <a:schemeClr val="bg1"/>
                </a:solidFill>
                <a:latin typeface="Arial Rounded MT Bold" pitchFamily="34" charset="0"/>
              </a:rPr>
              <a:t>It is OK to say </a:t>
            </a:r>
            <a:r>
              <a:rPr lang="en-US" altLang="en-US" sz="3600" b="1" dirty="0">
                <a:solidFill>
                  <a:srgbClr val="FF0000"/>
                </a:solidFill>
                <a:latin typeface="Arial Rounded MT Bold" pitchFamily="34" charset="0"/>
              </a:rPr>
              <a:t>NO</a:t>
            </a:r>
            <a:r>
              <a:rPr lang="en-US" altLang="en-US" sz="3600" b="1" dirty="0">
                <a:solidFill>
                  <a:schemeClr val="bg1"/>
                </a:solidFill>
                <a:latin typeface="Arial Rounded MT Bold" pitchFamily="34" charset="0"/>
              </a:rPr>
              <a:t> to someone you don’t know!</a:t>
            </a:r>
          </a:p>
          <a:p>
            <a:pPr algn="ctr">
              <a:spcBef>
                <a:spcPct val="50000"/>
              </a:spcBef>
              <a:buFontTx/>
              <a:buNone/>
            </a:pPr>
            <a:r>
              <a:rPr lang="en-US" altLang="en-US" sz="3600" b="1" dirty="0">
                <a:solidFill>
                  <a:schemeClr val="bg1"/>
                </a:solidFill>
                <a:latin typeface="Arial Rounded MT Bold" pitchFamily="34" charset="0"/>
              </a:rPr>
              <a:t>Say it loud and clear, let them know you mean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755576" y="980380"/>
            <a:ext cx="5010150" cy="2160588"/>
          </a:xfrm>
          <a:prstGeom prst="rect">
            <a:avLst/>
          </a:prstGeom>
        </p:spPr>
        <p:txBody>
          <a:bodyPr wrap="none" fromWordArt="1">
            <a:prstTxWarp prst="textDeflateBottom">
              <a:avLst>
                <a:gd name="adj" fmla="val 76472"/>
              </a:avLst>
            </a:prstTxWarp>
            <a:scene3d>
              <a:camera prst="legacyPerspectiveFront">
                <a:rot lat="19799993" lon="19439992" rev="0"/>
              </a:camera>
              <a:lightRig rig="legacyNormal2" dir="t"/>
            </a:scene3d>
            <a:sp3d extrusionH="354000" prstMaterial="legacyMatte">
              <a:extrusionClr>
                <a:srgbClr val="939676"/>
              </a:extrusionClr>
            </a:sp3d>
          </a:bodyPr>
          <a:lstStyle/>
          <a:p>
            <a:pPr algn="ctr"/>
            <a:r>
              <a:rPr lang="en-US" sz="9600" kern="10" dirty="0">
                <a:ln w="9525">
                  <a:round/>
                  <a:headEnd/>
                  <a:tailEnd/>
                </a:ln>
                <a:gradFill rotWithShape="1">
                  <a:gsLst>
                    <a:gs pos="0">
                      <a:srgbClr val="707070"/>
                    </a:gs>
                    <a:gs pos="50000">
                      <a:srgbClr val="FFFFFF"/>
                    </a:gs>
                    <a:gs pos="100000">
                      <a:srgbClr val="707070"/>
                    </a:gs>
                  </a:gsLst>
                  <a:lin ang="2700000" scaled="1"/>
                </a:gradFill>
                <a:latin typeface="Impact"/>
              </a:rPr>
              <a:t>RUN AWAY</a:t>
            </a:r>
          </a:p>
        </p:txBody>
      </p:sp>
      <p:graphicFrame>
        <p:nvGraphicFramePr>
          <p:cNvPr id="13315" name="Object 3"/>
          <p:cNvGraphicFramePr>
            <a:graphicFrameLocks noChangeAspect="1"/>
          </p:cNvGraphicFramePr>
          <p:nvPr>
            <p:extLst>
              <p:ext uri="{D42A27DB-BD31-4B8C-83A1-F6EECF244321}">
                <p14:modId xmlns:p14="http://schemas.microsoft.com/office/powerpoint/2010/main" val="849119237"/>
              </p:ext>
            </p:extLst>
          </p:nvPr>
        </p:nvGraphicFramePr>
        <p:xfrm>
          <a:off x="251520" y="2420888"/>
          <a:ext cx="3213100" cy="3935413"/>
        </p:xfrm>
        <a:graphic>
          <a:graphicData uri="http://schemas.openxmlformats.org/presentationml/2006/ole">
            <mc:AlternateContent xmlns:mc="http://schemas.openxmlformats.org/markup-compatibility/2006">
              <mc:Choice xmlns:v="urn:schemas-microsoft-com:vml" Requires="v">
                <p:oleObj spid="_x0000_s6148" name="ClipArt" r:id="rId3" imgW="3190971" imgH="3905129" progId="MS_ClipArt_Gallery.2">
                  <p:embed/>
                </p:oleObj>
              </mc:Choice>
              <mc:Fallback>
                <p:oleObj name="ClipArt" r:id="rId3" imgW="3190971" imgH="390512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420888"/>
                        <a:ext cx="3213100" cy="393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a:off x="3203848" y="3479517"/>
            <a:ext cx="568863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742950" indent="-742950">
              <a:spcBef>
                <a:spcPct val="50000"/>
              </a:spcBef>
              <a:buFont typeface="+mj-lt"/>
              <a:buAutoNum type="arabicPeriod"/>
            </a:pPr>
            <a:r>
              <a:rPr lang="en-US" altLang="en-US" sz="4000" b="1" dirty="0" smtClean="0">
                <a:solidFill>
                  <a:schemeClr val="bg1"/>
                </a:solidFill>
                <a:latin typeface="Arial Rounded MT Bold" pitchFamily="34" charset="0"/>
              </a:rPr>
              <a:t>Make Lots of Noise</a:t>
            </a:r>
          </a:p>
          <a:p>
            <a:pPr marL="742950" indent="-742950">
              <a:spcBef>
                <a:spcPct val="50000"/>
              </a:spcBef>
              <a:buFont typeface="+mj-lt"/>
              <a:buAutoNum type="arabicPeriod"/>
            </a:pPr>
            <a:r>
              <a:rPr lang="en-US" altLang="en-US" sz="4000" b="1" dirty="0" smtClean="0">
                <a:solidFill>
                  <a:schemeClr val="bg1"/>
                </a:solidFill>
                <a:latin typeface="Arial Rounded MT Bold" pitchFamily="34" charset="0"/>
              </a:rPr>
              <a:t>Run Away Fast</a:t>
            </a:r>
          </a:p>
          <a:p>
            <a:pPr marL="742950" indent="-742950">
              <a:spcBef>
                <a:spcPct val="50000"/>
              </a:spcBef>
              <a:buFont typeface="+mj-lt"/>
              <a:buAutoNum type="arabicPeriod"/>
            </a:pPr>
            <a:r>
              <a:rPr lang="en-US" altLang="en-US" sz="4000" b="1" dirty="0" smtClean="0">
                <a:solidFill>
                  <a:schemeClr val="bg1"/>
                </a:solidFill>
                <a:latin typeface="Arial Rounded MT Bold" pitchFamily="34" charset="0"/>
              </a:rPr>
              <a:t>Find A Safe Adult</a:t>
            </a:r>
          </a:p>
          <a:p>
            <a:pPr algn="ctr">
              <a:spcBef>
                <a:spcPct val="50000"/>
              </a:spcBef>
              <a:buFontTx/>
              <a:buNone/>
            </a:pPr>
            <a:endParaRPr lang="en-US" altLang="en-US" sz="40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201414"/>
            <a:ext cx="7007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5400" dirty="0">
                <a:latin typeface="Arial Rounded MT Bold" pitchFamily="34" charset="0"/>
              </a:rPr>
              <a:t>TELL A SAFE ADULT</a:t>
            </a:r>
          </a:p>
        </p:txBody>
      </p:sp>
      <p:sp>
        <p:nvSpPr>
          <p:cNvPr id="14339" name="Text Box 6"/>
          <p:cNvSpPr txBox="1">
            <a:spLocks noChangeArrowheads="1"/>
          </p:cNvSpPr>
          <p:nvPr/>
        </p:nvSpPr>
        <p:spPr bwMode="auto">
          <a:xfrm>
            <a:off x="207772" y="1773391"/>
            <a:ext cx="731655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dirty="0">
                <a:solidFill>
                  <a:schemeClr val="bg1"/>
                </a:solidFill>
                <a:latin typeface="Arial Rounded MT Bold" pitchFamily="34" charset="0"/>
              </a:rPr>
              <a:t>Your parents and the police cannot </a:t>
            </a:r>
            <a:r>
              <a:rPr lang="en-US" altLang="en-US" dirty="0" smtClean="0">
                <a:solidFill>
                  <a:schemeClr val="bg1"/>
                </a:solidFill>
                <a:latin typeface="Arial Rounded MT Bold" pitchFamily="34" charset="0"/>
              </a:rPr>
              <a:t>help you</a:t>
            </a:r>
            <a:r>
              <a:rPr lang="en-US" altLang="en-US" dirty="0">
                <a:solidFill>
                  <a:schemeClr val="bg1"/>
                </a:solidFill>
                <a:latin typeface="Arial Rounded MT Bold" pitchFamily="34" charset="0"/>
              </a:rPr>
              <a:t>, AND OTHERS, if we don’t know something happened!</a:t>
            </a:r>
          </a:p>
          <a:p>
            <a:pPr>
              <a:spcBef>
                <a:spcPct val="50000"/>
              </a:spcBef>
              <a:buFontTx/>
              <a:buNone/>
            </a:pPr>
            <a:r>
              <a:rPr lang="en-US" altLang="en-US" dirty="0">
                <a:solidFill>
                  <a:schemeClr val="bg1"/>
                </a:solidFill>
                <a:latin typeface="Arial Rounded MT Bold" pitchFamily="34" charset="0"/>
              </a:rPr>
              <a:t>Tell your teachers or parents right away. </a:t>
            </a:r>
            <a:endParaRPr lang="en-US" altLang="en-US" dirty="0" smtClean="0">
              <a:solidFill>
                <a:schemeClr val="bg1"/>
              </a:solidFill>
              <a:latin typeface="Arial Rounded MT Bold" pitchFamily="34" charset="0"/>
            </a:endParaRPr>
          </a:p>
          <a:p>
            <a:pPr>
              <a:spcBef>
                <a:spcPct val="50000"/>
              </a:spcBef>
              <a:buFontTx/>
              <a:buNone/>
            </a:pPr>
            <a:r>
              <a:rPr lang="en-US" altLang="en-US" dirty="0" smtClean="0">
                <a:solidFill>
                  <a:schemeClr val="bg1"/>
                </a:solidFill>
                <a:latin typeface="Arial Rounded MT Bold" pitchFamily="34" charset="0"/>
              </a:rPr>
              <a:t>They </a:t>
            </a:r>
            <a:r>
              <a:rPr lang="en-US" altLang="en-US" dirty="0">
                <a:solidFill>
                  <a:schemeClr val="bg1"/>
                </a:solidFill>
                <a:latin typeface="Arial Rounded MT Bold" pitchFamily="34" charset="0"/>
              </a:rPr>
              <a:t>will </a:t>
            </a:r>
            <a:r>
              <a:rPr lang="en-US" altLang="en-US" dirty="0" smtClean="0">
                <a:solidFill>
                  <a:schemeClr val="bg1"/>
                </a:solidFill>
                <a:latin typeface="Arial Rounded MT Bold" pitchFamily="34" charset="0"/>
              </a:rPr>
              <a:t>tell </a:t>
            </a:r>
            <a:r>
              <a:rPr lang="en-US" altLang="en-US" dirty="0">
                <a:solidFill>
                  <a:schemeClr val="bg1"/>
                </a:solidFill>
                <a:latin typeface="Arial Rounded MT Bold" pitchFamily="34" charset="0"/>
              </a:rPr>
              <a:t>the police </a:t>
            </a:r>
            <a:r>
              <a:rPr lang="en-US" altLang="en-US" dirty="0" smtClean="0">
                <a:solidFill>
                  <a:schemeClr val="bg1"/>
                </a:solidFill>
                <a:latin typeface="Arial Rounded MT Bold" pitchFamily="34" charset="0"/>
              </a:rPr>
              <a:t>what </a:t>
            </a:r>
            <a:r>
              <a:rPr lang="en-US" altLang="en-US" dirty="0">
                <a:solidFill>
                  <a:schemeClr val="bg1"/>
                </a:solidFill>
                <a:latin typeface="Arial Rounded MT Bold" pitchFamily="34" charset="0"/>
              </a:rPr>
              <a:t>happened so we can do our job.</a:t>
            </a:r>
          </a:p>
        </p:txBody>
      </p:sp>
      <p:pic>
        <p:nvPicPr>
          <p:cNvPr id="14340" name="Picture 8" descr="A:\MVC-010S.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07" r="17877"/>
          <a:stretch/>
        </p:blipFill>
        <p:spPr bwMode="auto">
          <a:xfrm>
            <a:off x="7308304" y="2924944"/>
            <a:ext cx="162232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116632"/>
            <a:ext cx="8229600" cy="1143000"/>
          </a:xfrm>
        </p:spPr>
        <p:txBody>
          <a:bodyPr>
            <a:normAutofit fontScale="90000"/>
          </a:bodyPr>
          <a:lstStyle/>
          <a:p>
            <a:pPr algn="l"/>
            <a:r>
              <a:rPr lang="en-US" altLang="en-US" sz="9600" dirty="0" smtClean="0">
                <a:latin typeface="Arial Rounded MT Bold" pitchFamily="34" charset="0"/>
              </a:rPr>
              <a:t>***QUIZ***</a:t>
            </a:r>
          </a:p>
        </p:txBody>
      </p:sp>
      <p:sp>
        <p:nvSpPr>
          <p:cNvPr id="21507" name="Text Box 3"/>
          <p:cNvSpPr txBox="1">
            <a:spLocks noChangeArrowheads="1"/>
          </p:cNvSpPr>
          <p:nvPr/>
        </p:nvSpPr>
        <p:spPr bwMode="auto">
          <a:xfrm>
            <a:off x="685800" y="1844824"/>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6000" dirty="0">
                <a:solidFill>
                  <a:schemeClr val="bg1"/>
                </a:solidFill>
                <a:latin typeface="Arial Rounded MT Bold" pitchFamily="34" charset="0"/>
              </a:rPr>
              <a:t>1. What was rule #1?  </a:t>
            </a:r>
          </a:p>
        </p:txBody>
      </p:sp>
      <p:sp>
        <p:nvSpPr>
          <p:cNvPr id="21508" name="Text Box 4"/>
          <p:cNvSpPr txBox="1">
            <a:spLocks noChangeArrowheads="1"/>
          </p:cNvSpPr>
          <p:nvPr/>
        </p:nvSpPr>
        <p:spPr bwMode="auto">
          <a:xfrm>
            <a:off x="685800" y="3061409"/>
            <a:ext cx="784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6000" dirty="0">
                <a:solidFill>
                  <a:schemeClr val="bg1"/>
                </a:solidFill>
                <a:latin typeface="Arial Rounded MT Bold" pitchFamily="34" charset="0"/>
              </a:rPr>
              <a:t>2. What was rule #2?</a:t>
            </a:r>
          </a:p>
        </p:txBody>
      </p:sp>
      <p:sp>
        <p:nvSpPr>
          <p:cNvPr id="21509" name="Text Box 5"/>
          <p:cNvSpPr txBox="1">
            <a:spLocks noChangeArrowheads="1"/>
          </p:cNvSpPr>
          <p:nvPr/>
        </p:nvSpPr>
        <p:spPr bwMode="auto">
          <a:xfrm>
            <a:off x="683568" y="4357553"/>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6000" dirty="0">
                <a:solidFill>
                  <a:schemeClr val="bg1"/>
                </a:solidFill>
                <a:latin typeface="Arial Rounded MT Bold" pitchFamily="34" charset="0"/>
              </a:rPr>
              <a:t>3. What was rule #3?</a:t>
            </a:r>
          </a:p>
        </p:txBody>
      </p:sp>
      <p:sp>
        <p:nvSpPr>
          <p:cNvPr id="15366" name="Text Box 7"/>
          <p:cNvSpPr txBox="1">
            <a:spLocks noChangeArrowheads="1"/>
          </p:cNvSpPr>
          <p:nvPr/>
        </p:nvSpPr>
        <p:spPr bwMode="auto">
          <a:xfrm>
            <a:off x="685800" y="4648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DRIVEBY.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ppt_x"/>
                                          </p:val>
                                        </p:tav>
                                        <p:tav tm="100000">
                                          <p:val>
                                            <p:strVal val="#ppt_x"/>
                                          </p:val>
                                        </p:tav>
                                      </p:tavLst>
                                    </p:anim>
                                    <p:anim calcmode="lin" valueType="num">
                                      <p:cBhvr additive="base">
                                        <p:cTn id="20" dur="500" fill="hold"/>
                                        <p:tgtEl>
                                          <p:spTgt spid="215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0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496" y="116632"/>
            <a:ext cx="7772400" cy="1143000"/>
          </a:xfrm>
        </p:spPr>
        <p:txBody>
          <a:bodyPr>
            <a:normAutofit/>
          </a:bodyPr>
          <a:lstStyle/>
          <a:p>
            <a:pPr algn="l"/>
            <a:r>
              <a:rPr lang="en-US" altLang="en-US" sz="4200" b="1" dirty="0" smtClean="0">
                <a:latin typeface="Arial Rounded MT Bold" panose="020F0704030504030204" pitchFamily="34" charset="0"/>
              </a:rPr>
              <a:t>ALWAYS tell a safe adult if...</a:t>
            </a:r>
          </a:p>
        </p:txBody>
      </p:sp>
      <p:sp>
        <p:nvSpPr>
          <p:cNvPr id="16387" name="Text Box 3"/>
          <p:cNvSpPr txBox="1">
            <a:spLocks noChangeArrowheads="1"/>
          </p:cNvSpPr>
          <p:nvPr/>
        </p:nvSpPr>
        <p:spPr bwMode="auto">
          <a:xfrm>
            <a:off x="107504" y="1412776"/>
            <a:ext cx="8856984"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500" dirty="0">
                <a:solidFill>
                  <a:schemeClr val="bg1"/>
                </a:solidFill>
                <a:latin typeface="Arial Rounded MT Bold" pitchFamily="34" charset="0"/>
              </a:rPr>
              <a:t>A stranger tries to get you to go someplace with them</a:t>
            </a:r>
          </a:p>
          <a:p>
            <a:pPr>
              <a:spcBef>
                <a:spcPct val="50000"/>
              </a:spcBef>
            </a:pPr>
            <a:r>
              <a:rPr lang="en-US" altLang="en-US" sz="2500" dirty="0">
                <a:solidFill>
                  <a:schemeClr val="bg1"/>
                </a:solidFill>
                <a:latin typeface="Arial Rounded MT Bold" pitchFamily="34" charset="0"/>
              </a:rPr>
              <a:t>A stranger offers you sweets or money or </a:t>
            </a:r>
            <a:r>
              <a:rPr lang="en-US" altLang="en-US" sz="2500" dirty="0" smtClean="0">
                <a:solidFill>
                  <a:schemeClr val="bg1"/>
                </a:solidFill>
                <a:latin typeface="Arial Rounded MT Bold" pitchFamily="34" charset="0"/>
              </a:rPr>
              <a:t>a toy</a:t>
            </a:r>
            <a:r>
              <a:rPr lang="en-US" altLang="en-US" sz="2500" dirty="0">
                <a:solidFill>
                  <a:schemeClr val="bg1"/>
                </a:solidFill>
                <a:latin typeface="Arial Rounded MT Bold" pitchFamily="34" charset="0"/>
              </a:rPr>
              <a:t>. DON’T TAKE ANYTHING FROM A STRANGER</a:t>
            </a:r>
          </a:p>
          <a:p>
            <a:pPr>
              <a:spcBef>
                <a:spcPct val="50000"/>
              </a:spcBef>
            </a:pPr>
            <a:r>
              <a:rPr lang="en-US" altLang="en-US" sz="2500" dirty="0">
                <a:solidFill>
                  <a:schemeClr val="bg1"/>
                </a:solidFill>
                <a:latin typeface="Arial Rounded MT Bold" pitchFamily="34" charset="0"/>
              </a:rPr>
              <a:t>A stranger asks you to go any place with him or her. IF YOU DON’T KNOW…DON’T GO</a:t>
            </a:r>
          </a:p>
          <a:p>
            <a:pPr>
              <a:spcBef>
                <a:spcPct val="50000"/>
              </a:spcBef>
            </a:pPr>
            <a:r>
              <a:rPr lang="en-US" altLang="en-US" sz="2500" dirty="0">
                <a:solidFill>
                  <a:schemeClr val="bg1"/>
                </a:solidFill>
                <a:latin typeface="Arial Rounded MT Bold" pitchFamily="34" charset="0"/>
              </a:rPr>
              <a:t>A stranger tries to join in when you are playing </a:t>
            </a:r>
          </a:p>
          <a:p>
            <a:pPr>
              <a:spcBef>
                <a:spcPct val="50000"/>
              </a:spcBef>
            </a:pPr>
            <a:r>
              <a:rPr lang="en-US" altLang="en-US" sz="2500" dirty="0">
                <a:solidFill>
                  <a:schemeClr val="bg1"/>
                </a:solidFill>
                <a:latin typeface="Arial Rounded MT Bold" pitchFamily="34" charset="0"/>
              </a:rPr>
              <a:t>A stranger asks you to do anything that makes you feel funny, or uncomfortable</a:t>
            </a:r>
          </a:p>
          <a:p>
            <a:pPr>
              <a:spcBef>
                <a:spcPts val="1200"/>
              </a:spcBef>
            </a:pPr>
            <a:r>
              <a:rPr lang="en-US" altLang="en-US" sz="2500" dirty="0">
                <a:solidFill>
                  <a:schemeClr val="bg1"/>
                </a:solidFill>
                <a:latin typeface="Arial Rounded MT Bold" pitchFamily="34" charset="0"/>
              </a:rPr>
              <a:t>It is </a:t>
            </a:r>
            <a:r>
              <a:rPr lang="en-US" altLang="en-US" sz="4000" dirty="0">
                <a:solidFill>
                  <a:schemeClr val="bg1"/>
                </a:solidFill>
                <a:latin typeface="Arial Rounded MT Bold" pitchFamily="34" charset="0"/>
              </a:rPr>
              <a:t>OK </a:t>
            </a:r>
            <a:r>
              <a:rPr lang="en-US" altLang="en-US" sz="2500" dirty="0">
                <a:solidFill>
                  <a:schemeClr val="bg1"/>
                </a:solidFill>
                <a:latin typeface="Arial Rounded MT Bold" pitchFamily="34" charset="0"/>
              </a:rPr>
              <a:t>to</a:t>
            </a:r>
            <a:r>
              <a:rPr lang="en-US" altLang="en-US" sz="4000" dirty="0">
                <a:solidFill>
                  <a:schemeClr val="bg1"/>
                </a:solidFill>
                <a:latin typeface="Arial Rounded MT Bold" pitchFamily="34" charset="0"/>
              </a:rPr>
              <a:t> say </a:t>
            </a:r>
            <a:r>
              <a:rPr lang="en-US" altLang="en-US" sz="4000" dirty="0">
                <a:solidFill>
                  <a:srgbClr val="FF0000"/>
                </a:solidFill>
                <a:latin typeface="Arial Rounded MT Bold" pitchFamily="34" charset="0"/>
              </a:rPr>
              <a:t>NO</a:t>
            </a:r>
            <a:r>
              <a:rPr lang="en-US" altLang="en-US" sz="4000" dirty="0">
                <a:solidFill>
                  <a:schemeClr val="bg1"/>
                </a:solidFill>
                <a:latin typeface="Arial Rounded MT Bold" pitchFamily="34" charset="0"/>
              </a:rPr>
              <a:t> </a:t>
            </a:r>
            <a:r>
              <a:rPr lang="en-US" altLang="en-US" sz="2500" dirty="0">
                <a:solidFill>
                  <a:schemeClr val="bg1"/>
                </a:solidFill>
                <a:latin typeface="Arial Rounded MT Bold" pitchFamily="34" charset="0"/>
              </a:rPr>
              <a:t>to a </a:t>
            </a:r>
            <a:r>
              <a:rPr lang="en-US" altLang="en-US" sz="2500" dirty="0" smtClean="0">
                <a:solidFill>
                  <a:schemeClr val="bg1"/>
                </a:solidFill>
                <a:latin typeface="Arial Rounded MT Bold" pitchFamily="34" charset="0"/>
              </a:rPr>
              <a:t>stranger. </a:t>
            </a:r>
            <a:r>
              <a:rPr lang="en-US" altLang="en-US" sz="2400" dirty="0" smtClean="0">
                <a:solidFill>
                  <a:schemeClr val="bg1"/>
                </a:solidFill>
                <a:latin typeface="Arial Rounded MT Bold" pitchFamily="34" charset="0"/>
              </a:rPr>
              <a:t>Be </a:t>
            </a:r>
            <a:r>
              <a:rPr lang="en-US" altLang="en-US" sz="2400" dirty="0">
                <a:solidFill>
                  <a:schemeClr val="bg1"/>
                </a:solidFill>
                <a:latin typeface="Arial Rounded MT Bold" pitchFamily="34" charset="0"/>
              </a:rPr>
              <a:t>safe and don’t take any chances!!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504" y="44624"/>
            <a:ext cx="8229600" cy="1143000"/>
          </a:xfrm>
        </p:spPr>
        <p:txBody>
          <a:bodyPr/>
          <a:lstStyle/>
          <a:p>
            <a:pPr algn="l"/>
            <a:r>
              <a:rPr lang="en-US" altLang="en-US" b="1" dirty="0" smtClean="0">
                <a:latin typeface="Arial Rounded MT Bold" pitchFamily="34" charset="0"/>
              </a:rPr>
              <a:t>What you SHOULD know...</a:t>
            </a:r>
          </a:p>
        </p:txBody>
      </p:sp>
      <p:graphicFrame>
        <p:nvGraphicFramePr>
          <p:cNvPr id="17411" name="Object 0"/>
          <p:cNvGraphicFramePr>
            <a:graphicFrameLocks noChangeAspect="1"/>
          </p:cNvGraphicFramePr>
          <p:nvPr>
            <p:extLst>
              <p:ext uri="{D42A27DB-BD31-4B8C-83A1-F6EECF244321}">
                <p14:modId xmlns:p14="http://schemas.microsoft.com/office/powerpoint/2010/main" val="4191559181"/>
              </p:ext>
            </p:extLst>
          </p:nvPr>
        </p:nvGraphicFramePr>
        <p:xfrm>
          <a:off x="7669088" y="2780928"/>
          <a:ext cx="1295400" cy="2728913"/>
        </p:xfrm>
        <a:graphic>
          <a:graphicData uri="http://schemas.openxmlformats.org/presentationml/2006/ole">
            <mc:AlternateContent xmlns:mc="http://schemas.openxmlformats.org/markup-compatibility/2006">
              <mc:Choice xmlns:v="urn:schemas-microsoft-com:vml" Requires="v">
                <p:oleObj spid="_x0000_s2053" name="ClipArt" r:id="rId3" imgW="1266833" imgH="3905129" progId="MS_ClipArt_Gallery.2">
                  <p:embed/>
                </p:oleObj>
              </mc:Choice>
              <mc:Fallback>
                <p:oleObj name="ClipArt" r:id="rId3" imgW="1266833" imgH="390512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088" y="2780928"/>
                        <a:ext cx="1295400" cy="272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ext Box 4"/>
          <p:cNvSpPr txBox="1">
            <a:spLocks noChangeArrowheads="1"/>
          </p:cNvSpPr>
          <p:nvPr/>
        </p:nvSpPr>
        <p:spPr bwMode="auto">
          <a:xfrm>
            <a:off x="251520" y="1409707"/>
            <a:ext cx="88924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solidFill>
                  <a:schemeClr val="bg1"/>
                </a:solidFill>
                <a:latin typeface="Arial Rounded MT Bold" pitchFamily="34" charset="0"/>
              </a:rPr>
              <a:t>1. Your name, address, and phone number</a:t>
            </a:r>
          </a:p>
          <a:p>
            <a:pPr>
              <a:spcBef>
                <a:spcPct val="50000"/>
              </a:spcBef>
              <a:buFontTx/>
              <a:buNone/>
            </a:pPr>
            <a:r>
              <a:rPr lang="en-US" altLang="en-US" sz="2800" b="1" dirty="0">
                <a:solidFill>
                  <a:schemeClr val="bg1"/>
                </a:solidFill>
                <a:latin typeface="Arial Rounded MT Bold" pitchFamily="34" charset="0"/>
              </a:rPr>
              <a:t>2. Your parent’s names and work phone numbers</a:t>
            </a:r>
          </a:p>
          <a:p>
            <a:pPr>
              <a:spcBef>
                <a:spcPct val="50000"/>
              </a:spcBef>
              <a:buFontTx/>
              <a:buNone/>
            </a:pPr>
            <a:r>
              <a:rPr lang="en-US" altLang="en-US" sz="2800" b="1" dirty="0">
                <a:solidFill>
                  <a:schemeClr val="bg1"/>
                </a:solidFill>
                <a:latin typeface="Arial Rounded MT Bold" pitchFamily="34" charset="0"/>
              </a:rPr>
              <a:t>3. What number you call in an emergency</a:t>
            </a:r>
          </a:p>
        </p:txBody>
      </p:sp>
      <p:sp>
        <p:nvSpPr>
          <p:cNvPr id="23558" name="Text Box 6"/>
          <p:cNvSpPr txBox="1">
            <a:spLocks noChangeArrowheads="1"/>
          </p:cNvSpPr>
          <p:nvPr/>
        </p:nvSpPr>
        <p:spPr bwMode="auto">
          <a:xfrm>
            <a:off x="2123728" y="3475856"/>
            <a:ext cx="4923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solidFill>
                  <a:schemeClr val="bg1"/>
                </a:solidFill>
                <a:latin typeface="Calibri" panose="020F0502020204030204" pitchFamily="34" charset="0"/>
              </a:rPr>
              <a:t>The EMERGENCY number is...</a:t>
            </a:r>
          </a:p>
        </p:txBody>
      </p:sp>
      <p:sp>
        <p:nvSpPr>
          <p:cNvPr id="23559" name="WordArt 7"/>
          <p:cNvSpPr>
            <a:spLocks noChangeArrowheads="1" noChangeShapeType="1" noTextEdit="1"/>
          </p:cNvSpPr>
          <p:nvPr/>
        </p:nvSpPr>
        <p:spPr bwMode="auto">
          <a:xfrm>
            <a:off x="2483768" y="4221088"/>
            <a:ext cx="4419600" cy="2057400"/>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slide(fromBottom)">
                                      <p:cBhvr>
                                        <p:cTn id="11" dur="500"/>
                                        <p:tgtEl>
                                          <p:spTgt spid="23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3559"/>
                                        </p:tgtEl>
                                        <p:attrNameLst>
                                          <p:attrName>style.visibility</p:attrName>
                                        </p:attrNameLst>
                                      </p:cBhvr>
                                      <p:to>
                                        <p:strVal val="visible"/>
                                      </p:to>
                                    </p:set>
                                    <p:anim calcmode="lin" valueType="num">
                                      <p:cBhvr>
                                        <p:cTn id="16" dur="1000" fill="hold"/>
                                        <p:tgtEl>
                                          <p:spTgt spid="23559"/>
                                        </p:tgtEl>
                                        <p:attrNameLst>
                                          <p:attrName>ppt_w</p:attrName>
                                        </p:attrNameLst>
                                      </p:cBhvr>
                                      <p:tavLst>
                                        <p:tav tm="0">
                                          <p:val>
                                            <p:fltVal val="0"/>
                                          </p:val>
                                        </p:tav>
                                        <p:tav tm="100000">
                                          <p:val>
                                            <p:strVal val="#ppt_w"/>
                                          </p:val>
                                        </p:tav>
                                      </p:tavLst>
                                    </p:anim>
                                    <p:anim calcmode="lin" valueType="num">
                                      <p:cBhvr>
                                        <p:cTn id="17" dur="1000" fill="hold"/>
                                        <p:tgtEl>
                                          <p:spTgt spid="23559"/>
                                        </p:tgtEl>
                                        <p:attrNameLst>
                                          <p:attrName>ppt_h</p:attrName>
                                        </p:attrNameLst>
                                      </p:cBhvr>
                                      <p:tavLst>
                                        <p:tav tm="0">
                                          <p:val>
                                            <p:fltVal val="0"/>
                                          </p:val>
                                        </p:tav>
                                        <p:tav tm="100000">
                                          <p:val>
                                            <p:strVal val="#ppt_h"/>
                                          </p:val>
                                        </p:tav>
                                      </p:tavLst>
                                    </p:anim>
                                    <p:anim calcmode="lin" valueType="num">
                                      <p:cBhvr>
                                        <p:cTn id="18"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8" grpId="0" autoUpdateAnimBg="0"/>
      <p:bldP spid="235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8229600" cy="1143000"/>
          </a:xfrm>
        </p:spPr>
        <p:txBody>
          <a:bodyPr>
            <a:normAutofit/>
          </a:bodyPr>
          <a:lstStyle/>
          <a:p>
            <a:pPr algn="l"/>
            <a:r>
              <a:rPr lang="en-US" altLang="en-US" sz="5400" b="1" dirty="0" smtClean="0">
                <a:latin typeface="Arial Rounded MT Bold" pitchFamily="34" charset="0"/>
              </a:rPr>
              <a:t>Rules To </a:t>
            </a:r>
            <a:r>
              <a:rPr lang="en-US" altLang="en-US" sz="5400" b="1" dirty="0" smtClean="0">
                <a:solidFill>
                  <a:schemeClr val="hlink"/>
                </a:solidFill>
                <a:latin typeface="Arial Rounded MT Bold" pitchFamily="34" charset="0"/>
              </a:rPr>
              <a:t>Live</a:t>
            </a:r>
            <a:r>
              <a:rPr lang="en-US" altLang="en-US" sz="5400" b="1" dirty="0" smtClean="0">
                <a:latin typeface="Arial Rounded MT Bold" pitchFamily="34" charset="0"/>
              </a:rPr>
              <a:t> By...</a:t>
            </a:r>
          </a:p>
        </p:txBody>
      </p:sp>
      <p:sp>
        <p:nvSpPr>
          <p:cNvPr id="18435" name="Rectangle 3"/>
          <p:cNvSpPr>
            <a:spLocks noGrp="1" noChangeArrowheads="1"/>
          </p:cNvSpPr>
          <p:nvPr>
            <p:ph type="body" idx="1"/>
          </p:nvPr>
        </p:nvSpPr>
        <p:spPr>
          <a:xfrm>
            <a:off x="323528" y="1484784"/>
            <a:ext cx="8206680" cy="4419600"/>
          </a:xfrm>
        </p:spPr>
        <p:txBody>
          <a:bodyPr>
            <a:noAutofit/>
          </a:bodyPr>
          <a:lstStyle/>
          <a:p>
            <a:r>
              <a:rPr lang="en-US" altLang="en-US" dirty="0" smtClean="0">
                <a:solidFill>
                  <a:schemeClr val="bg1"/>
                </a:solidFill>
                <a:latin typeface="Arial Rounded MT Bold" pitchFamily="34" charset="0"/>
              </a:rPr>
              <a:t>Only play in SAFE places</a:t>
            </a:r>
          </a:p>
          <a:p>
            <a:r>
              <a:rPr lang="en-US" altLang="en-US" dirty="0" smtClean="0">
                <a:solidFill>
                  <a:schemeClr val="bg1"/>
                </a:solidFill>
                <a:latin typeface="Arial Rounded MT Bold" pitchFamily="34" charset="0"/>
              </a:rPr>
              <a:t>NEVER play in an unfamiliar place</a:t>
            </a:r>
          </a:p>
          <a:p>
            <a:r>
              <a:rPr lang="en-US" altLang="en-US" dirty="0" smtClean="0">
                <a:solidFill>
                  <a:schemeClr val="bg1"/>
                </a:solidFill>
                <a:latin typeface="Arial Rounded MT Bold" pitchFamily="34" charset="0"/>
              </a:rPr>
              <a:t>Have a friend go with you when you play</a:t>
            </a:r>
          </a:p>
          <a:p>
            <a:r>
              <a:rPr lang="en-US" altLang="en-US" dirty="0" smtClean="0">
                <a:solidFill>
                  <a:schemeClr val="bg1"/>
                </a:solidFill>
                <a:latin typeface="Arial Rounded MT Bold" pitchFamily="34" charset="0"/>
              </a:rPr>
              <a:t>DON’T stay out after dark</a:t>
            </a:r>
          </a:p>
          <a:p>
            <a:r>
              <a:rPr lang="en-US" altLang="en-US" dirty="0" smtClean="0">
                <a:solidFill>
                  <a:schemeClr val="bg1"/>
                </a:solidFill>
                <a:latin typeface="Arial Rounded MT Bold" pitchFamily="34" charset="0"/>
              </a:rPr>
              <a:t>NEVER go ANYWHERE without your parents’ permission</a:t>
            </a:r>
          </a:p>
          <a:p>
            <a:r>
              <a:rPr lang="en-US" altLang="en-US" dirty="0" smtClean="0">
                <a:solidFill>
                  <a:schemeClr val="bg1"/>
                </a:solidFill>
                <a:latin typeface="Arial Rounded MT Bold" pitchFamily="34" charset="0"/>
              </a:rPr>
              <a:t>ALWAYS check in with parents before changing locations, or if late.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323850" y="5445125"/>
            <a:ext cx="3810000" cy="1087438"/>
          </a:xfrm>
        </p:spPr>
        <p:txBody>
          <a:bodyPr/>
          <a:lstStyle/>
          <a:p>
            <a:pPr marL="0" indent="0">
              <a:buFontTx/>
              <a:buNone/>
            </a:pPr>
            <a:r>
              <a:rPr lang="en-US" altLang="en-US" sz="2000" dirty="0" smtClean="0">
                <a:solidFill>
                  <a:schemeClr val="bg1"/>
                </a:solidFill>
                <a:latin typeface="Comic Sans MS" pitchFamily="66" charset="0"/>
              </a:rPr>
              <a:t>Based on a presentation from The Huber Heights Police Division Crime Prevention Unit</a:t>
            </a:r>
            <a:endParaRPr lang="en-US" altLang="en-US" dirty="0" smtClean="0">
              <a:solidFill>
                <a:schemeClr val="bg1"/>
              </a:solidFill>
              <a:latin typeface="Impact" pitchFamily="34" charset="0"/>
            </a:endParaRPr>
          </a:p>
        </p:txBody>
      </p:sp>
      <p:pic>
        <p:nvPicPr>
          <p:cNvPr id="19459" name="Picture 7" descr="E:\IMAGES.WMF\CARTOONS\CHILDREN\CRTCH001.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286000"/>
            <a:ext cx="3810000" cy="3657600"/>
          </a:xfrm>
        </p:spPr>
      </p:pic>
      <p:sp>
        <p:nvSpPr>
          <p:cNvPr id="19460" name="Rectangle 7"/>
          <p:cNvSpPr>
            <a:spLocks noChangeArrowheads="1"/>
          </p:cNvSpPr>
          <p:nvPr/>
        </p:nvSpPr>
        <p:spPr bwMode="auto">
          <a:xfrm>
            <a:off x="899616" y="1268760"/>
            <a:ext cx="741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9600" dirty="0" smtClean="0">
                <a:solidFill>
                  <a:schemeClr val="bg1"/>
                </a:solidFill>
                <a:latin typeface="Impact" pitchFamily="34" charset="0"/>
              </a:rPr>
              <a:t>Strangers</a:t>
            </a:r>
            <a:endParaRPr lang="en-US" altLang="en-US" sz="40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536" y="116632"/>
            <a:ext cx="7772400" cy="1143000"/>
          </a:xfrm>
        </p:spPr>
        <p:txBody>
          <a:bodyPr>
            <a:normAutofit/>
          </a:bodyPr>
          <a:lstStyle/>
          <a:p>
            <a:r>
              <a:rPr lang="en-US" altLang="en-US" sz="4800" b="1" dirty="0" smtClean="0">
                <a:latin typeface="Arial Rounded MT Bold" pitchFamily="34" charset="0"/>
              </a:rPr>
              <a:t>What is a STRANGER?</a:t>
            </a:r>
          </a:p>
        </p:txBody>
      </p:sp>
      <p:sp>
        <p:nvSpPr>
          <p:cNvPr id="4099" name="Rectangle 4"/>
          <p:cNvSpPr>
            <a:spLocks noGrp="1" noChangeArrowheads="1"/>
          </p:cNvSpPr>
          <p:nvPr>
            <p:ph type="body" sz="half" idx="2"/>
          </p:nvPr>
        </p:nvSpPr>
        <p:spPr>
          <a:xfrm>
            <a:off x="3566120" y="1700808"/>
            <a:ext cx="5110336" cy="4114800"/>
          </a:xfrm>
        </p:spPr>
        <p:txBody>
          <a:bodyPr>
            <a:noAutofit/>
          </a:bodyPr>
          <a:lstStyle/>
          <a:p>
            <a:r>
              <a:rPr lang="en-US" altLang="en-US" sz="3600" dirty="0" smtClean="0">
                <a:solidFill>
                  <a:schemeClr val="bg1"/>
                </a:solidFill>
                <a:latin typeface="Arial Rounded MT Bold" pitchFamily="34" charset="0"/>
              </a:rPr>
              <a:t>A “stranger” is someone you and your family do not know.</a:t>
            </a:r>
          </a:p>
          <a:p>
            <a:r>
              <a:rPr lang="en-US" altLang="en-US" sz="3600" dirty="0" smtClean="0">
                <a:solidFill>
                  <a:schemeClr val="bg1"/>
                </a:solidFill>
                <a:latin typeface="Arial Rounded MT Bold" pitchFamily="34" charset="0"/>
              </a:rPr>
              <a:t>A stranger does not always look</a:t>
            </a:r>
            <a:r>
              <a:rPr lang="en-US" altLang="en-US" sz="3600" i="1" dirty="0" smtClean="0">
                <a:solidFill>
                  <a:schemeClr val="bg1"/>
                </a:solidFill>
                <a:latin typeface="Arial Rounded MT Bold" pitchFamily="34" charset="0"/>
              </a:rPr>
              <a:t> mean</a:t>
            </a:r>
            <a:r>
              <a:rPr lang="en-US" altLang="en-US" sz="3600" dirty="0" smtClean="0">
                <a:solidFill>
                  <a:schemeClr val="bg1"/>
                </a:solidFill>
                <a:latin typeface="Arial Rounded MT Bold" pitchFamily="34" charset="0"/>
              </a:rPr>
              <a:t> or </a:t>
            </a:r>
            <a:r>
              <a:rPr lang="en-US" altLang="en-US" sz="3600" i="1" dirty="0" smtClean="0">
                <a:solidFill>
                  <a:schemeClr val="bg1"/>
                </a:solidFill>
                <a:latin typeface="Arial Rounded MT Bold" pitchFamily="34" charset="0"/>
              </a:rPr>
              <a:t>scary</a:t>
            </a:r>
            <a:r>
              <a:rPr lang="en-US" altLang="en-US" sz="3600" dirty="0" smtClean="0">
                <a:solidFill>
                  <a:schemeClr val="bg1"/>
                </a:solidFill>
                <a:latin typeface="Arial Rounded MT Bold" pitchFamily="34" charset="0"/>
              </a:rPr>
              <a:t>!</a:t>
            </a:r>
          </a:p>
        </p:txBody>
      </p:sp>
      <p:graphicFrame>
        <p:nvGraphicFramePr>
          <p:cNvPr id="4100" name="Object 7"/>
          <p:cNvGraphicFramePr>
            <a:graphicFrameLocks noGrp="1" noChangeAspect="1"/>
          </p:cNvGraphicFramePr>
          <p:nvPr>
            <p:ph type="clipArt" sz="half" idx="1"/>
            <p:extLst>
              <p:ext uri="{D42A27DB-BD31-4B8C-83A1-F6EECF244321}">
                <p14:modId xmlns:p14="http://schemas.microsoft.com/office/powerpoint/2010/main" val="1591358525"/>
              </p:ext>
            </p:extLst>
          </p:nvPr>
        </p:nvGraphicFramePr>
        <p:xfrm>
          <a:off x="899592" y="1628800"/>
          <a:ext cx="1912937" cy="4395192"/>
        </p:xfrm>
        <a:graphic>
          <a:graphicData uri="http://schemas.openxmlformats.org/presentationml/2006/ole">
            <mc:AlternateContent xmlns:mc="http://schemas.openxmlformats.org/markup-compatibility/2006">
              <mc:Choice xmlns:v="urn:schemas-microsoft-com:vml" Requires="v">
                <p:oleObj spid="_x0000_s18436" name="ClipArt" r:id="rId3" imgW="1828849" imgH="3962355" progId="MS_ClipArt_Gallery.2">
                  <p:embed/>
                </p:oleObj>
              </mc:Choice>
              <mc:Fallback>
                <p:oleObj name="ClipArt" r:id="rId3" imgW="1828849" imgH="3962355" progId="MS_ClipArt_Gallery.2">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99592" y="1628800"/>
                        <a:ext cx="1912937" cy="4395192"/>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2536" y="125760"/>
            <a:ext cx="7989888" cy="1143000"/>
          </a:xfrm>
        </p:spPr>
        <p:txBody>
          <a:bodyPr>
            <a:normAutofit/>
          </a:bodyPr>
          <a:lstStyle/>
          <a:p>
            <a:r>
              <a:rPr lang="en-US" altLang="en-US" sz="4000" b="1" dirty="0" smtClean="0">
                <a:latin typeface="Arial Rounded MT Bold" pitchFamily="34" charset="0"/>
              </a:rPr>
              <a:t>What DO they look like then?</a:t>
            </a:r>
          </a:p>
        </p:txBody>
      </p:sp>
      <p:sp>
        <p:nvSpPr>
          <p:cNvPr id="7171" name="Rectangle 3"/>
          <p:cNvSpPr>
            <a:spLocks noGrp="1" noChangeArrowheads="1"/>
          </p:cNvSpPr>
          <p:nvPr>
            <p:ph type="body" idx="1"/>
          </p:nvPr>
        </p:nvSpPr>
        <p:spPr>
          <a:xfrm>
            <a:off x="251520" y="1351309"/>
            <a:ext cx="8640960" cy="4525963"/>
          </a:xfrm>
        </p:spPr>
        <p:txBody>
          <a:bodyPr>
            <a:normAutofit/>
          </a:bodyPr>
          <a:lstStyle/>
          <a:p>
            <a:pPr marL="0" indent="0" algn="ctr">
              <a:buFontTx/>
              <a:buNone/>
              <a:defRPr/>
            </a:pPr>
            <a:r>
              <a:rPr lang="en-US" sz="4000" dirty="0" smtClean="0">
                <a:solidFill>
                  <a:schemeClr val="bg1"/>
                </a:solidFill>
                <a:latin typeface="Arial Rounded MT Bold" pitchFamily="34" charset="0"/>
              </a:rPr>
              <a:t>Most strangers look innocent and act very friendly! Some strangers may look nice and dress well.</a:t>
            </a:r>
          </a:p>
          <a:p>
            <a:pPr>
              <a:buFontTx/>
              <a:buNone/>
              <a:defRPr/>
            </a:pPr>
            <a:endParaRPr lang="en-US" sz="4000" dirty="0" smtClean="0">
              <a:solidFill>
                <a:schemeClr val="bg1"/>
              </a:solidFill>
              <a:latin typeface="Arial Rounded MT Bold" pitchFamily="34" charset="0"/>
            </a:endParaRPr>
          </a:p>
        </p:txBody>
      </p:sp>
      <p:pic>
        <p:nvPicPr>
          <p:cNvPr id="5124" name="Picture 391" descr="E:\IMAGES.WMF\CARTOONS\ADULT\CRTAD1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429000"/>
            <a:ext cx="3711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179512" y="1340768"/>
            <a:ext cx="8784976" cy="1143000"/>
          </a:xfrm>
        </p:spPr>
        <p:txBody>
          <a:bodyPr>
            <a:noAutofit/>
          </a:bodyPr>
          <a:lstStyle/>
          <a:p>
            <a:r>
              <a:rPr lang="en-US" altLang="en-US" b="1" dirty="0" smtClean="0">
                <a:solidFill>
                  <a:schemeClr val="bg1"/>
                </a:solidFill>
                <a:latin typeface="Arial Rounded MT Bold" pitchFamily="34" charset="0"/>
              </a:rPr>
              <a:t>You can NEVER tell how a stranger will be by their looks!</a:t>
            </a:r>
          </a:p>
        </p:txBody>
      </p:sp>
      <p:pic>
        <p:nvPicPr>
          <p:cNvPr id="6147" name="Picture 1028" descr="E:\IMAGES.WMF\CARTOONS\ADULT\CRTAD43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492375"/>
            <a:ext cx="377031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000" y="1412776"/>
            <a:ext cx="7772400" cy="1143000"/>
          </a:xfrm>
        </p:spPr>
        <p:txBody>
          <a:bodyPr>
            <a:noAutofit/>
          </a:bodyPr>
          <a:lstStyle/>
          <a:p>
            <a:pPr algn="l"/>
            <a:r>
              <a:rPr lang="en-US" altLang="en-US" sz="5400" b="1" dirty="0" smtClean="0">
                <a:solidFill>
                  <a:srgbClr val="FFFF00"/>
                </a:solidFill>
                <a:latin typeface="Arial Rounded MT Bold" panose="020F0704030504030204" pitchFamily="34" charset="0"/>
                <a:cs typeface="Arial" panose="020B0604020202020204" pitchFamily="34" charset="0"/>
              </a:rPr>
              <a:t>There are two kinds of “Strangers”...</a:t>
            </a:r>
          </a:p>
        </p:txBody>
      </p:sp>
      <p:sp>
        <p:nvSpPr>
          <p:cNvPr id="7171" name="Rectangle 3"/>
          <p:cNvSpPr>
            <a:spLocks noGrp="1" noChangeArrowheads="1"/>
          </p:cNvSpPr>
          <p:nvPr>
            <p:ph type="body" sz="half" idx="1"/>
          </p:nvPr>
        </p:nvSpPr>
        <p:spPr>
          <a:xfrm>
            <a:off x="395536" y="3061320"/>
            <a:ext cx="5904656" cy="3175992"/>
          </a:xfrm>
        </p:spPr>
        <p:txBody>
          <a:bodyPr>
            <a:noAutofit/>
          </a:bodyPr>
          <a:lstStyle/>
          <a:p>
            <a:pPr marL="0" indent="0">
              <a:buFontTx/>
              <a:buNone/>
            </a:pPr>
            <a:r>
              <a:rPr lang="en-US" altLang="en-US" sz="3600" b="1" dirty="0" smtClean="0">
                <a:solidFill>
                  <a:schemeClr val="bg1"/>
                </a:solidFill>
                <a:latin typeface="Arial Rounded MT Bold" panose="020F0704030504030204" pitchFamily="34" charset="0"/>
                <a:cs typeface="Arial" panose="020B0604020202020204" pitchFamily="34" charset="0"/>
              </a:rPr>
              <a:t>The first kind of stranger is </a:t>
            </a:r>
            <a:r>
              <a:rPr lang="en-US" altLang="en-US" sz="4400" b="1" dirty="0" smtClean="0">
                <a:solidFill>
                  <a:schemeClr val="bg1"/>
                </a:solidFill>
                <a:latin typeface="Arial Rounded MT Bold" panose="020F0704030504030204" pitchFamily="34" charset="0"/>
                <a:cs typeface="Arial" panose="020B0604020202020204" pitchFamily="34" charset="0"/>
              </a:rPr>
              <a:t>“A Good Stranger”</a:t>
            </a:r>
          </a:p>
          <a:p>
            <a:pPr marL="0" indent="0">
              <a:buFontTx/>
              <a:buNone/>
            </a:pPr>
            <a:endParaRPr lang="en-US" altLang="en-US" sz="1600" b="1" dirty="0" smtClean="0">
              <a:solidFill>
                <a:schemeClr val="bg1"/>
              </a:solidFill>
              <a:latin typeface="Arial Rounded MT Bold" panose="020F0704030504030204" pitchFamily="34" charset="0"/>
              <a:cs typeface="Arial" panose="020B0604020202020204" pitchFamily="34" charset="0"/>
            </a:endParaRPr>
          </a:p>
          <a:p>
            <a:pPr marL="0" indent="0">
              <a:buFontTx/>
              <a:buNone/>
            </a:pPr>
            <a:r>
              <a:rPr lang="en-US" altLang="en-US" sz="3600" b="1" dirty="0" smtClean="0">
                <a:solidFill>
                  <a:schemeClr val="bg1"/>
                </a:solidFill>
                <a:latin typeface="Arial Rounded MT Bold" panose="020F0704030504030204" pitchFamily="34" charset="0"/>
                <a:cs typeface="Arial" panose="020B0604020202020204" pitchFamily="34" charset="0"/>
              </a:rPr>
              <a:t>What are some examples of good strangers?</a:t>
            </a:r>
          </a:p>
        </p:txBody>
      </p:sp>
      <p:graphicFrame>
        <p:nvGraphicFramePr>
          <p:cNvPr id="7172" name="Object 1024"/>
          <p:cNvGraphicFramePr>
            <a:graphicFrameLocks noGrp="1" noChangeAspect="1"/>
          </p:cNvGraphicFramePr>
          <p:nvPr>
            <p:ph type="clipArt" sz="half" idx="2"/>
            <p:extLst>
              <p:ext uri="{D42A27DB-BD31-4B8C-83A1-F6EECF244321}">
                <p14:modId xmlns:p14="http://schemas.microsoft.com/office/powerpoint/2010/main" val="216461158"/>
              </p:ext>
            </p:extLst>
          </p:nvPr>
        </p:nvGraphicFramePr>
        <p:xfrm>
          <a:off x="6444208" y="2132856"/>
          <a:ext cx="1912937" cy="4114800"/>
        </p:xfrm>
        <a:graphic>
          <a:graphicData uri="http://schemas.openxmlformats.org/presentationml/2006/ole">
            <mc:AlternateContent xmlns:mc="http://schemas.openxmlformats.org/markup-compatibility/2006">
              <mc:Choice xmlns:v="urn:schemas-microsoft-com:vml" Requires="v">
                <p:oleObj spid="_x0000_s14341" name="ClipArt" r:id="rId3" imgW="1828849" imgH="3962355" progId="MS_ClipArt_Gallery.2">
                  <p:embed/>
                </p:oleObj>
              </mc:Choice>
              <mc:Fallback>
                <p:oleObj name="ClipArt" r:id="rId3" imgW="1828849" imgH="396235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132856"/>
                        <a:ext cx="19129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44624"/>
            <a:ext cx="7772400" cy="1143000"/>
          </a:xfrm>
        </p:spPr>
        <p:txBody>
          <a:bodyPr>
            <a:normAutofit/>
          </a:bodyPr>
          <a:lstStyle/>
          <a:p>
            <a:pPr algn="l"/>
            <a:r>
              <a:rPr lang="en-US" altLang="en-US" sz="5400" b="1" dirty="0" smtClean="0">
                <a:latin typeface="Arial Rounded MT Bold" panose="020F0704030504030204" pitchFamily="34" charset="0"/>
                <a:cs typeface="Arial" panose="020B0604020202020204" pitchFamily="34" charset="0"/>
              </a:rPr>
              <a:t>“Good Strangers”...</a:t>
            </a:r>
          </a:p>
        </p:txBody>
      </p:sp>
      <p:sp>
        <p:nvSpPr>
          <p:cNvPr id="11274" name="Text Box 10"/>
          <p:cNvSpPr txBox="1">
            <a:spLocks noChangeArrowheads="1"/>
          </p:cNvSpPr>
          <p:nvPr/>
        </p:nvSpPr>
        <p:spPr bwMode="auto">
          <a:xfrm>
            <a:off x="464691" y="3571652"/>
            <a:ext cx="3243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dirty="0">
                <a:solidFill>
                  <a:schemeClr val="bg1"/>
                </a:solidFill>
                <a:latin typeface="Arial Rounded MT Bold" pitchFamily="34" charset="0"/>
              </a:rPr>
              <a:t>Police </a:t>
            </a:r>
            <a:r>
              <a:rPr lang="en-US" altLang="en-US" sz="2400" b="1" dirty="0" smtClean="0">
                <a:solidFill>
                  <a:schemeClr val="bg1"/>
                </a:solidFill>
                <a:latin typeface="Arial Rounded MT Bold" pitchFamily="34" charset="0"/>
              </a:rPr>
              <a:t>Officer/PCSO</a:t>
            </a:r>
            <a:endParaRPr lang="en-US" altLang="en-US" sz="2400" b="1" dirty="0">
              <a:solidFill>
                <a:schemeClr val="bg1"/>
              </a:solidFill>
              <a:latin typeface="Arial Rounded MT Bold" pitchFamily="34" charset="0"/>
            </a:endParaRPr>
          </a:p>
        </p:txBody>
      </p:sp>
      <p:sp>
        <p:nvSpPr>
          <p:cNvPr id="11275" name="Text Box 11"/>
          <p:cNvSpPr txBox="1">
            <a:spLocks noChangeArrowheads="1"/>
          </p:cNvSpPr>
          <p:nvPr/>
        </p:nvSpPr>
        <p:spPr bwMode="auto">
          <a:xfrm>
            <a:off x="4500563" y="3571652"/>
            <a:ext cx="3756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solidFill>
                  <a:schemeClr val="bg1"/>
                </a:solidFill>
                <a:latin typeface="Arial Rounded MT Bold" pitchFamily="34" charset="0"/>
              </a:rPr>
              <a:t>Firefighters/Paramedics</a:t>
            </a:r>
          </a:p>
        </p:txBody>
      </p:sp>
      <p:sp>
        <p:nvSpPr>
          <p:cNvPr id="11276" name="Text Box 12"/>
          <p:cNvSpPr txBox="1">
            <a:spLocks noChangeArrowheads="1"/>
          </p:cNvSpPr>
          <p:nvPr/>
        </p:nvSpPr>
        <p:spPr bwMode="auto">
          <a:xfrm>
            <a:off x="4284663" y="6092602"/>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a:solidFill>
                  <a:schemeClr val="bg1"/>
                </a:solidFill>
                <a:latin typeface="Arial Rounded MT Bold" pitchFamily="34" charset="0"/>
              </a:rPr>
              <a:t>School crossing patrol</a:t>
            </a:r>
          </a:p>
        </p:txBody>
      </p:sp>
      <p:pic>
        <p:nvPicPr>
          <p:cNvPr id="14342" name="Picture 6" descr="http://www.hampshire.police.uk/internet/asset/79a8fe9f-db24-48fc-b8e7-877e16a74c6K/pcso.JPG?rendition=hsc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1427"/>
            <a:ext cx="21240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http://otwstatgraf.s3.amazonaws.com/tracey-sainsb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39627"/>
            <a:ext cx="1368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AutoShape 10" descr="data:image/jpeg;base64,/9j/4AAQSkZJRgABAQAAAQABAAD/2wCEAAkGBhQSERQUEhQUFRUWFxgYFhUYFxQVGBcXGBUXFxcUGBcYHCYeFxojHBUUHy8gIycpLCwsFR4xNTAqNSYrLCkBCQoKDgwOGg8PGSwkHSQsKSksKSksNSksKSksKTApLCkpLCwsKSosLCwsLCwpLCksKSwpKSwsLCksLCksLCkpKf/AABEIARYAtQMBIgACEQEDEQH/xAAcAAABBQEBAQAAAAAAAAAAAAAFAQIDBAYABwj/xABEEAABAwIEAwUFBQcCBQQDAAABAAIRAyEEBRIxQVFhBhMicYEykaGxwQdCUtHwFCMzcpLh8WKCJEOissJTg6PSFRZj/8QAGgEAAwEBAQEAAAAAAAAAAAAAAAECAwQFBv/EADIRAAICAQMCBAMHBAMAAAAAAAABAhEDBCExEkEFE1FhcZGxFCIjMqHB0STh8PFCU4H/2gAMAwEAAhEDEQA/ADuTfwgoO0HsDzCmyX+EFV7SVtLGmJ8V1IiKpaPJMBUTcY195F+EqUuCxluzVCgpgCcSmwoGKDwUFZS77JrxIQhFXHjwFWsNThjVcx/Z6oKfAzFgowyPRW9kLudTN4U1WgHCCJlQMN1qsgy3Z7t/uj6rlzZ1iV9y0rLPZzLqlOlpe6BPhG7g3lfZBc87WOoV3ikxrgIaS7UfWQeLp/pR/Mc0DZa27/laY84G3qs/+yB2tkjxHUYbqD9obEy50nfhB2WenUtQ3LKrj2BquA92a7SGswCpAqRIiwIm9jsQjzMSQsI+KeipR0yw3YCSAYh7Dx3kLSZZnNOuPCYcPaYbOH5jqFx+IY8mnkp476foODT2YbOl+4uqmIoFvUJG1VZZVDrFVo/Em9pMUsYP1LtS7EM0lRal9BCSmrRztUS6l2pRSulWIk1LlHK5AGMyWl+6bcqLOYaBrdYkAAq1k38IIP25qhtOkXbCqwnyBusiwzmuTYdmH1GmLRMWdfjKylIU3E6C9rRsZ3PJWe0ucjFjThnOOhkuABvJECFjMFi3h8EOtYtvt9EqKpmpe8t9moVC/N3MknxgC42Pmo8RRZVLe7Y9jo8QbLg7rHBJVw2gFha+SPwFKkBMM910nOY4NMTdWcszPvGg2J1UxYyJc4ArG4jDupgtc1wa7axC1D8sOHwZLCDUljxAuIukkNqjf9qz+4ptBia1O8wYDgT8ENzWuxhHeW1ai1zb2G085WVyDPq76sYwkts5hIkB3A9Ape0mbNfVJB8IAA9OS6MONZZdL4Mpy6FYcyYCtUETAufyRnH5+Z7rDhz37HQNRkbtYOY4uPhb1NllOzmah2GOgOa+o/Q0AguIHtEHZvETwWjoZW2lT03ji1pLQT1g6nepPkF4ubD5uok4K4rZXx7/AB37fM3i6ir5KdTLa29StRw5vu/W8A7gBp3PE6pPTYMqZXTcGA5kDo9nwxF5mQ+T58k2s1smAGjyA+KYyoB95o/3D81r5Oo/7a9lFfuK4+haw+VuYSaeKw9WTMGpocZ33kE+qIjK9QDntfSeLio3xAHmH0yQPUhCW4hh3ew/7m/mr2BLQZbAPNp0n3tIK1is8dnNSXuq+n8A0vQKYXOKlKP2gB7OFdl4/naNvMe5HGVxALTINwRseoVLC4MVGzfVz4nzIufWVLhMKKbC0kzJIsA2/ARx9AvF12h6V5mKNPuluv8Az0+VGkJ9mW6z9Q8wqkpzq0C/BBsr7TU69arSaHA03ObJiHaHaSRG3OOS7/CtR5kXF88meWNbheV0roXL2zAVckXIAyeTfwgs39p7iMKI/GFpcmH7oLNfacP+Gb/OFkX3MZ2b7Zuw73FzQdYAc/jA2stHlFZoqOrsIe1/tRfe9xwXnhpKfA4x9F2qm4g/A+YSss3RxWmqZ8AJljxaOiM4LNjf9ofxgEbkc+iyuX9omVRpqAMd72O8+RU3ew8tfePZPQ7IFRezikariGvDmcNTTqCD/tlTDvkEkTHNW8Pm1XDP8J1NPO/+FoMS2jiKMPc1jiAQImD1QCZFg80p4hsQA+NjYHyPBZPH6zUI0kQY5x16q1gGaXO6W+O6m0VKjwA4yeqFlljf3TphpVkVyexXx2bVsK5gw+hoNMua8iTp8RdAdYOME3BKD1s6xNcfvK9Zx1X8bgI/lEDey1vaTJhTbQ77xDS5rtB6Oc0ybagCd+IWPwQGpw4F0k8gHD6En0XLhyuUX1cptfqzGUUpUuAhR2AuSSd5NgYC0WX5IYl0SUPwTadNge9xDiJGkEkCfhvv1R7K8y1aRchwsSIPqm75No0WsLljW7NHnAXYmm3i0e4KfMalokgcYQoZpTa7u3seNodZwvzg29ySVlPYB55iKtHx0atWn/I97fkVUy/t/jw5o/a6haSJFQMqeh1CSPXitHm2XAsJ3aV5viqPd1SOE/Bax3TRhNUz6Dy3Ne/w7Hj/AJjJvwPI+Rt6LMdk8rdTzap3hI8NZ7Ggghwc8XI8iSrXYcf8BSEyJfB6d46PmkyWm7/8u4wSNJJNyA00QACdh4gLL5zwh+XrMmL4/oy8q+4mb6EmlPlcvrjkGQuUiRAjFZbiWspgOcAUG7aUBiaTWU3NkOm5gLGu7SN5/FMPaNv6lYfe9D0PLwL/AJDh2NfxqUh6k/ROHYw8a1P3EqF3aEcvg5cM9P4T/S5KpFf0/qTjsWP/AF2f0lX8H2fDN64P+07clTweJr1pFKhVqRvopvdHnCgdm1QGDTeCNxoNuiSsOrTr1NAMtbEd6I8jZWDhGd2Gh7A6fbg7BZgZ0/8AA7+kpwzx3Fjv6XKqkT/Te4bZlJlxNVjiehCruwlWm8PZpMdQfgqDO0A4iPRwVzC5013+QfgocXydEcuKulMnq1KtbDYkPZDmBtZnGSx0PHq1xWOy/FAnuhBD3NvcESXC88YcPcF6fkpa5zQT4aksPk9pb8yF5jmOGFGuzTaCA4bw9h0u9CRq/wBy58a/EnF96l+37HJmgoNUeh0MqaYOkHqbqxhcJFWw2CmoYrS0R+uqbQ1zqa6JVG1JF11MHlfcGyRmFO0BStwRI8TiRysmUsSWHSdjsfokUqK2ZUIYQvNs7y+axLeAn3XXp2OMg+Sw2bUzorvB2aAfIuE/D5q8bMciN/2ReTgaDnRLmlxiw8T3H5QtFktO73c4A68T9PcguRw3CYcHYUmSBx8IMfFaHKJ7oTzPumPovnfC8ccmtnkb3Tk6+L/uTlbUC9K6UgQ3tH3n7NU7kw6NxvHGOsL684wnqXLwbH5tXa8tdXqGNiXHbguQFEwwrBsxvuCeKY5D3BO0qfBYF1Wo1jRdxj+6mTUVbDkhwuXvrVmMpM1G5MCw4STwW/yn7MRAOIqEH8LI/wC4rQ9n8mp4anDR4uLuJPNEamJDQS4wBclfN6nxSbdY9l+r/wA9jpjjXci7PZWzDBzKQ8Orjc7cSqmd9g6GKe6pqfTqO3LYLSRaS08fUbLJ1aNTFVH1TVdTGl5aG6rAGAHRaOe5utl2fxrtBZUILmGAd5aQCL+sLeWPNpMbzXfqvS+RbSdHn2f9iq+FlxAqU/8A1Gzb+Zu7fl1QZq91ZVDhB8o+i827bdlBh3d7SEU3GHN/A47R/pPwPovR0Osx6hpS2MckXFbGVLQeCa/J6dUQWgHg4WI62Tg1EcBTXrZIY1G4sxjKTe4Gy/GdyxxeSNDm3/1a9M/JZ/t1hgcU57D/ABDqa3zaCT/bojOLol/7Q1u51W5w4EjzhBMPiRWaGVQW20B7hYkGYk+ydj7l5c8f4qyL0afwf+jvVzgos3eCZrojgYEeZHH1TMpNIGK7apcCZIaSI4X9yC9ns50A0argC0wDNjy8itVhxJuJSrpe5pF9XBNiK+H/AOXTrzAuJBmDzN7wkw+Ddql5MWgOjUOJki3BEKUAWABVbMsxZRpufUMAD48hzKl78F8A/PcwbRpFztzIaOZ/QXmOPzRzw4B1ne0BseUq52nz/wDaHNI9kWA8+J62QejTJNxPRdOPHS3OPJkt7HsHYXHUq+EpmpXpUu6aGv1vAI0iJg77LXZZmuHqSzD1A8MsefnBvC+fmlrHQReAQfNHsk7QCnUaXWItqH4eRXPp/D4aecskOWJz66iz3MLiFj8F2jdAIdqB2O8orh+0gPtD3LsU0U8ElwYPth2TeMQdFJ72btLRMAmdPpdcvTGZrTP3lyKRn0S9Dx4n9bLX9hcIBrq2J9lpBB6mCPRY3FthjtW0EGetvqtp2TdTo4WkwE+yDzcXOaHEgcbleZ4pkksXRHmWxWJb2abFZ0xlp1O/CN/M8lncyzdzz4iTG1NoJ+AuT1Ks4bLBTa57iXOP4zN/5WkD36lFUzWs0eGppHJjWMHwasNNo/IXVGFz9ZOvkt/5KlLq7kWCzuuAZwtXwgOYQ18axbU7w2EcuQRPLM874wQabwPZPtHmQSASZmxQmhmuIJ/jVf6v7IjTxtY2qP1jlUZTf82yuzr1PEoRa9m/3RNL1NFhM4BOl5g8DsD/APU9FczGkK1F1N33mkfkfQwgtDLA9pcIaeIGrT/S4n4EK7gi5rNNQiQbbzp4Ez6814+o0/2Z+biTS7r0900aRl1bM8vNMgkHcEg+hhFsDTsFXzTT+1VmtOxa7h99oft0JhGMtw9gV9JjmpwUl3VnO1ToyDGxXrD/AFO+YVgYRtRpa8Ah0z9D5qFx/wCIr/zO+itYc/X5LOfJ6mnV4a9zIZvk1Wie8jvKRDQXcQBZurqNp4qPA53Xp/wqh08rOj0O3orXaDPS+KbT4Ab/AOo9eiA0MPrqATE7G8TGxghbVtuebdPY1FXtZidMvrFo6NYCegtJWfzPNqlU/vHudyaTJ9Tw9FWxVAsdpD2k82yfTUfon0MDxPxQorsDk3yR0aZcf1A8kRw9INSU2gBRVMTwHvVkE+LwzXwZg7DmmnABolzyOoAcPWDZMw4jxOuTz/WytUQKd3yS67aQ+Z5BTYy/k+ZPw8zNSmbgtAMHyc4R8VoKHaamRN43np5LN4fH1YPdsw7B+EtaT/2pwY4S402NO57suifxBhs0/wAseSTje5rDNKO3Y2dDPaThIe33rlaybs3g8VQp1qrNTnNudZYJBIMBsTcJF58tVCLadnb5ifYAVg1zSHXabEdChGaZzWo0sP8AsziwkvYSAHGGQI8QNuKtvoPAu10c4MIX2lwzv2QObbRWBt/rpkOJ8y0e9b6iKuD9/qmjz4vkce2OLc8sOIc8TAgMFudgjOHxtRwvVd71l8rwH71hGz2td79wtU7KpvqdHASQ33BNm8I+xcwtWpJPeG2107FZjV4VT/0n5hVcvoENeOCWjlLwfC8g8twfMFSatbcEf/77i8PI7xh/mptNuG0KzlX2lYmvUoNqMoxVc5hLWvBGkSD7REoP2pwQDQTY9EL7K4lzapbpEUmPqzx1loawchd4WOp6vJlXo/1VfUwpKRr2YcOxNWrclztPkGQ2B6t+C09EwxZ7LKEQN448zxKPVjDQuzDj8uEYLskjBu3Zh8TWLauIc0aiC8gc9lm6WLquLnue6XcAYtwAHBaSpWDa1dx4Od9ELxdZjB4tDiTqdpItedMx8uq0S3NW/wANK/UCY5mkbXNx+apiffsr2Mrd48vdYcFC12k/LitDEtZZlZMueCBB023PBT4pui0y48BwPJNZnD7HVJAgX2HK/BRGpu5xn69B+aQyvXfAj9Hn6JtFl0r3Xnj8uikY0wAN3GP1+uCTAsUnQNZE3im3mefkE9reJMk7nn/boo3Pl5j2WeFvpufU/JSDqhAyWib8Sr9KshrcUOVuaeMbyCokP4PMi0Rw3iSAJ3sFyFMxCRYy0+KTtx3LU5LubvMXRhXeUfFZftZj2/s7qIBLu7pvGkTdr/Fq5WdueaI9oMz1YQsomahIttabm6wGMxtV9dgqMJqgjwRBfYDSeYdpHvU5Idcafqn8nYk6YZyEnuqRPWPQkQtSMWdMC3Vee4fG1KFQtc1zBM926YEmYE7LTt7R4d7IeT6NMtPp1Uzj6HTiyVyHcHVeAQA0zxVn9rLCARM7H6ILg80w+mNbdolzCD57bq5QxeHaJFVrnG5vHoG2AUOLNlMp9pi10F5gC/C6p9iWBzcXWI9otYP6tX0b7kHz/Nu+cIEaduMA7+q0f2ZYppo4ig8eN8aCRIA+8Rx1QLLPUxfl78XG/haZh1dUtjQZa3xBEcbUA3sAupYNtKDvNpN78LDgqmcZe2rR8T3jiQ2AHx90u3aJ4hH2/DfIvs0zz7N8cHvqBhkOdIjcnp7kEOJFwBMbk3RPF0W0NZBlwbMCCG6z4WzuXxE8pjmg7KUNA4ldylatGDVCNuZddSOMpO6Sgxc8Pj0VCHMbAkpxfxPoE2kwuMn3KYUr3QBd7O9m62NrClRgE3c506WNG73ReLgQLkkBFu1HZE5f3LnVdbnsqu0Fmgs0EAGz3Ag6gjn2T5tQpV6tOtUFN1RjdBJDQ7QXaqcm0+IEDjpVH7Xc2ZWrzTcHBtBjTBDtLn1HOLTBMOAa2QpfIzG4OzBO5+qme7/CZRabKYGOAVEkbaRPQKwxlob71ESSnsw54mAmBZpYYRuD6rlEKoFgFyAC+Hqamzb38FZo5y1mGcQGmo0ugkD0GpR4XCyzwkWCCY3Gg0W0QRqpuc5zgbEu4dY5qRgXH419Vxc8kk8/oqravoef580YpupObFRrp/E0En5xHu33VDFsaILA7qCDY9DuR5pvcCWnmJjYHqDHwgqCvjCd/wCkEj3ndR9yDdH8tyOjol9RmoGT+8a0BoE2EHW47W2hHTQWBcGHGNW3kth2WLWvJFiAHiLk6Tce4lAMW9heRSltP/UZIHG6my3GO7ykKVy5waxv4y7wafK/xWebH143AvHLpkmepYzNqegnWCdwLm4vCpUXufRcOAJ+ardqOy9XBYXvqlSkZLWaGhxuQ4mHE3gNPBLgK0UvO2/HeTa6+W1GnyQ6bW7dI9WGWMrrsYXO6f71zebxPk1sn6D1UOJw8NaTxv8Ar0WjzfsVjWzWNA907x6mlroYYMkA6hAiZHBCc1olxptaJJJA+C+l07XlxV9keVN3JtAbvbxFypH0Gloc6oBvpbzIsXHpNh5Ta0ksXkposcJBebFwPhpsNiZ5m4nzQethbdGkAT1IsBwW7ZBNSgGBJU+lbn7MPs2o4zDvq13VWkPLW6S0CAAZu08SfctvhvscwTT4jWf0L4j+loXLLWY4utx9J4LVph1S8wLIu7JmjCNryPHWNMU4n+G0EvJm13gAR1W/7afZPRw9B9bDGrqaQQxxa4EE3E6ZmNrrzRjI6TdaYsscu8Q4HOKVlElcHclYo9V0EiCmAoqj5UtR6gcUANauShIgZPi8f3VEhhMuOkf+RQanTgTFztx8yn4rEh2jcBoMbHc3Kc0yCRyAChDK9aiQNQ2mJ6qNgcivfg0BTjmSesyPoqbBCokYaVk0RxCtT0TDTkpgNA1WiG8vzT8TQLHUnAkEbEWIIvIPBTUKU+EbmytZ22CyOH1SYwjnPbLE4ukyjiX941plp8LTMaZcQ3xGCeqkyvtJLWUywlznNa0g8dr9VnqgsDx/L/C13ZvsyGy6oY0khw46vvMHINmCeJkbBc+XDDJXUuN0aRm48HqPabP6T6D8LhyX6hoc8ew0W1AH7xgEWtfdYDHYClh6ZIvUcd+XP5AIhUxrWthgACy2eZjJidh8UY8UYcCbJe02R923CYhr9bMQwOfy1th2nyDXt/pKHVcJqB0xeD1kHUDPmERyrNzjMvqUHRqw4FWiB+Fkio0cTLHud/7aDYfHENn8Jg+R2Pv+a2RJ9D9i8VhzhgcOGsYXE6AILDYFpHO0+qPmqOa+bcp7ZVMPUnDvIJ9pv3HdCDuUVzr7SMdVZUoudT0PEaqbC3Uw9SSRIsR5hcl5lPpjVD7B37Q/tMNYPw+FMU9n1OL44N/C3ruei8vcU8g8im90eS7UiR1EKdxhQMOk3UVWvKYh73pAVCXJ7SgCUNXJpqQkQMGVGkPc2SQLXvsFcbThsK52cyR+Mq1mUqbqjw0uaGwIIqtu4kgRp1D3JMzyyrQqmjUpu70CSwFriARILi0kN9SoUo3V7gyoykSQBxsmmgRvuLELR0+z9Sl3ZrAB7SXmmLlgc1unvDMB1p0iSJEwqOaNDXk6HEOAMg2B2PDoqsAYxq5rNz+rlOFUE8R6SiuZZBXoYWnWeWFhe5mm4IcQHAgbvBaNxtsk5pUFFbLMMdYJFhfh6KHOGl1R3Jo+KuZdi4AlpM/etY8BB+i3eb/ZpRw+E7/FYiqC6NQaxkBzwTpknbhMqJ5YxaT7hRhuydEPxmGa4SNYcRz0Avj/AKUcpZoGUWajciTzLnEuPmZJQ/KcufQazFsLXt7x1NhEkhzWg+Ifd1NJjzKB5jVcyo4TN/CeIaRLQOkRZNsYbx+ZyILy3o2NXv2HpKEVQBYAgdTJ8yhoq3kn80eybs7icQ2aNCq8T7WkhvmXOgfFT1JbsCDsfjO4xFN5EiQCOBBsWnoQS3/cruc4FmHxTqTDrZcf7DdjuliPceapjCaBwOniDM9Z5KtXzo1HBz7u2cTvIJ396cbvcGT08M1l4k3POJ3hc6vKebqKo1aknFyaXrlC9yAGvdKQNShqkCBiQuCVNLpKBDm9VyeGrkAX+ynah+AOJNNn72o3u2OP3HapNSOMDYbTBKOdlyGiriHeLuocNVzUxD3QwvJ9qDLjP4UE7a6q2KY6m29YAaG/iBiPMyPct32X7I0qNEDExUdOqDdmo8GjZ0bSVwrNjUetLd/M1cWnQGZRfUDtIdUJkucAXS43JJHMq7k/ZjEOBJaGA/iN/wCkT8Vsa2M8OlrQ1g+6IHw2CShjgY0/WVjLVyrZD6TOYjsC0kF7qPMnS4GAbmQLeZUXbLszUxFSWsIaNIpCZHshukjZpkbjndafDl1R8+KAbxBDgNt7DYbdeaZ2mzv9noPcJ1kQ3ofxelz6KY6nJ1JcicTy0YdlBxtL2mDtYg3AIN7hW8+7V18X/GqOcJB0zDRG3hFkCdWkydyZJ+KdrXqpepnZboY9wpuogxTc5r3N4FzZ0u5g3OyH40DVytE9JnikqPN4ThDwOcFDSA957EdkcLTw+HeMNRFR1JjnPLGlxcWAk6nSZkrU4vDgtLdgWkW6iEzKqYFOmBsGNA8tIhWqq8lJywSb9bNO58smWPc08CRfoY+irVcC3cDf4It2sw/d43Es5VqnxeSPgUHFQjivVi7SZmWmGAm1Cq+tNNRUA97kwNXNKfqQAkJCuLkxzkgOe9K0JrGSpSYEoAfqhcqT3ONxYcOqVAHp2EyClSqtqwe8awM0l2rSTuSdtUTt+Iq+6qXmG3I3MwPf9EKxOMfplwLRcy7wg8jz9ywuaZ66pUDadQzNmtLm9BccTyXkxUsjNuD0yjmws17gIPImfOYWnyDK24lrnMcGBpALdB3/AKtvevnfEY+oSRUdU6guPyK1HZL7Q6+BY9lJ1nkHxND7iwiTb0WsNIruTE5HvGH7LvaID2ieIlYD7UWmlTFNxB8YuJH3Dw4e1uh9D7acUB4zTj8QYPiEI7U9qf25mslpcCCdMi0abAb8LJvDCEotLuK7Rlw5OFaFTNRObVnzXomZdLgdlACQeiiFUhTNqByAPpjshje9weGfPtUmT5hoB+IKM1NlgvsjzQPy9jJk0nvYeg1a2+kPW9ebLzYL7s4ell2fPn2lUA3MsR1LXe+m2VkHU4PRb/7Y8GWYttYezVYBPDUyxHu0/FedPrErrwSvHF+xL5Fc5MLkgCULYBwKcmauSUBACynMppabJT6lUNCYCkABU8QSb8OX1TpJMnbkpGtndIQykzUPaiFyZUYWnpwXJFFrMs4rVtUg6W8gSBPCdgfihmGrilUbWsSxwIB2PReqVu0VAUn06FMFpBFtLWybTpj4rCOy5jDcSeo+K5cTuLTjSGw/isThcXTaazWgkQ2q2zp5OHGP1CxxwkEgbTbgY5xwV7Q4ExA6c/7qOs8EauQBB+nX+xRjh5e17D5IG4V86QCR1tHmVUc2DIm3v/ui+YZk6sCXG+kCBAAg2AAsBc2SYLJ6keMaQeBF7ix6H49Fcpxh+ZiSb4KbpgHn6SoyIRfFYJocYnSAIuJncna17R0QWtU0ugjiAtITUkmJqiYPSLq1MsMOF0xtRXYjX/Z52rODxMOP7qrDX3gNM+F/pJB6O6L6CynMQ8aTuNuo/svlIGV6z9nXbRncluIrBj6MAFxaNTOBl3EQWn05rizp45rLH4P+Rmv7ddmxiaL6W2rxU3ROl4/UeRXz7i8K6m9zHghzTDgeBC9/zL7Ucu0EGtrPQTB87T6Lyft1nGFxdVtWg7S/TDw4OAdHskGDfhfoniTxzpfle69hGUCUqI1Sm6yu0CYKRgVUuRDC4Qua2BLiJ/PfZFgQ18TAEcdjwULZ47n5IrnOAc27h7NRvEECWxpMbc4VBtO5MpWA17uAUr7N9ya2jx34J76MgSd/p/lOwoVlawXJKdMARJSosBuFruBke/Y/roUVbidTev14oVUcafkeP62S5XiPxXufl/lZFHVi5x/COXE+ZTaGCLyQNgSAfMXHXcpuPe8tc4N8M7DcjmTy6JezmIkPaejhf0P/AIpPgEdXy1zBqmQDccY4q27OX13mAWt3ibngAT+XxRHutY0nY78+SXEYNtNkNaBAkec8Vk1CbTfJW64KLpggxCB5k2Kg/wBh/XuRLF1qjdL3iGyLcROxPxVXOqUta6LRE7zxB+a1RIRzJgfS1cWmPQoC0w70Pxt9UYZXDsLPEwD5ix+SCtMu9Y57XKIcCZNVdt+uJTQ9PqUj+iLdCmupkcCrAd356e78k5tYcR8T9VClATAdUpneZHP6HkU1tlODAHr80jmDceo/W4QB1NhJgNknlJPM7dFuPs+7Psxjn06jiGikCdMBx/eNIgkEC4E2QjDYo0MC11EQ+tUeypVAlzWNAiiD93UHEmN4haP7K8QGYl82HcH4VKa5NZOUMEpQ5LxpOSTNFiOwVOsMQHDEUwS0yTT8TqYdpLIHsxE9THNeV4mnS1TRqOLCARrbpdcXBDZHqvorXNh5fSF82aNIjkSPcSPouHwzUzzOfW+KNc0FGqJ2gQfECbGBI4xxHVJBI4WPExuP7KKg3xDrI94t8YUnhg65jeRvbl8vVewc4jrR4m7dVyTv6Q/5Tz1Lo+C5MCTNsSGuAgGbkfl53VF2Mn2RF02rLiS4ySmMCmEKikwbCODr9UlbAlju8o+rfnA4joqTHQr+GxcJtAFsPW1NBbcOEzy/RsnVK7Wwah8I5n4dVBhsQ2DYXv6puY4od0WmIveefNYOG5dlbNsybVAa2/ik8IHAKpSILDSd/t8v7H5qGlRDnOc2wF72m8QPeosdWEi0xxHynitVGlRBDV109TAQWzNrieajwoIM7JHVibRHJTNarQEmmfmnQkCkaOW6oQrrDr74/uo/QfJSF3Pf5pzaY3Ow+PQKRjXt8INhyF79VFqIvCn1EmT/AIHJI4J0BdyzNjQ1NBDmPtUpPaSx3KeThwcLrS/Z7WH7RH/8KoM9AHf+KxdQyAekHzFvyWl+zmrGPpxxbVH/AMT+fkFyatfgT+DLx/mR7dRbF+Z1fKy8DzjBClXqsLhao/YSBLyYnmAve2k6QZ4DgD/lYHKew9CpXxmJxp0UWYitBcdDajtTnbggw0cG3Lj0heH4PKpzXsdOo4QJw2QU8JhBiMTSk1KbiwVCGxqgUyxgOrUB4r85sBfDsaHTqMT0mBvz8kb7W9rK+Oe0OdqpUtQpgwCQT7dSLGoRAJEbbCSgFQGBb5frkvpVfJxlvD0gAWvvpMAxfy3uuTdR0tIi4ueoAHyAXJgVHkJjAnhluqWkLBUIjIUjXJHtXMCAHivpKt0sw57cUNeL+75KRzdhyufM/wBoU0MuubTP3Y/lt8NlEcCw/fd7gVAJ5fFIXlG4CVcOwbOc4+QAUYCekAVCFAUjU1qe1AHExdMMmJ4cOAunvbYprXSgCQBLoSOqAbmEgrTwPnCAFc3wn3/Q/RFuwrozDD9Xlv8AUxw+qEh/S3HyVnI8YKGKo1XTFOo1xjeA68ekrDPFyxyS7p/QuLpo99wdXwtEWDWwedtvSF5r2/z6pVq1aBIFLDkNaBbU6o0OBN7kAuM9B1Wko/aVhH2b3xO0CmSfmsD2tzRlfFVH0p0Ei5EFzgwNJ3NvCAPJeB4VgywzNzi0q7/FHVnknHZgKiyCRzS1bBSNSmnNl9McRzDDGi9p+i5Wc8paaje7aGsdSo1AL7voUy53WXalykYK0wlYLJFyoQrmqOmlXIAjaZf6p1I/FKuSQyYLjTXLlQhulNDVy5IYyLqRoSLkAPqKBoEwuXIETtpBP7tcuQBGaTuaR/DaeJSLkmMuMqWgNDdpILpMdSbeQXCkuXJoDi0Bc2p8Fy5Ai3SxlJ7WtrtqHRIY5jg06SS7Q6QZAJdH8x6Lly5YSbTG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201" name="AutoShape 12" descr="data:image/jpeg;base64,/9j/4AAQSkZJRgABAQAAAQABAAD/2wCEAAkGBhQSERQUEhQUFRUWFxgYFhUYFxQVGBcXGBUXFxcUGBcYHCYeFxojHBUUHy8gIycpLCwsFR4xNTAqNSYrLCkBCQoKDgwOGg8PGSwkHSQsKSksKSksNSksKSksKTApLCkpLCwsKSosLCwsLCwpLCksKSwpKSwsLCksLCksLCkpKf/AABEIARYAtQMBIgACEQEDEQH/xAAcAAABBQEBAQAAAAAAAAAAAAAFAQIDBAYABwj/xABEEAABAwIEAwUFBQcCBQQDAAABAAIRAyEEBRIxQVFhBhMicYEykaGxwQdCUtHwFCMzcpLh8WKCJEOissJTg6PSFRZj/8QAGgEAAwEBAQEAAAAAAAAAAAAAAAECAwQFBv/EADIRAAICAQMCBAMHBAMAAAAAAAABAhEDBCExEkEFE1FhcZGxFCIjMqHB0STh8PFCU4H/2gAMAwEAAhEDEQA/ADuTfwgoO0HsDzCmyX+EFV7SVtLGmJ8V1IiKpaPJMBUTcY195F+EqUuCxluzVCgpgCcSmwoGKDwUFZS77JrxIQhFXHjwFWsNThjVcx/Z6oKfAzFgowyPRW9kLudTN4U1WgHCCJlQMN1qsgy3Z7t/uj6rlzZ1iV9y0rLPZzLqlOlpe6BPhG7g3lfZBc87WOoV3ikxrgIaS7UfWQeLp/pR/Mc0DZa27/laY84G3qs/+yB2tkjxHUYbqD9obEy50nfhB2WenUtQ3LKrj2BquA92a7SGswCpAqRIiwIm9jsQjzMSQsI+KeipR0yw3YCSAYh7Dx3kLSZZnNOuPCYcPaYbOH5jqFx+IY8mnkp476foODT2YbOl+4uqmIoFvUJG1VZZVDrFVo/Em9pMUsYP1LtS7EM0lRal9BCSmrRztUS6l2pRSulWIk1LlHK5AGMyWl+6bcqLOYaBrdYkAAq1k38IIP25qhtOkXbCqwnyBusiwzmuTYdmH1GmLRMWdfjKylIU3E6C9rRsZ3PJWe0ucjFjThnOOhkuABvJECFjMFi3h8EOtYtvt9EqKpmpe8t9moVC/N3MknxgC42Pmo8RRZVLe7Y9jo8QbLg7rHBJVw2gFha+SPwFKkBMM910nOY4NMTdWcszPvGg2J1UxYyJc4ArG4jDupgtc1wa7axC1D8sOHwZLCDUljxAuIukkNqjf9qz+4ptBia1O8wYDgT8ENzWuxhHeW1ai1zb2G085WVyDPq76sYwkts5hIkB3A9Ape0mbNfVJB8IAA9OS6MONZZdL4Mpy6FYcyYCtUETAufyRnH5+Z7rDhz37HQNRkbtYOY4uPhb1NllOzmah2GOgOa+o/Q0AguIHtEHZvETwWjoZW2lT03ji1pLQT1g6nepPkF4ubD5uok4K4rZXx7/AB37fM3i6ir5KdTLa29StRw5vu/W8A7gBp3PE6pPTYMqZXTcGA5kDo9nwxF5mQ+T58k2s1smAGjyA+KYyoB95o/3D81r5Oo/7a9lFfuK4+haw+VuYSaeKw9WTMGpocZ33kE+qIjK9QDntfSeLio3xAHmH0yQPUhCW4hh3ew/7m/mr2BLQZbAPNp0n3tIK1is8dnNSXuq+n8A0vQKYXOKlKP2gB7OFdl4/naNvMe5HGVxALTINwRseoVLC4MVGzfVz4nzIufWVLhMKKbC0kzJIsA2/ARx9AvF12h6V5mKNPuluv8Az0+VGkJ9mW6z9Q8wqkpzq0C/BBsr7TU69arSaHA03ObJiHaHaSRG3OOS7/CtR5kXF88meWNbheV0roXL2zAVckXIAyeTfwgs39p7iMKI/GFpcmH7oLNfacP+Gb/OFkX3MZ2b7Zuw73FzQdYAc/jA2stHlFZoqOrsIe1/tRfe9xwXnhpKfA4x9F2qm4g/A+YSss3RxWmqZ8AJljxaOiM4LNjf9ofxgEbkc+iyuX9omVRpqAMd72O8+RU3ew8tfePZPQ7IFRezikariGvDmcNTTqCD/tlTDvkEkTHNW8Pm1XDP8J1NPO/+FoMS2jiKMPc1jiAQImD1QCZFg80p4hsQA+NjYHyPBZPH6zUI0kQY5x16q1gGaXO6W+O6m0VKjwA4yeqFlljf3TphpVkVyexXx2bVsK5gw+hoNMua8iTp8RdAdYOME3BKD1s6xNcfvK9Zx1X8bgI/lEDey1vaTJhTbQ77xDS5rtB6Oc0ybagCd+IWPwQGpw4F0k8gHD6En0XLhyuUX1cptfqzGUUpUuAhR2AuSSd5NgYC0WX5IYl0SUPwTadNge9xDiJGkEkCfhvv1R7K8y1aRchwsSIPqm75No0WsLljW7NHnAXYmm3i0e4KfMalokgcYQoZpTa7u3seNodZwvzg29ySVlPYB55iKtHx0atWn/I97fkVUy/t/jw5o/a6haSJFQMqeh1CSPXitHm2XAsJ3aV5viqPd1SOE/Bax3TRhNUz6Dy3Ne/w7Hj/AJjJvwPI+Rt6LMdk8rdTzap3hI8NZ7Ggghwc8XI8iSrXYcf8BSEyJfB6d46PmkyWm7/8u4wSNJJNyA00QACdh4gLL5zwh+XrMmL4/oy8q+4mb6EmlPlcvrjkGQuUiRAjFZbiWspgOcAUG7aUBiaTWU3NkOm5gLGu7SN5/FMPaNv6lYfe9D0PLwL/AJDh2NfxqUh6k/ROHYw8a1P3EqF3aEcvg5cM9P4T/S5KpFf0/qTjsWP/AF2f0lX8H2fDN64P+07clTweJr1pFKhVqRvopvdHnCgdm1QGDTeCNxoNuiSsOrTr1NAMtbEd6I8jZWDhGd2Gh7A6fbg7BZgZ0/8AA7+kpwzx3Fjv6XKqkT/Te4bZlJlxNVjiehCruwlWm8PZpMdQfgqDO0A4iPRwVzC5013+QfgocXydEcuKulMnq1KtbDYkPZDmBtZnGSx0PHq1xWOy/FAnuhBD3NvcESXC88YcPcF6fkpa5zQT4aksPk9pb8yF5jmOGFGuzTaCA4bw9h0u9CRq/wBy58a/EnF96l+37HJmgoNUeh0MqaYOkHqbqxhcJFWw2CmoYrS0R+uqbQ1zqa6JVG1JF11MHlfcGyRmFO0BStwRI8TiRysmUsSWHSdjsfokUqK2ZUIYQvNs7y+axLeAn3XXp2OMg+Sw2bUzorvB2aAfIuE/D5q8bMciN/2ReTgaDnRLmlxiw8T3H5QtFktO73c4A68T9PcguRw3CYcHYUmSBx8IMfFaHKJ7oTzPumPovnfC8ccmtnkb3Tk6+L/uTlbUC9K6UgQ3tH3n7NU7kw6NxvHGOsL684wnqXLwbH5tXa8tdXqGNiXHbguQFEwwrBsxvuCeKY5D3BO0qfBYF1Wo1jRdxj+6mTUVbDkhwuXvrVmMpM1G5MCw4STwW/yn7MRAOIqEH8LI/wC4rQ9n8mp4anDR4uLuJPNEamJDQS4wBclfN6nxSbdY9l+r/wA9jpjjXci7PZWzDBzKQ8Orjc7cSqmd9g6GKe6pqfTqO3LYLSRaS08fUbLJ1aNTFVH1TVdTGl5aG6rAGAHRaOe5utl2fxrtBZUILmGAd5aQCL+sLeWPNpMbzXfqvS+RbSdHn2f9iq+FlxAqU/8A1Gzb+Zu7fl1QZq91ZVDhB8o+i827bdlBh3d7SEU3GHN/A47R/pPwPovR0Osx6hpS2MckXFbGVLQeCa/J6dUQWgHg4WI62Tg1EcBTXrZIY1G4sxjKTe4Gy/GdyxxeSNDm3/1a9M/JZ/t1hgcU57D/ABDqa3zaCT/bojOLol/7Q1u51W5w4EjzhBMPiRWaGVQW20B7hYkGYk+ydj7l5c8f4qyL0afwf+jvVzgos3eCZrojgYEeZHH1TMpNIGK7apcCZIaSI4X9yC9ns50A0argC0wDNjy8itVhxJuJSrpe5pF9XBNiK+H/AOXTrzAuJBmDzN7wkw+Ddql5MWgOjUOJki3BEKUAWABVbMsxZRpufUMAD48hzKl78F8A/PcwbRpFztzIaOZ/QXmOPzRzw4B1ne0BseUq52nz/wDaHNI9kWA8+J62QejTJNxPRdOPHS3OPJkt7HsHYXHUq+EpmpXpUu6aGv1vAI0iJg77LXZZmuHqSzD1A8MsefnBvC+fmlrHQReAQfNHsk7QCnUaXWItqH4eRXPp/D4aecskOWJz66iz3MLiFj8F2jdAIdqB2O8orh+0gPtD3LsU0U8ElwYPth2TeMQdFJ72btLRMAmdPpdcvTGZrTP3lyKRn0S9Dx4n9bLX9hcIBrq2J9lpBB6mCPRY3FthjtW0EGetvqtp2TdTo4WkwE+yDzcXOaHEgcbleZ4pkksXRHmWxWJb2abFZ0xlp1O/CN/M8lncyzdzz4iTG1NoJ+AuT1Ks4bLBTa57iXOP4zN/5WkD36lFUzWs0eGppHJjWMHwasNNo/IXVGFz9ZOvkt/5KlLq7kWCzuuAZwtXwgOYQ18axbU7w2EcuQRPLM874wQabwPZPtHmQSASZmxQmhmuIJ/jVf6v7IjTxtY2qP1jlUZTf82yuzr1PEoRa9m/3RNL1NFhM4BOl5g8DsD/APU9FczGkK1F1N33mkfkfQwgtDLA9pcIaeIGrT/S4n4EK7gi5rNNQiQbbzp4Ez6814+o0/2Z+biTS7r0900aRl1bM8vNMgkHcEg+hhFsDTsFXzTT+1VmtOxa7h99oft0JhGMtw9gV9JjmpwUl3VnO1ToyDGxXrD/AFO+YVgYRtRpa8Ah0z9D5qFx/wCIr/zO+itYc/X5LOfJ6mnV4a9zIZvk1Wie8jvKRDQXcQBZurqNp4qPA53Xp/wqh08rOj0O3orXaDPS+KbT4Ab/AOo9eiA0MPrqATE7G8TGxghbVtuebdPY1FXtZidMvrFo6NYCegtJWfzPNqlU/vHudyaTJ9Tw9FWxVAsdpD2k82yfTUfon0MDxPxQorsDk3yR0aZcf1A8kRw9INSU2gBRVMTwHvVkE+LwzXwZg7DmmnABolzyOoAcPWDZMw4jxOuTz/WytUQKd3yS67aQ+Z5BTYy/k+ZPw8zNSmbgtAMHyc4R8VoKHaamRN43np5LN4fH1YPdsw7B+EtaT/2pwY4S402NO57suifxBhs0/wAseSTje5rDNKO3Y2dDPaThIe33rlaybs3g8VQp1qrNTnNudZYJBIMBsTcJF58tVCLadnb5ifYAVg1zSHXabEdChGaZzWo0sP8AsziwkvYSAHGGQI8QNuKtvoPAu10c4MIX2lwzv2QObbRWBt/rpkOJ8y0e9b6iKuD9/qmjz4vkce2OLc8sOIc8TAgMFudgjOHxtRwvVd71l8rwH71hGz2td79wtU7KpvqdHASQ33BNm8I+xcwtWpJPeG2107FZjV4VT/0n5hVcvoENeOCWjlLwfC8g8twfMFSatbcEf/77i8PI7xh/mptNuG0KzlX2lYmvUoNqMoxVc5hLWvBGkSD7REoP2pwQDQTY9EL7K4lzapbpEUmPqzx1loawchd4WOp6vJlXo/1VfUwpKRr2YcOxNWrclztPkGQ2B6t+C09EwxZ7LKEQN448zxKPVjDQuzDj8uEYLskjBu3Zh8TWLauIc0aiC8gc9lm6WLquLnue6XcAYtwAHBaSpWDa1dx4Od9ELxdZjB4tDiTqdpItedMx8uq0S3NW/wANK/UCY5mkbXNx+apiffsr2Mrd48vdYcFC12k/LitDEtZZlZMueCBB023PBT4pui0y48BwPJNZnD7HVJAgX2HK/BRGpu5xn69B+aQyvXfAj9Hn6JtFl0r3Xnj8uikY0wAN3GP1+uCTAsUnQNZE3im3mefkE9reJMk7nn/boo3Pl5j2WeFvpufU/JSDqhAyWib8Sr9KshrcUOVuaeMbyCokP4PMi0Rw3iSAJ3sFyFMxCRYy0+KTtx3LU5LubvMXRhXeUfFZftZj2/s7qIBLu7pvGkTdr/Fq5WdueaI9oMz1YQsomahIttabm6wGMxtV9dgqMJqgjwRBfYDSeYdpHvU5Idcafqn8nYk6YZyEnuqRPWPQkQtSMWdMC3Vee4fG1KFQtc1zBM926YEmYE7LTt7R4d7IeT6NMtPp1Uzj6HTiyVyHcHVeAQA0zxVn9rLCARM7H6ILg80w+mNbdolzCD57bq5QxeHaJFVrnG5vHoG2AUOLNlMp9pi10F5gC/C6p9iWBzcXWI9otYP6tX0b7kHz/Nu+cIEaduMA7+q0f2ZYppo4ig8eN8aCRIA+8Rx1QLLPUxfl78XG/haZh1dUtjQZa3xBEcbUA3sAupYNtKDvNpN78LDgqmcZe2rR8T3jiQ2AHx90u3aJ4hH2/DfIvs0zz7N8cHvqBhkOdIjcnp7kEOJFwBMbk3RPF0W0NZBlwbMCCG6z4WzuXxE8pjmg7KUNA4ldylatGDVCNuZddSOMpO6Sgxc8Pj0VCHMbAkpxfxPoE2kwuMn3KYUr3QBd7O9m62NrClRgE3c506WNG73ReLgQLkkBFu1HZE5f3LnVdbnsqu0Fmgs0EAGz3Ag6gjn2T5tQpV6tOtUFN1RjdBJDQ7QXaqcm0+IEDjpVH7Xc2ZWrzTcHBtBjTBDtLn1HOLTBMOAa2QpfIzG4OzBO5+qme7/CZRabKYGOAVEkbaRPQKwxlob71ESSnsw54mAmBZpYYRuD6rlEKoFgFyAC+Hqamzb38FZo5y1mGcQGmo0ugkD0GpR4XCyzwkWCCY3Gg0W0QRqpuc5zgbEu4dY5qRgXH419Vxc8kk8/oqravoef580YpupObFRrp/E0En5xHu33VDFsaILA7qCDY9DuR5pvcCWnmJjYHqDHwgqCvjCd/wCkEj3ndR9yDdH8tyOjol9RmoGT+8a0BoE2EHW47W2hHTQWBcGHGNW3kth2WLWvJFiAHiLk6Tce4lAMW9heRSltP/UZIHG6my3GO7ykKVy5waxv4y7wafK/xWebH143AvHLpkmepYzNqegnWCdwLm4vCpUXufRcOAJ+ardqOy9XBYXvqlSkZLWaGhxuQ4mHE3gNPBLgK0UvO2/HeTa6+W1GnyQ6bW7dI9WGWMrrsYXO6f71zebxPk1sn6D1UOJw8NaTxv8Ar0WjzfsVjWzWNA907x6mlroYYMkA6hAiZHBCc1olxptaJJJA+C+l07XlxV9keVN3JtAbvbxFypH0Gloc6oBvpbzIsXHpNh5Ta0ksXkposcJBebFwPhpsNiZ5m4nzQethbdGkAT1IsBwW7ZBNSgGBJU+lbn7MPs2o4zDvq13VWkPLW6S0CAAZu08SfctvhvscwTT4jWf0L4j+loXLLWY4utx9J4LVph1S8wLIu7JmjCNryPHWNMU4n+G0EvJm13gAR1W/7afZPRw9B9bDGrqaQQxxa4EE3E6ZmNrrzRjI6TdaYsscu8Q4HOKVlElcHclYo9V0EiCmAoqj5UtR6gcUANauShIgZPi8f3VEhhMuOkf+RQanTgTFztx8yn4rEh2jcBoMbHc3Kc0yCRyAChDK9aiQNQ2mJ6qNgcivfg0BTjmSesyPoqbBCokYaVk0RxCtT0TDTkpgNA1WiG8vzT8TQLHUnAkEbEWIIvIPBTUKU+EbmytZ22CyOH1SYwjnPbLE4ukyjiX941plp8LTMaZcQ3xGCeqkyvtJLWUywlznNa0g8dr9VnqgsDx/L/C13ZvsyGy6oY0khw46vvMHINmCeJkbBc+XDDJXUuN0aRm48HqPabP6T6D8LhyX6hoc8ew0W1AH7xgEWtfdYDHYClh6ZIvUcd+XP5AIhUxrWthgACy2eZjJidh8UY8UYcCbJe02R923CYhr9bMQwOfy1th2nyDXt/pKHVcJqB0xeD1kHUDPmERyrNzjMvqUHRqw4FWiB+Fkio0cTLHud/7aDYfHENn8Jg+R2Pv+a2RJ9D9i8VhzhgcOGsYXE6AILDYFpHO0+qPmqOa+bcp7ZVMPUnDvIJ9pv3HdCDuUVzr7SMdVZUoudT0PEaqbC3Uw9SSRIsR5hcl5lPpjVD7B37Q/tMNYPw+FMU9n1OL44N/C3ruei8vcU8g8im90eS7UiR1EKdxhQMOk3UVWvKYh73pAVCXJ7SgCUNXJpqQkQMGVGkPc2SQLXvsFcbThsK52cyR+Mq1mUqbqjw0uaGwIIqtu4kgRp1D3JMzyyrQqmjUpu70CSwFriARILi0kN9SoUo3V7gyoykSQBxsmmgRvuLELR0+z9Sl3ZrAB7SXmmLlgc1unvDMB1p0iSJEwqOaNDXk6HEOAMg2B2PDoqsAYxq5rNz+rlOFUE8R6SiuZZBXoYWnWeWFhe5mm4IcQHAgbvBaNxtsk5pUFFbLMMdYJFhfh6KHOGl1R3Jo+KuZdi4AlpM/etY8BB+i3eb/ZpRw+E7/FYiqC6NQaxkBzwTpknbhMqJ5YxaT7hRhuydEPxmGa4SNYcRz0Avj/AKUcpZoGUWajciTzLnEuPmZJQ/KcufQazFsLXt7x1NhEkhzWg+Ifd1NJjzKB5jVcyo4TN/CeIaRLQOkRZNsYbx+ZyILy3o2NXv2HpKEVQBYAgdTJ8yhoq3kn80eybs7icQ2aNCq8T7WkhvmXOgfFT1JbsCDsfjO4xFN5EiQCOBBsWnoQS3/cruc4FmHxTqTDrZcf7DdjuliPceapjCaBwOniDM9Z5KtXzo1HBz7u2cTvIJ396cbvcGT08M1l4k3POJ3hc6vKebqKo1aknFyaXrlC9yAGvdKQNShqkCBiQuCVNLpKBDm9VyeGrkAX+ynah+AOJNNn72o3u2OP3HapNSOMDYbTBKOdlyGiriHeLuocNVzUxD3QwvJ9qDLjP4UE7a6q2KY6m29YAaG/iBiPMyPct32X7I0qNEDExUdOqDdmo8GjZ0bSVwrNjUetLd/M1cWnQGZRfUDtIdUJkucAXS43JJHMq7k/ZjEOBJaGA/iN/wCkT8Vsa2M8OlrQ1g+6IHw2CShjgY0/WVjLVyrZD6TOYjsC0kF7qPMnS4GAbmQLeZUXbLszUxFSWsIaNIpCZHshukjZpkbjndafDl1R8+KAbxBDgNt7DYbdeaZ2mzv9noPcJ1kQ3ofxelz6KY6nJ1JcicTy0YdlBxtL2mDtYg3AIN7hW8+7V18X/GqOcJB0zDRG3hFkCdWkydyZJ+KdrXqpepnZboY9wpuogxTc5r3N4FzZ0u5g3OyH40DVytE9JnikqPN4ThDwOcFDSA957EdkcLTw+HeMNRFR1JjnPLGlxcWAk6nSZkrU4vDgtLdgWkW6iEzKqYFOmBsGNA8tIhWqq8lJywSb9bNO58smWPc08CRfoY+irVcC3cDf4It2sw/d43Es5VqnxeSPgUHFQjivVi7SZmWmGAm1Cq+tNNRUA97kwNXNKfqQAkJCuLkxzkgOe9K0JrGSpSYEoAfqhcqT3ONxYcOqVAHp2EyClSqtqwe8awM0l2rSTuSdtUTt+Iq+6qXmG3I3MwPf9EKxOMfplwLRcy7wg8jz9ywuaZ66pUDadQzNmtLm9BccTyXkxUsjNuD0yjmws17gIPImfOYWnyDK24lrnMcGBpALdB3/AKtvevnfEY+oSRUdU6guPyK1HZL7Q6+BY9lJ1nkHxND7iwiTb0WsNIruTE5HvGH7LvaID2ieIlYD7UWmlTFNxB8YuJH3Dw4e1uh9D7acUB4zTj8QYPiEI7U9qf25mslpcCCdMi0abAb8LJvDCEotLuK7Rlw5OFaFTNRObVnzXomZdLgdlACQeiiFUhTNqByAPpjshje9weGfPtUmT5hoB+IKM1NlgvsjzQPy9jJk0nvYeg1a2+kPW9ebLzYL7s4ell2fPn2lUA3MsR1LXe+m2VkHU4PRb/7Y8GWYttYezVYBPDUyxHu0/FedPrErrwSvHF+xL5Fc5MLkgCULYBwKcmauSUBACynMppabJT6lUNCYCkABU8QSb8OX1TpJMnbkpGtndIQykzUPaiFyZUYWnpwXJFFrMs4rVtUg6W8gSBPCdgfihmGrilUbWsSxwIB2PReqVu0VAUn06FMFpBFtLWybTpj4rCOy5jDcSeo+K5cTuLTjSGw/isThcXTaazWgkQ2q2zp5OHGP1CxxwkEgbTbgY5xwV7Q4ExA6c/7qOs8EauQBB+nX+xRjh5e17D5IG4V86QCR1tHmVUc2DIm3v/ui+YZk6sCXG+kCBAAg2AAsBc2SYLJ6keMaQeBF7ix6H49Fcpxh+ZiSb4KbpgHn6SoyIRfFYJocYnSAIuJncna17R0QWtU0ugjiAtITUkmJqiYPSLq1MsMOF0xtRXYjX/Z52rODxMOP7qrDX3gNM+F/pJB6O6L6CynMQ8aTuNuo/svlIGV6z9nXbRncluIrBj6MAFxaNTOBl3EQWn05rizp45rLH4P+Rmv7ddmxiaL6W2rxU3ROl4/UeRXz7i8K6m9zHghzTDgeBC9/zL7Ucu0EGtrPQTB87T6Lyft1nGFxdVtWg7S/TDw4OAdHskGDfhfoniTxzpfle69hGUCUqI1Sm6yu0CYKRgVUuRDC4Qua2BLiJ/PfZFgQ18TAEcdjwULZ47n5IrnOAc27h7NRvEECWxpMbc4VBtO5MpWA17uAUr7N9ya2jx34J76MgSd/p/lOwoVlawXJKdMARJSosBuFruBke/Y/roUVbidTev14oVUcafkeP62S5XiPxXufl/lZFHVi5x/COXE+ZTaGCLyQNgSAfMXHXcpuPe8tc4N8M7DcjmTy6JezmIkPaejhf0P/AIpPgEdXy1zBqmQDccY4q27OX13mAWt3ibngAT+XxRHutY0nY78+SXEYNtNkNaBAkec8Vk1CbTfJW64KLpggxCB5k2Kg/wBh/XuRLF1qjdL3iGyLcROxPxVXOqUta6LRE7zxB+a1RIRzJgfS1cWmPQoC0w70Pxt9UYZXDsLPEwD5ix+SCtMu9Y57XKIcCZNVdt+uJTQ9PqUj+iLdCmupkcCrAd356e78k5tYcR8T9VClATAdUpneZHP6HkU1tlODAHr80jmDceo/W4QB1NhJgNknlJPM7dFuPs+7Psxjn06jiGikCdMBx/eNIgkEC4E2QjDYo0MC11EQ+tUeypVAlzWNAiiD93UHEmN4haP7K8QGYl82HcH4VKa5NZOUMEpQ5LxpOSTNFiOwVOsMQHDEUwS0yTT8TqYdpLIHsxE9THNeV4mnS1TRqOLCARrbpdcXBDZHqvorXNh5fSF82aNIjkSPcSPouHwzUzzOfW+KNc0FGqJ2gQfECbGBI4xxHVJBI4WPExuP7KKg3xDrI94t8YUnhg65jeRvbl8vVewc4jrR4m7dVyTv6Q/5Tz1Lo+C5MCTNsSGuAgGbkfl53VF2Mn2RF02rLiS4ySmMCmEKikwbCODr9UlbAlju8o+rfnA4joqTHQr+GxcJtAFsPW1NBbcOEzy/RsnVK7Wwah8I5n4dVBhsQ2DYXv6puY4od0WmIveefNYOG5dlbNsybVAa2/ik8IHAKpSILDSd/t8v7H5qGlRDnOc2wF72m8QPeosdWEi0xxHynitVGlRBDV109TAQWzNrieajwoIM7JHVibRHJTNarQEmmfmnQkCkaOW6oQrrDr74/uo/QfJSF3Pf5pzaY3Ow+PQKRjXt8INhyF79VFqIvCn1EmT/AIHJI4J0BdyzNjQ1NBDmPtUpPaSx3KeThwcLrS/Z7WH7RH/8KoM9AHf+KxdQyAekHzFvyWl+zmrGPpxxbVH/AMT+fkFyatfgT+DLx/mR7dRbF+Z1fKy8DzjBClXqsLhao/YSBLyYnmAve2k6QZ4DgD/lYHKew9CpXxmJxp0UWYitBcdDajtTnbggw0cG3Lj0heH4PKpzXsdOo4QJw2QU8JhBiMTSk1KbiwVCGxqgUyxgOrUB4r85sBfDsaHTqMT0mBvz8kb7W9rK+Oe0OdqpUtQpgwCQT7dSLGoRAJEbbCSgFQGBb5frkvpVfJxlvD0gAWvvpMAxfy3uuTdR0tIi4ueoAHyAXJgVHkJjAnhluqWkLBUIjIUjXJHtXMCAHivpKt0sw57cUNeL+75KRzdhyufM/wBoU0MuubTP3Y/lt8NlEcCw/fd7gVAJ5fFIXlG4CVcOwbOc4+QAUYCekAVCFAUjU1qe1AHExdMMmJ4cOAunvbYprXSgCQBLoSOqAbmEgrTwPnCAFc3wn3/Q/RFuwrozDD9Xlv8AUxw+qEh/S3HyVnI8YKGKo1XTFOo1xjeA68ekrDPFyxyS7p/QuLpo99wdXwtEWDWwedtvSF5r2/z6pVq1aBIFLDkNaBbU6o0OBN7kAuM9B1Wko/aVhH2b3xO0CmSfmsD2tzRlfFVH0p0Ei5EFzgwNJ3NvCAPJeB4VgywzNzi0q7/FHVnknHZgKiyCRzS1bBSNSmnNl9McRzDDGi9p+i5Wc8paaje7aGsdSo1AL7voUy53WXalykYK0wlYLJFyoQrmqOmlXIAjaZf6p1I/FKuSQyYLjTXLlQhulNDVy5IYyLqRoSLkAPqKBoEwuXIETtpBP7tcuQBGaTuaR/DaeJSLkmMuMqWgNDdpILpMdSbeQXCkuXJoDi0Bc2p8Fy5Ai3SxlJ7WtrtqHRIY5jg06SS7Q6QZAJdH8x6Lly5YSbTG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202" name="AutoShape 14" descr="data:image/jpeg;base64,/9j/4AAQSkZJRgABAQAAAQABAAD/2wCEAAkGBhQSERQUEhQUFRUWFxgYFhUYFxQVGBcXGBUXFxcUGBcYHCYeFxojHBUUHy8gIycpLCwsFR4xNTAqNSYrLCkBCQoKDgwOGg8PGSwkHSQsKSksKSksNSksKSksKTApLCkpLCwsKSosLCwsLCwpLCksKSwpKSwsLCksLCksLCkpKf/AABEIARYAtQMBIgACEQEDEQH/xAAcAAABBQEBAQAAAAAAAAAAAAAFAQIDBAYABwj/xABEEAABAwIEAwUFBQcCBQQDAAABAAIRAyEEBRIxQVFhBhMicYEykaGxwQdCUtHwFCMzcpLh8WKCJEOissJTg6PSFRZj/8QAGgEAAwEBAQEAAAAAAAAAAAAAAAECAwQFBv/EADIRAAICAQMCBAMHBAMAAAAAAAABAhEDBCExEkEFE1FhcZGxFCIjMqHB0STh8PFCU4H/2gAMAwEAAhEDEQA/ADuTfwgoO0HsDzCmyX+EFV7SVtLGmJ8V1IiKpaPJMBUTcY195F+EqUuCxluzVCgpgCcSmwoGKDwUFZS77JrxIQhFXHjwFWsNThjVcx/Z6oKfAzFgowyPRW9kLudTN4U1WgHCCJlQMN1qsgy3Z7t/uj6rlzZ1iV9y0rLPZzLqlOlpe6BPhG7g3lfZBc87WOoV3ikxrgIaS7UfWQeLp/pR/Mc0DZa27/laY84G3qs/+yB2tkjxHUYbqD9obEy50nfhB2WenUtQ3LKrj2BquA92a7SGswCpAqRIiwIm9jsQjzMSQsI+KeipR0yw3YCSAYh7Dx3kLSZZnNOuPCYcPaYbOH5jqFx+IY8mnkp476foODT2YbOl+4uqmIoFvUJG1VZZVDrFVo/Em9pMUsYP1LtS7EM0lRal9BCSmrRztUS6l2pRSulWIk1LlHK5AGMyWl+6bcqLOYaBrdYkAAq1k38IIP25qhtOkXbCqwnyBusiwzmuTYdmH1GmLRMWdfjKylIU3E6C9rRsZ3PJWe0ucjFjThnOOhkuABvJECFjMFi3h8EOtYtvt9EqKpmpe8t9moVC/N3MknxgC42Pmo8RRZVLe7Y9jo8QbLg7rHBJVw2gFha+SPwFKkBMM910nOY4NMTdWcszPvGg2J1UxYyJc4ArG4jDupgtc1wa7axC1D8sOHwZLCDUljxAuIukkNqjf9qz+4ptBia1O8wYDgT8ENzWuxhHeW1ai1zb2G085WVyDPq76sYwkts5hIkB3A9Ape0mbNfVJB8IAA9OS6MONZZdL4Mpy6FYcyYCtUETAufyRnH5+Z7rDhz37HQNRkbtYOY4uPhb1NllOzmah2GOgOa+o/Q0AguIHtEHZvETwWjoZW2lT03ji1pLQT1g6nepPkF4ubD5uok4K4rZXx7/AB37fM3i6ir5KdTLa29StRw5vu/W8A7gBp3PE6pPTYMqZXTcGA5kDo9nwxF5mQ+T58k2s1smAGjyA+KYyoB95o/3D81r5Oo/7a9lFfuK4+haw+VuYSaeKw9WTMGpocZ33kE+qIjK9QDntfSeLio3xAHmH0yQPUhCW4hh3ew/7m/mr2BLQZbAPNp0n3tIK1is8dnNSXuq+n8A0vQKYXOKlKP2gB7OFdl4/naNvMe5HGVxALTINwRseoVLC4MVGzfVz4nzIufWVLhMKKbC0kzJIsA2/ARx9AvF12h6V5mKNPuluv8Az0+VGkJ9mW6z9Q8wqkpzq0C/BBsr7TU69arSaHA03ObJiHaHaSRG3OOS7/CtR5kXF88meWNbheV0roXL2zAVckXIAyeTfwgs39p7iMKI/GFpcmH7oLNfacP+Gb/OFkX3MZ2b7Zuw73FzQdYAc/jA2stHlFZoqOrsIe1/tRfe9xwXnhpKfA4x9F2qm4g/A+YSss3RxWmqZ8AJljxaOiM4LNjf9ofxgEbkc+iyuX9omVRpqAMd72O8+RU3ew8tfePZPQ7IFRezikariGvDmcNTTqCD/tlTDvkEkTHNW8Pm1XDP8J1NPO/+FoMS2jiKMPc1jiAQImD1QCZFg80p4hsQA+NjYHyPBZPH6zUI0kQY5x16q1gGaXO6W+O6m0VKjwA4yeqFlljf3TphpVkVyexXx2bVsK5gw+hoNMua8iTp8RdAdYOME3BKD1s6xNcfvK9Zx1X8bgI/lEDey1vaTJhTbQ77xDS5rtB6Oc0ybagCd+IWPwQGpw4F0k8gHD6En0XLhyuUX1cptfqzGUUpUuAhR2AuSSd5NgYC0WX5IYl0SUPwTadNge9xDiJGkEkCfhvv1R7K8y1aRchwsSIPqm75No0WsLljW7NHnAXYmm3i0e4KfMalokgcYQoZpTa7u3seNodZwvzg29ySVlPYB55iKtHx0atWn/I97fkVUy/t/jw5o/a6haSJFQMqeh1CSPXitHm2XAsJ3aV5viqPd1SOE/Bax3TRhNUz6Dy3Ne/w7Hj/AJjJvwPI+Rt6LMdk8rdTzap3hI8NZ7Ggghwc8XI8iSrXYcf8BSEyJfB6d46PmkyWm7/8u4wSNJJNyA00QACdh4gLL5zwh+XrMmL4/oy8q+4mb6EmlPlcvrjkGQuUiRAjFZbiWspgOcAUG7aUBiaTWU3NkOm5gLGu7SN5/FMPaNv6lYfe9D0PLwL/AJDh2NfxqUh6k/ROHYw8a1P3EqF3aEcvg5cM9P4T/S5KpFf0/qTjsWP/AF2f0lX8H2fDN64P+07clTweJr1pFKhVqRvopvdHnCgdm1QGDTeCNxoNuiSsOrTr1NAMtbEd6I8jZWDhGd2Gh7A6fbg7BZgZ0/8AA7+kpwzx3Fjv6XKqkT/Te4bZlJlxNVjiehCruwlWm8PZpMdQfgqDO0A4iPRwVzC5013+QfgocXydEcuKulMnq1KtbDYkPZDmBtZnGSx0PHq1xWOy/FAnuhBD3NvcESXC88YcPcF6fkpa5zQT4aksPk9pb8yF5jmOGFGuzTaCA4bw9h0u9CRq/wBy58a/EnF96l+37HJmgoNUeh0MqaYOkHqbqxhcJFWw2CmoYrS0R+uqbQ1zqa6JVG1JF11MHlfcGyRmFO0BStwRI8TiRysmUsSWHSdjsfokUqK2ZUIYQvNs7y+axLeAn3XXp2OMg+Sw2bUzorvB2aAfIuE/D5q8bMciN/2ReTgaDnRLmlxiw8T3H5QtFktO73c4A68T9PcguRw3CYcHYUmSBx8IMfFaHKJ7oTzPumPovnfC8ccmtnkb3Tk6+L/uTlbUC9K6UgQ3tH3n7NU7kw6NxvHGOsL684wnqXLwbH5tXa8tdXqGNiXHbguQFEwwrBsxvuCeKY5D3BO0qfBYF1Wo1jRdxj+6mTUVbDkhwuXvrVmMpM1G5MCw4STwW/yn7MRAOIqEH8LI/wC4rQ9n8mp4anDR4uLuJPNEamJDQS4wBclfN6nxSbdY9l+r/wA9jpjjXci7PZWzDBzKQ8Orjc7cSqmd9g6GKe6pqfTqO3LYLSRaS08fUbLJ1aNTFVH1TVdTGl5aG6rAGAHRaOe5utl2fxrtBZUILmGAd5aQCL+sLeWPNpMbzXfqvS+RbSdHn2f9iq+FlxAqU/8A1Gzb+Zu7fl1QZq91ZVDhB8o+i827bdlBh3d7SEU3GHN/A47R/pPwPovR0Osx6hpS2MckXFbGVLQeCa/J6dUQWgHg4WI62Tg1EcBTXrZIY1G4sxjKTe4Gy/GdyxxeSNDm3/1a9M/JZ/t1hgcU57D/ABDqa3zaCT/bojOLol/7Q1u51W5w4EjzhBMPiRWaGVQW20B7hYkGYk+ydj7l5c8f4qyL0afwf+jvVzgos3eCZrojgYEeZHH1TMpNIGK7apcCZIaSI4X9yC9ns50A0argC0wDNjy8itVhxJuJSrpe5pF9XBNiK+H/AOXTrzAuJBmDzN7wkw+Ddql5MWgOjUOJki3BEKUAWABVbMsxZRpufUMAD48hzKl78F8A/PcwbRpFztzIaOZ/QXmOPzRzw4B1ne0BseUq52nz/wDaHNI9kWA8+J62QejTJNxPRdOPHS3OPJkt7HsHYXHUq+EpmpXpUu6aGv1vAI0iJg77LXZZmuHqSzD1A8MsefnBvC+fmlrHQReAQfNHsk7QCnUaXWItqH4eRXPp/D4aecskOWJz66iz3MLiFj8F2jdAIdqB2O8orh+0gPtD3LsU0U8ElwYPth2TeMQdFJ72btLRMAmdPpdcvTGZrTP3lyKRn0S9Dx4n9bLX9hcIBrq2J9lpBB6mCPRY3FthjtW0EGetvqtp2TdTo4WkwE+yDzcXOaHEgcbleZ4pkksXRHmWxWJb2abFZ0xlp1O/CN/M8lncyzdzz4iTG1NoJ+AuT1Ks4bLBTa57iXOP4zN/5WkD36lFUzWs0eGppHJjWMHwasNNo/IXVGFz9ZOvkt/5KlLq7kWCzuuAZwtXwgOYQ18axbU7w2EcuQRPLM874wQabwPZPtHmQSASZmxQmhmuIJ/jVf6v7IjTxtY2qP1jlUZTf82yuzr1PEoRa9m/3RNL1NFhM4BOl5g8DsD/APU9FczGkK1F1N33mkfkfQwgtDLA9pcIaeIGrT/S4n4EK7gi5rNNQiQbbzp4Ez6814+o0/2Z+biTS7r0900aRl1bM8vNMgkHcEg+hhFsDTsFXzTT+1VmtOxa7h99oft0JhGMtw9gV9JjmpwUl3VnO1ToyDGxXrD/AFO+YVgYRtRpa8Ah0z9D5qFx/wCIr/zO+itYc/X5LOfJ6mnV4a9zIZvk1Wie8jvKRDQXcQBZurqNp4qPA53Xp/wqh08rOj0O3orXaDPS+KbT4Ab/AOo9eiA0MPrqATE7G8TGxghbVtuebdPY1FXtZidMvrFo6NYCegtJWfzPNqlU/vHudyaTJ9Tw9FWxVAsdpD2k82yfTUfon0MDxPxQorsDk3yR0aZcf1A8kRw9INSU2gBRVMTwHvVkE+LwzXwZg7DmmnABolzyOoAcPWDZMw4jxOuTz/WytUQKd3yS67aQ+Z5BTYy/k+ZPw8zNSmbgtAMHyc4R8VoKHaamRN43np5LN4fH1YPdsw7B+EtaT/2pwY4S402NO57suifxBhs0/wAseSTje5rDNKO3Y2dDPaThIe33rlaybs3g8VQp1qrNTnNudZYJBIMBsTcJF58tVCLadnb5ifYAVg1zSHXabEdChGaZzWo0sP8AsziwkvYSAHGGQI8QNuKtvoPAu10c4MIX2lwzv2QObbRWBt/rpkOJ8y0e9b6iKuD9/qmjz4vkce2OLc8sOIc8TAgMFudgjOHxtRwvVd71l8rwH71hGz2td79wtU7KpvqdHASQ33BNm8I+xcwtWpJPeG2107FZjV4VT/0n5hVcvoENeOCWjlLwfC8g8twfMFSatbcEf/77i8PI7xh/mptNuG0KzlX2lYmvUoNqMoxVc5hLWvBGkSD7REoP2pwQDQTY9EL7K4lzapbpEUmPqzx1loawchd4WOp6vJlXo/1VfUwpKRr2YcOxNWrclztPkGQ2B6t+C09EwxZ7LKEQN448zxKPVjDQuzDj8uEYLskjBu3Zh8TWLauIc0aiC8gc9lm6WLquLnue6XcAYtwAHBaSpWDa1dx4Od9ELxdZjB4tDiTqdpItedMx8uq0S3NW/wANK/UCY5mkbXNx+apiffsr2Mrd48vdYcFC12k/LitDEtZZlZMueCBB023PBT4pui0y48BwPJNZnD7HVJAgX2HK/BRGpu5xn69B+aQyvXfAj9Hn6JtFl0r3Xnj8uikY0wAN3GP1+uCTAsUnQNZE3im3mefkE9reJMk7nn/boo3Pl5j2WeFvpufU/JSDqhAyWib8Sr9KshrcUOVuaeMbyCokP4PMi0Rw3iSAJ3sFyFMxCRYy0+KTtx3LU5LubvMXRhXeUfFZftZj2/s7qIBLu7pvGkTdr/Fq5WdueaI9oMz1YQsomahIttabm6wGMxtV9dgqMJqgjwRBfYDSeYdpHvU5Idcafqn8nYk6YZyEnuqRPWPQkQtSMWdMC3Vee4fG1KFQtc1zBM926YEmYE7LTt7R4d7IeT6NMtPp1Uzj6HTiyVyHcHVeAQA0zxVn9rLCARM7H6ILg80w+mNbdolzCD57bq5QxeHaJFVrnG5vHoG2AUOLNlMp9pi10F5gC/C6p9iWBzcXWI9otYP6tX0b7kHz/Nu+cIEaduMA7+q0f2ZYppo4ig8eN8aCRIA+8Rx1QLLPUxfl78XG/haZh1dUtjQZa3xBEcbUA3sAupYNtKDvNpN78LDgqmcZe2rR8T3jiQ2AHx90u3aJ4hH2/DfIvs0zz7N8cHvqBhkOdIjcnp7kEOJFwBMbk3RPF0W0NZBlwbMCCG6z4WzuXxE8pjmg7KUNA4ldylatGDVCNuZddSOMpO6Sgxc8Pj0VCHMbAkpxfxPoE2kwuMn3KYUr3QBd7O9m62NrClRgE3c506WNG73ReLgQLkkBFu1HZE5f3LnVdbnsqu0Fmgs0EAGz3Ag6gjn2T5tQpV6tOtUFN1RjdBJDQ7QXaqcm0+IEDjpVH7Xc2ZWrzTcHBtBjTBDtLn1HOLTBMOAa2QpfIzG4OzBO5+qme7/CZRabKYGOAVEkbaRPQKwxlob71ESSnsw54mAmBZpYYRuD6rlEKoFgFyAC+Hqamzb38FZo5y1mGcQGmo0ugkD0GpR4XCyzwkWCCY3Gg0W0QRqpuc5zgbEu4dY5qRgXH419Vxc8kk8/oqravoef580YpupObFRrp/E0En5xHu33VDFsaILA7qCDY9DuR5pvcCWnmJjYHqDHwgqCvjCd/wCkEj3ndR9yDdH8tyOjol9RmoGT+8a0BoE2EHW47W2hHTQWBcGHGNW3kth2WLWvJFiAHiLk6Tce4lAMW9heRSltP/UZIHG6my3GO7ykKVy5waxv4y7wafK/xWebH143AvHLpkmepYzNqegnWCdwLm4vCpUXufRcOAJ+ardqOy9XBYXvqlSkZLWaGhxuQ4mHE3gNPBLgK0UvO2/HeTa6+W1GnyQ6bW7dI9WGWMrrsYXO6f71zebxPk1sn6D1UOJw8NaTxv8Ar0WjzfsVjWzWNA907x6mlroYYMkA6hAiZHBCc1olxptaJJJA+C+l07XlxV9keVN3JtAbvbxFypH0Gloc6oBvpbzIsXHpNh5Ta0ksXkposcJBebFwPhpsNiZ5m4nzQethbdGkAT1IsBwW7ZBNSgGBJU+lbn7MPs2o4zDvq13VWkPLW6S0CAAZu08SfctvhvscwTT4jWf0L4j+loXLLWY4utx9J4LVph1S8wLIu7JmjCNryPHWNMU4n+G0EvJm13gAR1W/7afZPRw9B9bDGrqaQQxxa4EE3E6ZmNrrzRjI6TdaYsscu8Q4HOKVlElcHclYo9V0EiCmAoqj5UtR6gcUANauShIgZPi8f3VEhhMuOkf+RQanTgTFztx8yn4rEh2jcBoMbHc3Kc0yCRyAChDK9aiQNQ2mJ6qNgcivfg0BTjmSesyPoqbBCokYaVk0RxCtT0TDTkpgNA1WiG8vzT8TQLHUnAkEbEWIIvIPBTUKU+EbmytZ22CyOH1SYwjnPbLE4ukyjiX941plp8LTMaZcQ3xGCeqkyvtJLWUywlznNa0g8dr9VnqgsDx/L/C13ZvsyGy6oY0khw46vvMHINmCeJkbBc+XDDJXUuN0aRm48HqPabP6T6D8LhyX6hoc8ew0W1AH7xgEWtfdYDHYClh6ZIvUcd+XP5AIhUxrWthgACy2eZjJidh8UY8UYcCbJe02R923CYhr9bMQwOfy1th2nyDXt/pKHVcJqB0xeD1kHUDPmERyrNzjMvqUHRqw4FWiB+Fkio0cTLHud/7aDYfHENn8Jg+R2Pv+a2RJ9D9i8VhzhgcOGsYXE6AILDYFpHO0+qPmqOa+bcp7ZVMPUnDvIJ9pv3HdCDuUVzr7SMdVZUoudT0PEaqbC3Uw9SSRIsR5hcl5lPpjVD7B37Q/tMNYPw+FMU9n1OL44N/C3ruei8vcU8g8im90eS7UiR1EKdxhQMOk3UVWvKYh73pAVCXJ7SgCUNXJpqQkQMGVGkPc2SQLXvsFcbThsK52cyR+Mq1mUqbqjw0uaGwIIqtu4kgRp1D3JMzyyrQqmjUpu70CSwFriARILi0kN9SoUo3V7gyoykSQBxsmmgRvuLELR0+z9Sl3ZrAB7SXmmLlgc1unvDMB1p0iSJEwqOaNDXk6HEOAMg2B2PDoqsAYxq5rNz+rlOFUE8R6SiuZZBXoYWnWeWFhe5mm4IcQHAgbvBaNxtsk5pUFFbLMMdYJFhfh6KHOGl1R3Jo+KuZdi4AlpM/etY8BB+i3eb/ZpRw+E7/FYiqC6NQaxkBzwTpknbhMqJ5YxaT7hRhuydEPxmGa4SNYcRz0Avj/AKUcpZoGUWajciTzLnEuPmZJQ/KcufQazFsLXt7x1NhEkhzWg+Ifd1NJjzKB5jVcyo4TN/CeIaRLQOkRZNsYbx+ZyILy3o2NXv2HpKEVQBYAgdTJ8yhoq3kn80eybs7icQ2aNCq8T7WkhvmXOgfFT1JbsCDsfjO4xFN5EiQCOBBsWnoQS3/cruc4FmHxTqTDrZcf7DdjuliPceapjCaBwOniDM9Z5KtXzo1HBz7u2cTvIJ396cbvcGT08M1l4k3POJ3hc6vKebqKo1aknFyaXrlC9yAGvdKQNShqkCBiQuCVNLpKBDm9VyeGrkAX+ynah+AOJNNn72o3u2OP3HapNSOMDYbTBKOdlyGiriHeLuocNVzUxD3QwvJ9qDLjP4UE7a6q2KY6m29YAaG/iBiPMyPct32X7I0qNEDExUdOqDdmo8GjZ0bSVwrNjUetLd/M1cWnQGZRfUDtIdUJkucAXS43JJHMq7k/ZjEOBJaGA/iN/wCkT8Vsa2M8OlrQ1g+6IHw2CShjgY0/WVjLVyrZD6TOYjsC0kF7qPMnS4GAbmQLeZUXbLszUxFSWsIaNIpCZHshukjZpkbjndafDl1R8+KAbxBDgNt7DYbdeaZ2mzv9noPcJ1kQ3ofxelz6KY6nJ1JcicTy0YdlBxtL2mDtYg3AIN7hW8+7V18X/GqOcJB0zDRG3hFkCdWkydyZJ+KdrXqpepnZboY9wpuogxTc5r3N4FzZ0u5g3OyH40DVytE9JnikqPN4ThDwOcFDSA957EdkcLTw+HeMNRFR1JjnPLGlxcWAk6nSZkrU4vDgtLdgWkW6iEzKqYFOmBsGNA8tIhWqq8lJywSb9bNO58smWPc08CRfoY+irVcC3cDf4It2sw/d43Es5VqnxeSPgUHFQjivVi7SZmWmGAm1Cq+tNNRUA97kwNXNKfqQAkJCuLkxzkgOe9K0JrGSpSYEoAfqhcqT3ONxYcOqVAHp2EyClSqtqwe8awM0l2rSTuSdtUTt+Iq+6qXmG3I3MwPf9EKxOMfplwLRcy7wg8jz9ywuaZ66pUDadQzNmtLm9BccTyXkxUsjNuD0yjmws17gIPImfOYWnyDK24lrnMcGBpALdB3/AKtvevnfEY+oSRUdU6guPyK1HZL7Q6+BY9lJ1nkHxND7iwiTb0WsNIruTE5HvGH7LvaID2ieIlYD7UWmlTFNxB8YuJH3Dw4e1uh9D7acUB4zTj8QYPiEI7U9qf25mslpcCCdMi0abAb8LJvDCEotLuK7Rlw5OFaFTNRObVnzXomZdLgdlACQeiiFUhTNqByAPpjshje9weGfPtUmT5hoB+IKM1NlgvsjzQPy9jJk0nvYeg1a2+kPW9ebLzYL7s4ell2fPn2lUA3MsR1LXe+m2VkHU4PRb/7Y8GWYttYezVYBPDUyxHu0/FedPrErrwSvHF+xL5Fc5MLkgCULYBwKcmauSUBACynMppabJT6lUNCYCkABU8QSb8OX1TpJMnbkpGtndIQykzUPaiFyZUYWnpwXJFFrMs4rVtUg6W8gSBPCdgfihmGrilUbWsSxwIB2PReqVu0VAUn06FMFpBFtLWybTpj4rCOy5jDcSeo+K5cTuLTjSGw/isThcXTaazWgkQ2q2zp5OHGP1CxxwkEgbTbgY5xwV7Q4ExA6c/7qOs8EauQBB+nX+xRjh5e17D5IG4V86QCR1tHmVUc2DIm3v/ui+YZk6sCXG+kCBAAg2AAsBc2SYLJ6keMaQeBF7ix6H49Fcpxh+ZiSb4KbpgHn6SoyIRfFYJocYnSAIuJncna17R0QWtU0ugjiAtITUkmJqiYPSLq1MsMOF0xtRXYjX/Z52rODxMOP7qrDX3gNM+F/pJB6O6L6CynMQ8aTuNuo/svlIGV6z9nXbRncluIrBj6MAFxaNTOBl3EQWn05rizp45rLH4P+Rmv7ddmxiaL6W2rxU3ROl4/UeRXz7i8K6m9zHghzTDgeBC9/zL7Ucu0EGtrPQTB87T6Lyft1nGFxdVtWg7S/TDw4OAdHskGDfhfoniTxzpfle69hGUCUqI1Sm6yu0CYKRgVUuRDC4Qua2BLiJ/PfZFgQ18TAEcdjwULZ47n5IrnOAc27h7NRvEECWxpMbc4VBtO5MpWA17uAUr7N9ya2jx34J76MgSd/p/lOwoVlawXJKdMARJSosBuFruBke/Y/roUVbidTev14oVUcafkeP62S5XiPxXufl/lZFHVi5x/COXE+ZTaGCLyQNgSAfMXHXcpuPe8tc4N8M7DcjmTy6JezmIkPaejhf0P/AIpPgEdXy1zBqmQDccY4q27OX13mAWt3ibngAT+XxRHutY0nY78+SXEYNtNkNaBAkec8Vk1CbTfJW64KLpggxCB5k2Kg/wBh/XuRLF1qjdL3iGyLcROxPxVXOqUta6LRE7zxB+a1RIRzJgfS1cWmPQoC0w70Pxt9UYZXDsLPEwD5ix+SCtMu9Y57XKIcCZNVdt+uJTQ9PqUj+iLdCmupkcCrAd356e78k5tYcR8T9VClATAdUpneZHP6HkU1tlODAHr80jmDceo/W4QB1NhJgNknlJPM7dFuPs+7Psxjn06jiGikCdMBx/eNIgkEC4E2QjDYo0MC11EQ+tUeypVAlzWNAiiD93UHEmN4haP7K8QGYl82HcH4VKa5NZOUMEpQ5LxpOSTNFiOwVOsMQHDEUwS0yTT8TqYdpLIHsxE9THNeV4mnS1TRqOLCARrbpdcXBDZHqvorXNh5fSF82aNIjkSPcSPouHwzUzzOfW+KNc0FGqJ2gQfECbGBI4xxHVJBI4WPExuP7KKg3xDrI94t8YUnhg65jeRvbl8vVewc4jrR4m7dVyTv6Q/5Tz1Lo+C5MCTNsSGuAgGbkfl53VF2Mn2RF02rLiS4ySmMCmEKikwbCODr9UlbAlju8o+rfnA4joqTHQr+GxcJtAFsPW1NBbcOEzy/RsnVK7Wwah8I5n4dVBhsQ2DYXv6puY4od0WmIveefNYOG5dlbNsybVAa2/ik8IHAKpSILDSd/t8v7H5qGlRDnOc2wF72m8QPeosdWEi0xxHynitVGlRBDV109TAQWzNrieajwoIM7JHVibRHJTNarQEmmfmnQkCkaOW6oQrrDr74/uo/QfJSF3Pf5pzaY3Ow+PQKRjXt8INhyF79VFqIvCn1EmT/AIHJI4J0BdyzNjQ1NBDmPtUpPaSx3KeThwcLrS/Z7WH7RH/8KoM9AHf+KxdQyAekHzFvyWl+zmrGPpxxbVH/AMT+fkFyatfgT+DLx/mR7dRbF+Z1fKy8DzjBClXqsLhao/YSBLyYnmAve2k6QZ4DgD/lYHKew9CpXxmJxp0UWYitBcdDajtTnbggw0cG3Lj0heH4PKpzXsdOo4QJw2QU8JhBiMTSk1KbiwVCGxqgUyxgOrUB4r85sBfDsaHTqMT0mBvz8kb7W9rK+Oe0OdqpUtQpgwCQT7dSLGoRAJEbbCSgFQGBb5frkvpVfJxlvD0gAWvvpMAxfy3uuTdR0tIi4ueoAHyAXJgVHkJjAnhluqWkLBUIjIUjXJHtXMCAHivpKt0sw57cUNeL+75KRzdhyufM/wBoU0MuubTP3Y/lt8NlEcCw/fd7gVAJ5fFIXlG4CVcOwbOc4+QAUYCekAVCFAUjU1qe1AHExdMMmJ4cOAunvbYprXSgCQBLoSOqAbmEgrTwPnCAFc3wn3/Q/RFuwrozDD9Xlv8AUxw+qEh/S3HyVnI8YKGKo1XTFOo1xjeA68ekrDPFyxyS7p/QuLpo99wdXwtEWDWwedtvSF5r2/z6pVq1aBIFLDkNaBbU6o0OBN7kAuM9B1Wko/aVhH2b3xO0CmSfmsD2tzRlfFVH0p0Ei5EFzgwNJ3NvCAPJeB4VgywzNzi0q7/FHVnknHZgKiyCRzS1bBSNSmnNl9McRzDDGi9p+i5Wc8paaje7aGsdSo1AL7voUy53WXalykYK0wlYLJFyoQrmqOmlXIAjaZf6p1I/FKuSQyYLjTXLlQhulNDVy5IYyLqRoSLkAPqKBoEwuXIETtpBP7tcuQBGaTuaR/DaeJSLkmMuMqWgNDdpILpMdSbeQXCkuXJoDi0Bc2p8Fy5Ai3SxlJ7WtrtqHRIY5jg06SS7Q6QZAJdH8x6Lly5YSbTG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8203" name="AutoShape 16" descr="data:image/jpeg;base64,/9j/4AAQSkZJRgABAQAAAQABAAD/2wCEAAkGBhQSERQUEhQUFRUWFxgYFhUYFxQVGBcXGBUXFxcUGBcYHCYeFxojHBUUHy8gIycpLCwsFR4xNTAqNSYrLCkBCQoKDgwOGg8PGSwkHSQsKSksKSksNSksKSksKTApLCkpLCwsKSosLCwsLCwpLCksKSwpKSwsLCksLCksLCkpKf/AABEIARYAtQMBIgACEQEDEQH/xAAcAAABBQEBAQAAAAAAAAAAAAAFAQIDBAYABwj/xABEEAABAwIEAwUFBQcCBQQDAAABAAIRAyEEBRIxQVFhBhMicYEykaGxwQdCUtHwFCMzcpLh8WKCJEOissJTg6PSFRZj/8QAGgEAAwEBAQEAAAAAAAAAAAAAAAECAwQFBv/EADIRAAICAQMCBAMHBAMAAAAAAAABAhEDBCExEkEFE1FhcZGxFCIjMqHB0STh8PFCU4H/2gAMAwEAAhEDEQA/ADuTfwgoO0HsDzCmyX+EFV7SVtLGmJ8V1IiKpaPJMBUTcY195F+EqUuCxluzVCgpgCcSmwoGKDwUFZS77JrxIQhFXHjwFWsNThjVcx/Z6oKfAzFgowyPRW9kLudTN4U1WgHCCJlQMN1qsgy3Z7t/uj6rlzZ1iV9y0rLPZzLqlOlpe6BPhG7g3lfZBc87WOoV3ikxrgIaS7UfWQeLp/pR/Mc0DZa27/laY84G3qs/+yB2tkjxHUYbqD9obEy50nfhB2WenUtQ3LKrj2BquA92a7SGswCpAqRIiwIm9jsQjzMSQsI+KeipR0yw3YCSAYh7Dx3kLSZZnNOuPCYcPaYbOH5jqFx+IY8mnkp476foODT2YbOl+4uqmIoFvUJG1VZZVDrFVo/Em9pMUsYP1LtS7EM0lRal9BCSmrRztUS6l2pRSulWIk1LlHK5AGMyWl+6bcqLOYaBrdYkAAq1k38IIP25qhtOkXbCqwnyBusiwzmuTYdmH1GmLRMWdfjKylIU3E6C9rRsZ3PJWe0ucjFjThnOOhkuABvJECFjMFi3h8EOtYtvt9EqKpmpe8t9moVC/N3MknxgC42Pmo8RRZVLe7Y9jo8QbLg7rHBJVw2gFha+SPwFKkBMM910nOY4NMTdWcszPvGg2J1UxYyJc4ArG4jDupgtc1wa7axC1D8sOHwZLCDUljxAuIukkNqjf9qz+4ptBia1O8wYDgT8ENzWuxhHeW1ai1zb2G085WVyDPq76sYwkts5hIkB3A9Ape0mbNfVJB8IAA9OS6MONZZdL4Mpy6FYcyYCtUETAufyRnH5+Z7rDhz37HQNRkbtYOY4uPhb1NllOzmah2GOgOa+o/Q0AguIHtEHZvETwWjoZW2lT03ji1pLQT1g6nepPkF4ubD5uok4K4rZXx7/AB37fM3i6ir5KdTLa29StRw5vu/W8A7gBp3PE6pPTYMqZXTcGA5kDo9nwxF5mQ+T58k2s1smAGjyA+KYyoB95o/3D81r5Oo/7a9lFfuK4+haw+VuYSaeKw9WTMGpocZ33kE+qIjK9QDntfSeLio3xAHmH0yQPUhCW4hh3ew/7m/mr2BLQZbAPNp0n3tIK1is8dnNSXuq+n8A0vQKYXOKlKP2gB7OFdl4/naNvMe5HGVxALTINwRseoVLC4MVGzfVz4nzIufWVLhMKKbC0kzJIsA2/ARx9AvF12h6V5mKNPuluv8Az0+VGkJ9mW6z9Q8wqkpzq0C/BBsr7TU69arSaHA03ObJiHaHaSRG3OOS7/CtR5kXF88meWNbheV0roXL2zAVckXIAyeTfwgs39p7iMKI/GFpcmH7oLNfacP+Gb/OFkX3MZ2b7Zuw73FzQdYAc/jA2stHlFZoqOrsIe1/tRfe9xwXnhpKfA4x9F2qm4g/A+YSss3RxWmqZ8AJljxaOiM4LNjf9ofxgEbkc+iyuX9omVRpqAMd72O8+RU3ew8tfePZPQ7IFRezikariGvDmcNTTqCD/tlTDvkEkTHNW8Pm1XDP8J1NPO/+FoMS2jiKMPc1jiAQImD1QCZFg80p4hsQA+NjYHyPBZPH6zUI0kQY5x16q1gGaXO6W+O6m0VKjwA4yeqFlljf3TphpVkVyexXx2bVsK5gw+hoNMua8iTp8RdAdYOME3BKD1s6xNcfvK9Zx1X8bgI/lEDey1vaTJhTbQ77xDS5rtB6Oc0ybagCd+IWPwQGpw4F0k8gHD6En0XLhyuUX1cptfqzGUUpUuAhR2AuSSd5NgYC0WX5IYl0SUPwTadNge9xDiJGkEkCfhvv1R7K8y1aRchwsSIPqm75No0WsLljW7NHnAXYmm3i0e4KfMalokgcYQoZpTa7u3seNodZwvzg29ySVlPYB55iKtHx0atWn/I97fkVUy/t/jw5o/a6haSJFQMqeh1CSPXitHm2XAsJ3aV5viqPd1SOE/Bax3TRhNUz6Dy3Ne/w7Hj/AJjJvwPI+Rt6LMdk8rdTzap3hI8NZ7Ggghwc8XI8iSrXYcf8BSEyJfB6d46PmkyWm7/8u4wSNJJNyA00QACdh4gLL5zwh+XrMmL4/oy8q+4mb6EmlPlcvrjkGQuUiRAjFZbiWspgOcAUG7aUBiaTWU3NkOm5gLGu7SN5/FMPaNv6lYfe9D0PLwL/AJDh2NfxqUh6k/ROHYw8a1P3EqF3aEcvg5cM9P4T/S5KpFf0/qTjsWP/AF2f0lX8H2fDN64P+07clTweJr1pFKhVqRvopvdHnCgdm1QGDTeCNxoNuiSsOrTr1NAMtbEd6I8jZWDhGd2Gh7A6fbg7BZgZ0/8AA7+kpwzx3Fjv6XKqkT/Te4bZlJlxNVjiehCruwlWm8PZpMdQfgqDO0A4iPRwVzC5013+QfgocXydEcuKulMnq1KtbDYkPZDmBtZnGSx0PHq1xWOy/FAnuhBD3NvcESXC88YcPcF6fkpa5zQT4aksPk9pb8yF5jmOGFGuzTaCA4bw9h0u9CRq/wBy58a/EnF96l+37HJmgoNUeh0MqaYOkHqbqxhcJFWw2CmoYrS0R+uqbQ1zqa6JVG1JF11MHlfcGyRmFO0BStwRI8TiRysmUsSWHSdjsfokUqK2ZUIYQvNs7y+axLeAn3XXp2OMg+Sw2bUzorvB2aAfIuE/D5q8bMciN/2ReTgaDnRLmlxiw8T3H5QtFktO73c4A68T9PcguRw3CYcHYUmSBx8IMfFaHKJ7oTzPumPovnfC8ccmtnkb3Tk6+L/uTlbUC9K6UgQ3tH3n7NU7kw6NxvHGOsL684wnqXLwbH5tXa8tdXqGNiXHbguQFEwwrBsxvuCeKY5D3BO0qfBYF1Wo1jRdxj+6mTUVbDkhwuXvrVmMpM1G5MCw4STwW/yn7MRAOIqEH8LI/wC4rQ9n8mp4anDR4uLuJPNEamJDQS4wBclfN6nxSbdY9l+r/wA9jpjjXci7PZWzDBzKQ8Orjc7cSqmd9g6GKe6pqfTqO3LYLSRaS08fUbLJ1aNTFVH1TVdTGl5aG6rAGAHRaOe5utl2fxrtBZUILmGAd5aQCL+sLeWPNpMbzXfqvS+RbSdHn2f9iq+FlxAqU/8A1Gzb+Zu7fl1QZq91ZVDhB8o+i827bdlBh3d7SEU3GHN/A47R/pPwPovR0Osx6hpS2MckXFbGVLQeCa/J6dUQWgHg4WI62Tg1EcBTXrZIY1G4sxjKTe4Gy/GdyxxeSNDm3/1a9M/JZ/t1hgcU57D/ABDqa3zaCT/bojOLol/7Q1u51W5w4EjzhBMPiRWaGVQW20B7hYkGYk+ydj7l5c8f4qyL0afwf+jvVzgos3eCZrojgYEeZHH1TMpNIGK7apcCZIaSI4X9yC9ns50A0argC0wDNjy8itVhxJuJSrpe5pF9XBNiK+H/AOXTrzAuJBmDzN7wkw+Ddql5MWgOjUOJki3BEKUAWABVbMsxZRpufUMAD48hzKl78F8A/PcwbRpFztzIaOZ/QXmOPzRzw4B1ne0BseUq52nz/wDaHNI9kWA8+J62QejTJNxPRdOPHS3OPJkt7HsHYXHUq+EpmpXpUu6aGv1vAI0iJg77LXZZmuHqSzD1A8MsefnBvC+fmlrHQReAQfNHsk7QCnUaXWItqH4eRXPp/D4aecskOWJz66iz3MLiFj8F2jdAIdqB2O8orh+0gPtD3LsU0U8ElwYPth2TeMQdFJ72btLRMAmdPpdcvTGZrTP3lyKRn0S9Dx4n9bLX9hcIBrq2J9lpBB6mCPRY3FthjtW0EGetvqtp2TdTo4WkwE+yDzcXOaHEgcbleZ4pkksXRHmWxWJb2abFZ0xlp1O/CN/M8lncyzdzz4iTG1NoJ+AuT1Ks4bLBTa57iXOP4zN/5WkD36lFUzWs0eGppHJjWMHwasNNo/IXVGFz9ZOvkt/5KlLq7kWCzuuAZwtXwgOYQ18axbU7w2EcuQRPLM874wQabwPZPtHmQSASZmxQmhmuIJ/jVf6v7IjTxtY2qP1jlUZTf82yuzr1PEoRa9m/3RNL1NFhM4BOl5g8DsD/APU9FczGkK1F1N33mkfkfQwgtDLA9pcIaeIGrT/S4n4EK7gi5rNNQiQbbzp4Ez6814+o0/2Z+biTS7r0900aRl1bM8vNMgkHcEg+hhFsDTsFXzTT+1VmtOxa7h99oft0JhGMtw9gV9JjmpwUl3VnO1ToyDGxXrD/AFO+YVgYRtRpa8Ah0z9D5qFx/wCIr/zO+itYc/X5LOfJ6mnV4a9zIZvk1Wie8jvKRDQXcQBZurqNp4qPA53Xp/wqh08rOj0O3orXaDPS+KbT4Ab/AOo9eiA0MPrqATE7G8TGxghbVtuebdPY1FXtZidMvrFo6NYCegtJWfzPNqlU/vHudyaTJ9Tw9FWxVAsdpD2k82yfTUfon0MDxPxQorsDk3yR0aZcf1A8kRw9INSU2gBRVMTwHvVkE+LwzXwZg7DmmnABolzyOoAcPWDZMw4jxOuTz/WytUQKd3yS67aQ+Z5BTYy/k+ZPw8zNSmbgtAMHyc4R8VoKHaamRN43np5LN4fH1YPdsw7B+EtaT/2pwY4S402NO57suifxBhs0/wAseSTje5rDNKO3Y2dDPaThIe33rlaybs3g8VQp1qrNTnNudZYJBIMBsTcJF58tVCLadnb5ifYAVg1zSHXabEdChGaZzWo0sP8AsziwkvYSAHGGQI8QNuKtvoPAu10c4MIX2lwzv2QObbRWBt/rpkOJ8y0e9b6iKuD9/qmjz4vkce2OLc8sOIc8TAgMFudgjOHxtRwvVd71l8rwH71hGz2td79wtU7KpvqdHASQ33BNm8I+xcwtWpJPeG2107FZjV4VT/0n5hVcvoENeOCWjlLwfC8g8twfMFSatbcEf/77i8PI7xh/mptNuG0KzlX2lYmvUoNqMoxVc5hLWvBGkSD7REoP2pwQDQTY9EL7K4lzapbpEUmPqzx1loawchd4WOp6vJlXo/1VfUwpKRr2YcOxNWrclztPkGQ2B6t+C09EwxZ7LKEQN448zxKPVjDQuzDj8uEYLskjBu3Zh8TWLauIc0aiC8gc9lm6WLquLnue6XcAYtwAHBaSpWDa1dx4Od9ELxdZjB4tDiTqdpItedMx8uq0S3NW/wANK/UCY5mkbXNx+apiffsr2Mrd48vdYcFC12k/LitDEtZZlZMueCBB023PBT4pui0y48BwPJNZnD7HVJAgX2HK/BRGpu5xn69B+aQyvXfAj9Hn6JtFl0r3Xnj8uikY0wAN3GP1+uCTAsUnQNZE3im3mefkE9reJMk7nn/boo3Pl5j2WeFvpufU/JSDqhAyWib8Sr9KshrcUOVuaeMbyCokP4PMi0Rw3iSAJ3sFyFMxCRYy0+KTtx3LU5LubvMXRhXeUfFZftZj2/s7qIBLu7pvGkTdr/Fq5WdueaI9oMz1YQsomahIttabm6wGMxtV9dgqMJqgjwRBfYDSeYdpHvU5Idcafqn8nYk6YZyEnuqRPWPQkQtSMWdMC3Vee4fG1KFQtc1zBM926YEmYE7LTt7R4d7IeT6NMtPp1Uzj6HTiyVyHcHVeAQA0zxVn9rLCARM7H6ILg80w+mNbdolzCD57bq5QxeHaJFVrnG5vHoG2AUOLNlMp9pi10F5gC/C6p9iWBzcXWI9otYP6tX0b7kHz/Nu+cIEaduMA7+q0f2ZYppo4ig8eN8aCRIA+8Rx1QLLPUxfl78XG/haZh1dUtjQZa3xBEcbUA3sAupYNtKDvNpN78LDgqmcZe2rR8T3jiQ2AHx90u3aJ4hH2/DfIvs0zz7N8cHvqBhkOdIjcnp7kEOJFwBMbk3RPF0W0NZBlwbMCCG6z4WzuXxE8pjmg7KUNA4ldylatGDVCNuZddSOMpO6Sgxc8Pj0VCHMbAkpxfxPoE2kwuMn3KYUr3QBd7O9m62NrClRgE3c506WNG73ReLgQLkkBFu1HZE5f3LnVdbnsqu0Fmgs0EAGz3Ag6gjn2T5tQpV6tOtUFN1RjdBJDQ7QXaqcm0+IEDjpVH7Xc2ZWrzTcHBtBjTBDtLn1HOLTBMOAa2QpfIzG4OzBO5+qme7/CZRabKYGOAVEkbaRPQKwxlob71ESSnsw54mAmBZpYYRuD6rlEKoFgFyAC+Hqamzb38FZo5y1mGcQGmo0ugkD0GpR4XCyzwkWCCY3Gg0W0QRqpuc5zgbEu4dY5qRgXH419Vxc8kk8/oqravoef580YpupObFRrp/E0En5xHu33VDFsaILA7qCDY9DuR5pvcCWnmJjYHqDHwgqCvjCd/wCkEj3ndR9yDdH8tyOjol9RmoGT+8a0BoE2EHW47W2hHTQWBcGHGNW3kth2WLWvJFiAHiLk6Tce4lAMW9heRSltP/UZIHG6my3GO7ykKVy5waxv4y7wafK/xWebH143AvHLpkmepYzNqegnWCdwLm4vCpUXufRcOAJ+ardqOy9XBYXvqlSkZLWaGhxuQ4mHE3gNPBLgK0UvO2/HeTa6+W1GnyQ6bW7dI9WGWMrrsYXO6f71zebxPk1sn6D1UOJw8NaTxv8Ar0WjzfsVjWzWNA907x6mlroYYMkA6hAiZHBCc1olxptaJJJA+C+l07XlxV9keVN3JtAbvbxFypH0Gloc6oBvpbzIsXHpNh5Ta0ksXkposcJBebFwPhpsNiZ5m4nzQethbdGkAT1IsBwW7ZBNSgGBJU+lbn7MPs2o4zDvq13VWkPLW6S0CAAZu08SfctvhvscwTT4jWf0L4j+loXLLWY4utx9J4LVph1S8wLIu7JmjCNryPHWNMU4n+G0EvJm13gAR1W/7afZPRw9B9bDGrqaQQxxa4EE3E6ZmNrrzRjI6TdaYsscu8Q4HOKVlElcHclYo9V0EiCmAoqj5UtR6gcUANauShIgZPi8f3VEhhMuOkf+RQanTgTFztx8yn4rEh2jcBoMbHc3Kc0yCRyAChDK9aiQNQ2mJ6qNgcivfg0BTjmSesyPoqbBCokYaVk0RxCtT0TDTkpgNA1WiG8vzT8TQLHUnAkEbEWIIvIPBTUKU+EbmytZ22CyOH1SYwjnPbLE4ukyjiX941plp8LTMaZcQ3xGCeqkyvtJLWUywlznNa0g8dr9VnqgsDx/L/C13ZvsyGy6oY0khw46vvMHINmCeJkbBc+XDDJXUuN0aRm48HqPabP6T6D8LhyX6hoc8ew0W1AH7xgEWtfdYDHYClh6ZIvUcd+XP5AIhUxrWthgACy2eZjJidh8UY8UYcCbJe02R923CYhr9bMQwOfy1th2nyDXt/pKHVcJqB0xeD1kHUDPmERyrNzjMvqUHRqw4FWiB+Fkio0cTLHud/7aDYfHENn8Jg+R2Pv+a2RJ9D9i8VhzhgcOGsYXE6AILDYFpHO0+qPmqOa+bcp7ZVMPUnDvIJ9pv3HdCDuUVzr7SMdVZUoudT0PEaqbC3Uw9SSRIsR5hcl5lPpjVD7B37Q/tMNYPw+FMU9n1OL44N/C3ruei8vcU8g8im90eS7UiR1EKdxhQMOk3UVWvKYh73pAVCXJ7SgCUNXJpqQkQMGVGkPc2SQLXvsFcbThsK52cyR+Mq1mUqbqjw0uaGwIIqtu4kgRp1D3JMzyyrQqmjUpu70CSwFriARILi0kN9SoUo3V7gyoykSQBxsmmgRvuLELR0+z9Sl3ZrAB7SXmmLlgc1unvDMB1p0iSJEwqOaNDXk6HEOAMg2B2PDoqsAYxq5rNz+rlOFUE8R6SiuZZBXoYWnWeWFhe5mm4IcQHAgbvBaNxtsk5pUFFbLMMdYJFhfh6KHOGl1R3Jo+KuZdi4AlpM/etY8BB+i3eb/ZpRw+E7/FYiqC6NQaxkBzwTpknbhMqJ5YxaT7hRhuydEPxmGa4SNYcRz0Avj/AKUcpZoGUWajciTzLnEuPmZJQ/KcufQazFsLXt7x1NhEkhzWg+Ifd1NJjzKB5jVcyo4TN/CeIaRLQOkRZNsYbx+ZyILy3o2NXv2HpKEVQBYAgdTJ8yhoq3kn80eybs7icQ2aNCq8T7WkhvmXOgfFT1JbsCDsfjO4xFN5EiQCOBBsWnoQS3/cruc4FmHxTqTDrZcf7DdjuliPceapjCaBwOniDM9Z5KtXzo1HBz7u2cTvIJ396cbvcGT08M1l4k3POJ3hc6vKebqKo1aknFyaXrlC9yAGvdKQNShqkCBiQuCVNLpKBDm9VyeGrkAX+ynah+AOJNNn72o3u2OP3HapNSOMDYbTBKOdlyGiriHeLuocNVzUxD3QwvJ9qDLjP4UE7a6q2KY6m29YAaG/iBiPMyPct32X7I0qNEDExUdOqDdmo8GjZ0bSVwrNjUetLd/M1cWnQGZRfUDtIdUJkucAXS43JJHMq7k/ZjEOBJaGA/iN/wCkT8Vsa2M8OlrQ1g+6IHw2CShjgY0/WVjLVyrZD6TOYjsC0kF7qPMnS4GAbmQLeZUXbLszUxFSWsIaNIpCZHshukjZpkbjndafDl1R8+KAbxBDgNt7DYbdeaZ2mzv9noPcJ1kQ3ofxelz6KY6nJ1JcicTy0YdlBxtL2mDtYg3AIN7hW8+7V18X/GqOcJB0zDRG3hFkCdWkydyZJ+KdrXqpepnZboY9wpuogxTc5r3N4FzZ0u5g3OyH40DVytE9JnikqPN4ThDwOcFDSA957EdkcLTw+HeMNRFR1JjnPLGlxcWAk6nSZkrU4vDgtLdgWkW6iEzKqYFOmBsGNA8tIhWqq8lJywSb9bNO58smWPc08CRfoY+irVcC3cDf4It2sw/d43Es5VqnxeSPgUHFQjivVi7SZmWmGAm1Cq+tNNRUA97kwNXNKfqQAkJCuLkxzkgOe9K0JrGSpSYEoAfqhcqT3ONxYcOqVAHp2EyClSqtqwe8awM0l2rSTuSdtUTt+Iq+6qXmG3I3MwPf9EKxOMfplwLRcy7wg8jz9ywuaZ66pUDadQzNmtLm9BccTyXkxUsjNuD0yjmws17gIPImfOYWnyDK24lrnMcGBpALdB3/AKtvevnfEY+oSRUdU6guPyK1HZL7Q6+BY9lJ1nkHxND7iwiTb0WsNIruTE5HvGH7LvaID2ieIlYD7UWmlTFNxB8YuJH3Dw4e1uh9D7acUB4zTj8QYPiEI7U9qf25mslpcCCdMi0abAb8LJvDCEotLuK7Rlw5OFaFTNRObVnzXomZdLgdlACQeiiFUhTNqByAPpjshje9weGfPtUmT5hoB+IKM1NlgvsjzQPy9jJk0nvYeg1a2+kPW9ebLzYL7s4ell2fPn2lUA3MsR1LXe+m2VkHU4PRb/7Y8GWYttYezVYBPDUyxHu0/FedPrErrwSvHF+xL5Fc5MLkgCULYBwKcmauSUBACynMppabJT6lUNCYCkABU8QSb8OX1TpJMnbkpGtndIQykzUPaiFyZUYWnpwXJFFrMs4rVtUg6W8gSBPCdgfihmGrilUbWsSxwIB2PReqVu0VAUn06FMFpBFtLWybTpj4rCOy5jDcSeo+K5cTuLTjSGw/isThcXTaazWgkQ2q2zp5OHGP1CxxwkEgbTbgY5xwV7Q4ExA6c/7qOs8EauQBB+nX+xRjh5e17D5IG4V86QCR1tHmVUc2DIm3v/ui+YZk6sCXG+kCBAAg2AAsBc2SYLJ6keMaQeBF7ix6H49Fcpxh+ZiSb4KbpgHn6SoyIRfFYJocYnSAIuJncna17R0QWtU0ugjiAtITUkmJqiYPSLq1MsMOF0xtRXYjX/Z52rODxMOP7qrDX3gNM+F/pJB6O6L6CynMQ8aTuNuo/svlIGV6z9nXbRncluIrBj6MAFxaNTOBl3EQWn05rizp45rLH4P+Rmv7ddmxiaL6W2rxU3ROl4/UeRXz7i8K6m9zHghzTDgeBC9/zL7Ucu0EGtrPQTB87T6Lyft1nGFxdVtWg7S/TDw4OAdHskGDfhfoniTxzpfle69hGUCUqI1Sm6yu0CYKRgVUuRDC4Qua2BLiJ/PfZFgQ18TAEcdjwULZ47n5IrnOAc27h7NRvEECWxpMbc4VBtO5MpWA17uAUr7N9ya2jx34J76MgSd/p/lOwoVlawXJKdMARJSosBuFruBke/Y/roUVbidTev14oVUcafkeP62S5XiPxXufl/lZFHVi5x/COXE+ZTaGCLyQNgSAfMXHXcpuPe8tc4N8M7DcjmTy6JezmIkPaejhf0P/AIpPgEdXy1zBqmQDccY4q27OX13mAWt3ibngAT+XxRHutY0nY78+SXEYNtNkNaBAkec8Vk1CbTfJW64KLpggxCB5k2Kg/wBh/XuRLF1qjdL3iGyLcROxPxVXOqUta6LRE7zxB+a1RIRzJgfS1cWmPQoC0w70Pxt9UYZXDsLPEwD5ix+SCtMu9Y57XKIcCZNVdt+uJTQ9PqUj+iLdCmupkcCrAd356e78k5tYcR8T9VClATAdUpneZHP6HkU1tlODAHr80jmDceo/W4QB1NhJgNknlJPM7dFuPs+7Psxjn06jiGikCdMBx/eNIgkEC4E2QjDYo0MC11EQ+tUeypVAlzWNAiiD93UHEmN4haP7K8QGYl82HcH4VKa5NZOUMEpQ5LxpOSTNFiOwVOsMQHDEUwS0yTT8TqYdpLIHsxE9THNeV4mnS1TRqOLCARrbpdcXBDZHqvorXNh5fSF82aNIjkSPcSPouHwzUzzOfW+KNc0FGqJ2gQfECbGBI4xxHVJBI4WPExuP7KKg3xDrI94t8YUnhg65jeRvbl8vVewc4jrR4m7dVyTv6Q/5Tz1Lo+C5MCTNsSGuAgGbkfl53VF2Mn2RF02rLiS4ySmMCmEKikwbCODr9UlbAlju8o+rfnA4joqTHQr+GxcJtAFsPW1NBbcOEzy/RsnVK7Wwah8I5n4dVBhsQ2DYXv6puY4od0WmIveefNYOG5dlbNsybVAa2/ik8IHAKpSILDSd/t8v7H5qGlRDnOc2wF72m8QPeosdWEi0xxHynitVGlRBDV109TAQWzNrieajwoIM7JHVibRHJTNarQEmmfmnQkCkaOW6oQrrDr74/uo/QfJSF3Pf5pzaY3Ow+PQKRjXt8INhyF79VFqIvCn1EmT/AIHJI4J0BdyzNjQ1NBDmPtUpPaSx3KeThwcLrS/Z7WH7RH/8KoM9AHf+KxdQyAekHzFvyWl+zmrGPpxxbVH/AMT+fkFyatfgT+DLx/mR7dRbF+Z1fKy8DzjBClXqsLhao/YSBLyYnmAve2k6QZ4DgD/lYHKew9CpXxmJxp0UWYitBcdDajtTnbggw0cG3Lj0heH4PKpzXsdOo4QJw2QU8JhBiMTSk1KbiwVCGxqgUyxgOrUB4r85sBfDsaHTqMT0mBvz8kb7W9rK+Oe0OdqpUtQpgwCQT7dSLGoRAJEbbCSgFQGBb5frkvpVfJxlvD0gAWvvpMAxfy3uuTdR0tIi4ueoAHyAXJgVHkJjAnhluqWkLBUIjIUjXJHtXMCAHivpKt0sw57cUNeL+75KRzdhyufM/wBoU0MuubTP3Y/lt8NlEcCw/fd7gVAJ5fFIXlG4CVcOwbOc4+QAUYCekAVCFAUjU1qe1AHExdMMmJ4cOAunvbYprXSgCQBLoSOqAbmEgrTwPnCAFc3wn3/Q/RFuwrozDD9Xlv8AUxw+qEh/S3HyVnI8YKGKo1XTFOo1xjeA68ekrDPFyxyS7p/QuLpo99wdXwtEWDWwedtvSF5r2/z6pVq1aBIFLDkNaBbU6o0OBN7kAuM9B1Wko/aVhH2b3xO0CmSfmsD2tzRlfFVH0p0Ei5EFzgwNJ3NvCAPJeB4VgywzNzi0q7/FHVnknHZgKiyCRzS1bBSNSmnNl9McRzDDGi9p+i5Wc8paaje7aGsdSo1AL7voUy53WXalykYK0wlYLJFyoQrmqOmlXIAjaZf6p1I/FKuSQyYLjTXLlQhulNDVy5IYyLqRoSLkAPqKBoEwuXIETtpBP7tcuQBGaTuaR/DaeJSLkmMuMqWgNDdpILpMdSbeQXCkuXJoDi0Bc2p8Fy5Ai3SxlJ7WtrtqHRIY5jg06SS7Q6QZAJdH8x6Lly5YSbTGf//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pic>
        <p:nvPicPr>
          <p:cNvPr id="14354" name="Picture 18" descr="https://encrypted-tbn0.gstatic.com/images?q=tbn:ANd9GcTxc9hMjRFUf9yuG976Q9VJNS_xlvCNZ80lzi24hRXwxe-2JHxz"/>
          <p:cNvPicPr>
            <a:picLocks noChangeAspect="1" noChangeArrowheads="1"/>
          </p:cNvPicPr>
          <p:nvPr/>
        </p:nvPicPr>
        <p:blipFill rotWithShape="1">
          <a:blip r:embed="rId4">
            <a:extLst>
              <a:ext uri="{28A0092B-C50C-407E-A947-70E740481C1C}">
                <a14:useLocalDpi xmlns:a14="http://schemas.microsoft.com/office/drawing/2010/main" val="0"/>
              </a:ext>
            </a:extLst>
          </a:blip>
          <a:srcRect r="4398" b="8789"/>
          <a:stretch/>
        </p:blipFill>
        <p:spPr bwMode="auto">
          <a:xfrm>
            <a:off x="4356100" y="1624304"/>
            <a:ext cx="2734852" cy="171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http://www.wigan.gov.uk/NR/rdonlyres/97CDB530-E615-491A-81A7-2511007170E7/0/OliveAird.jpg"/>
          <p:cNvPicPr>
            <a:picLocks noChangeAspect="1" noChangeArrowheads="1"/>
          </p:cNvPicPr>
          <p:nvPr/>
        </p:nvPicPr>
        <p:blipFill rotWithShape="1">
          <a:blip r:embed="rId5">
            <a:extLst>
              <a:ext uri="{28A0092B-C50C-407E-A947-70E740481C1C}">
                <a14:useLocalDpi xmlns:a14="http://schemas.microsoft.com/office/drawing/2010/main" val="0"/>
              </a:ext>
            </a:extLst>
          </a:blip>
          <a:srcRect t="7251" r="5284" b="9113"/>
          <a:stretch/>
        </p:blipFill>
        <p:spPr bwMode="auto">
          <a:xfrm>
            <a:off x="5148263" y="4261938"/>
            <a:ext cx="2541041" cy="168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2"/>
          <p:cNvSpPr txBox="1">
            <a:spLocks noChangeArrowheads="1"/>
          </p:cNvSpPr>
          <p:nvPr/>
        </p:nvSpPr>
        <p:spPr bwMode="auto">
          <a:xfrm>
            <a:off x="34925" y="6092602"/>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a:solidFill>
                  <a:schemeClr val="bg1"/>
                </a:solidFill>
                <a:latin typeface="Arial Rounded MT Bold" pitchFamily="34" charset="0"/>
              </a:rPr>
              <a:t>Adults in a school</a:t>
            </a:r>
          </a:p>
        </p:txBody>
      </p:sp>
      <p:pic>
        <p:nvPicPr>
          <p:cNvPr id="14358" name="Picture 22" descr="https://encrypted-tbn2.gstatic.com/images?q=tbn:ANd9GcRLhX6TxBG7009negHYlvjSkw9v12IVT5HK7RtI6vUNMLBHNeeA5w"/>
          <p:cNvPicPr>
            <a:picLocks noChangeAspect="1" noChangeArrowheads="1"/>
          </p:cNvPicPr>
          <p:nvPr/>
        </p:nvPicPr>
        <p:blipFill rotWithShape="1">
          <a:blip r:embed="rId6">
            <a:extLst>
              <a:ext uri="{28A0092B-C50C-407E-A947-70E740481C1C}">
                <a14:useLocalDpi xmlns:a14="http://schemas.microsoft.com/office/drawing/2010/main" val="0"/>
              </a:ext>
            </a:extLst>
          </a:blip>
          <a:srcRect t="12796"/>
          <a:stretch/>
        </p:blipFill>
        <p:spPr bwMode="auto">
          <a:xfrm>
            <a:off x="971550" y="4228333"/>
            <a:ext cx="2466975" cy="161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paramed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aramedic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Image result for paramedics"/>
          <p:cNvPicPr>
            <a:picLocks noChangeAspect="1" noChangeArrowheads="1"/>
          </p:cNvPicPr>
          <p:nvPr/>
        </p:nvPicPr>
        <p:blipFill rotWithShape="1">
          <a:blip r:embed="rId7">
            <a:extLst>
              <a:ext uri="{28A0092B-C50C-407E-A947-70E740481C1C}">
                <a14:useLocalDpi xmlns:a14="http://schemas.microsoft.com/office/drawing/2010/main" val="0"/>
              </a:ext>
            </a:extLst>
          </a:blip>
          <a:srcRect l="9610" t="-2327" r="-617" b="10915"/>
          <a:stretch/>
        </p:blipFill>
        <p:spPr bwMode="auto">
          <a:xfrm>
            <a:off x="6425668" y="1598732"/>
            <a:ext cx="2445861" cy="1739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dissolve">
                                      <p:cBhvr>
                                        <p:cTn id="11" dur="500"/>
                                        <p:tgtEl>
                                          <p:spTgt spid="143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4344"/>
                                        </p:tgtEl>
                                        <p:attrNameLst>
                                          <p:attrName>style.visibility</p:attrName>
                                        </p:attrNameLst>
                                      </p:cBhvr>
                                      <p:to>
                                        <p:strVal val="visible"/>
                                      </p:to>
                                    </p:set>
                                    <p:animEffect transition="in" filter="dissolve">
                                      <p:cBhvr>
                                        <p:cTn id="16" dur="500"/>
                                        <p:tgtEl>
                                          <p:spTgt spid="143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74"/>
                                        </p:tgtEl>
                                        <p:attrNameLst>
                                          <p:attrName>style.visibility</p:attrName>
                                        </p:attrNameLst>
                                      </p:cBhvr>
                                      <p:to>
                                        <p:strVal val="visible"/>
                                      </p:to>
                                    </p:set>
                                    <p:animEffect transition="in" filter="dissolve">
                                      <p:cBhvr>
                                        <p:cTn id="21" dur="500"/>
                                        <p:tgtEl>
                                          <p:spTgt spid="1127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4354"/>
                                        </p:tgtEl>
                                        <p:attrNameLst>
                                          <p:attrName>style.visibility</p:attrName>
                                        </p:attrNameLst>
                                      </p:cBhvr>
                                      <p:to>
                                        <p:strVal val="visible"/>
                                      </p:to>
                                    </p:set>
                                    <p:animEffect transition="in" filter="dissolve">
                                      <p:cBhvr>
                                        <p:cTn id="26" dur="500"/>
                                        <p:tgtEl>
                                          <p:spTgt spid="143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dissolve">
                                      <p:cBhvr>
                                        <p:cTn id="31" dur="500"/>
                                        <p:tgtEl>
                                          <p:spTgt spid="112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4358"/>
                                        </p:tgtEl>
                                        <p:attrNameLst>
                                          <p:attrName>style.visibility</p:attrName>
                                        </p:attrNameLst>
                                      </p:cBhvr>
                                      <p:to>
                                        <p:strVal val="visible"/>
                                      </p:to>
                                    </p:set>
                                    <p:animEffect transition="in" filter="dissolve">
                                      <p:cBhvr>
                                        <p:cTn id="36" dur="500"/>
                                        <p:tgtEl>
                                          <p:spTgt spid="1435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4356"/>
                                        </p:tgtEl>
                                        <p:attrNameLst>
                                          <p:attrName>style.visibility</p:attrName>
                                        </p:attrNameLst>
                                      </p:cBhvr>
                                      <p:to>
                                        <p:strVal val="visible"/>
                                      </p:to>
                                    </p:set>
                                    <p:animEffect transition="in" filter="dissolve">
                                      <p:cBhvr>
                                        <p:cTn id="46" dur="500"/>
                                        <p:tgtEl>
                                          <p:spTgt spid="143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276"/>
                                        </p:tgtEl>
                                        <p:attrNameLst>
                                          <p:attrName>style.visibility</p:attrName>
                                        </p:attrNameLst>
                                      </p:cBhvr>
                                      <p:to>
                                        <p:strVal val="visible"/>
                                      </p:to>
                                    </p:set>
                                    <p:animEffect transition="in" filter="dissolve">
                                      <p:cBhvr>
                                        <p:cTn id="51"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4" grpId="0"/>
      <p:bldP spid="11275" grpId="0"/>
      <p:bldP spid="1127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44624"/>
            <a:ext cx="7772400" cy="1143000"/>
          </a:xfrm>
        </p:spPr>
        <p:txBody>
          <a:bodyPr/>
          <a:lstStyle/>
          <a:p>
            <a:pPr algn="l">
              <a:tabLst>
                <a:tab pos="2328863" algn="l"/>
              </a:tabLst>
            </a:pPr>
            <a:r>
              <a:rPr lang="en-US" altLang="en-US" b="1" dirty="0" smtClean="0">
                <a:latin typeface="Arial Rounded MT Bold" pitchFamily="34" charset="0"/>
              </a:rPr>
              <a:t>Good Strangers are...</a:t>
            </a:r>
          </a:p>
        </p:txBody>
      </p:sp>
      <p:sp>
        <p:nvSpPr>
          <p:cNvPr id="9219" name="Text Box 3"/>
          <p:cNvSpPr txBox="1">
            <a:spLocks noChangeArrowheads="1"/>
          </p:cNvSpPr>
          <p:nvPr/>
        </p:nvSpPr>
        <p:spPr bwMode="auto">
          <a:xfrm>
            <a:off x="251520" y="1340768"/>
            <a:ext cx="86409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b="1" dirty="0">
                <a:solidFill>
                  <a:srgbClr val="FFFF00"/>
                </a:solidFill>
                <a:latin typeface="Arial Rounded MT Bold" pitchFamily="34" charset="0"/>
              </a:rPr>
              <a:t>Safe Adults.</a:t>
            </a:r>
            <a:r>
              <a:rPr lang="en-US" altLang="en-US" sz="2800" dirty="0">
                <a:solidFill>
                  <a:srgbClr val="FFFF00"/>
                </a:solidFill>
                <a:latin typeface="Arial Rounded MT Bold" pitchFamily="34" charset="0"/>
              </a:rPr>
              <a:t> </a:t>
            </a:r>
            <a:r>
              <a:rPr lang="en-US" altLang="en-US" sz="2800" dirty="0">
                <a:solidFill>
                  <a:schemeClr val="bg1"/>
                </a:solidFill>
                <a:latin typeface="Arial Rounded MT Bold" pitchFamily="34" charset="0"/>
              </a:rPr>
              <a:t>Adults, or grown-ups, that we know will help us if we need it. Safe adults can be lots of different people…</a:t>
            </a:r>
          </a:p>
          <a:p>
            <a:pPr>
              <a:spcBef>
                <a:spcPct val="50000"/>
              </a:spcBef>
              <a:buFontTx/>
              <a:buNone/>
            </a:pPr>
            <a:r>
              <a:rPr lang="en-US" altLang="en-US" sz="2800" b="1" dirty="0">
                <a:solidFill>
                  <a:srgbClr val="FFFF00"/>
                </a:solidFill>
                <a:latin typeface="Arial Rounded MT Bold" pitchFamily="34" charset="0"/>
              </a:rPr>
              <a:t>Managers at McDonalds </a:t>
            </a:r>
            <a:r>
              <a:rPr lang="en-US" altLang="en-US" sz="2800" dirty="0">
                <a:solidFill>
                  <a:schemeClr val="bg1"/>
                </a:solidFill>
                <a:latin typeface="Arial Rounded MT Bold" pitchFamily="34" charset="0"/>
              </a:rPr>
              <a:t>- If you are being followed and you duck into the nearest fast food restaurant or open business.</a:t>
            </a:r>
          </a:p>
          <a:p>
            <a:pPr>
              <a:spcBef>
                <a:spcPct val="50000"/>
              </a:spcBef>
              <a:buFontTx/>
              <a:buNone/>
            </a:pPr>
            <a:r>
              <a:rPr lang="en-US" altLang="en-US" sz="2800" b="1" dirty="0" err="1">
                <a:solidFill>
                  <a:srgbClr val="FFFF00"/>
                </a:solidFill>
                <a:latin typeface="Arial Rounded MT Bold" pitchFamily="34" charset="0"/>
              </a:rPr>
              <a:t>Neighbours</a:t>
            </a:r>
            <a:r>
              <a:rPr lang="en-US" altLang="en-US" sz="2800" dirty="0">
                <a:solidFill>
                  <a:srgbClr val="FFFF00"/>
                </a:solidFill>
                <a:latin typeface="Arial Rounded MT Bold" pitchFamily="34" charset="0"/>
              </a:rPr>
              <a:t> </a:t>
            </a:r>
            <a:r>
              <a:rPr lang="en-US" altLang="en-US" sz="2800" dirty="0">
                <a:solidFill>
                  <a:schemeClr val="bg1"/>
                </a:solidFill>
                <a:latin typeface="Arial Rounded MT Bold" pitchFamily="34" charset="0"/>
              </a:rPr>
              <a:t>that display the “</a:t>
            </a:r>
            <a:r>
              <a:rPr lang="en-US" altLang="en-US" sz="2800" dirty="0" err="1">
                <a:solidFill>
                  <a:schemeClr val="bg1"/>
                </a:solidFill>
                <a:latin typeface="Arial Rounded MT Bold" pitchFamily="34" charset="0"/>
              </a:rPr>
              <a:t>Neighbourhood</a:t>
            </a:r>
            <a:r>
              <a:rPr lang="en-US" altLang="en-US" sz="2800" dirty="0">
                <a:solidFill>
                  <a:schemeClr val="bg1"/>
                </a:solidFill>
                <a:latin typeface="Arial Rounded MT Bold" pitchFamily="34" charset="0"/>
              </a:rPr>
              <a:t> Watch” sign in the front window of their homes. They will call the police and your parents if you need help or feel like someone is watching you or trying to talk to you!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44624"/>
            <a:ext cx="7128792" cy="1143000"/>
          </a:xfrm>
        </p:spPr>
        <p:txBody>
          <a:bodyPr>
            <a:normAutofit fontScale="90000"/>
          </a:bodyPr>
          <a:lstStyle/>
          <a:p>
            <a:pPr algn="l"/>
            <a:r>
              <a:rPr lang="en-US" altLang="en-US" b="1" dirty="0" smtClean="0">
                <a:latin typeface="Comic Sans MS" pitchFamily="66" charset="0"/>
              </a:rPr>
              <a:t>Talk To Your Parents About Who A Safe Adult Is</a:t>
            </a:r>
          </a:p>
        </p:txBody>
      </p:sp>
      <p:sp>
        <p:nvSpPr>
          <p:cNvPr id="10243" name="Text Box 3"/>
          <p:cNvSpPr txBox="1">
            <a:spLocks noChangeArrowheads="1"/>
          </p:cNvSpPr>
          <p:nvPr/>
        </p:nvSpPr>
        <p:spPr bwMode="auto">
          <a:xfrm>
            <a:off x="467544" y="1772816"/>
            <a:ext cx="820891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dirty="0">
                <a:solidFill>
                  <a:schemeClr val="bg1"/>
                </a:solidFill>
                <a:latin typeface="Arial Rounded MT Bold" pitchFamily="34" charset="0"/>
              </a:rPr>
              <a:t>Your parents </a:t>
            </a:r>
            <a:r>
              <a:rPr lang="en-US" altLang="en-US" sz="3600" dirty="0">
                <a:solidFill>
                  <a:srgbClr val="FF0066"/>
                </a:solidFill>
                <a:latin typeface="Arial Rounded MT Bold" pitchFamily="34" charset="0"/>
              </a:rPr>
              <a:t>love</a:t>
            </a:r>
            <a:r>
              <a:rPr lang="en-US" altLang="en-US" sz="3600" dirty="0">
                <a:solidFill>
                  <a:schemeClr val="bg1"/>
                </a:solidFill>
                <a:latin typeface="Arial Rounded MT Bold" pitchFamily="34" charset="0"/>
              </a:rPr>
              <a:t> you and can give you important advice on </a:t>
            </a:r>
            <a:r>
              <a:rPr lang="en-US" altLang="en-US" sz="3600" dirty="0">
                <a:solidFill>
                  <a:srgbClr val="FFFF00"/>
                </a:solidFill>
                <a:latin typeface="Arial Rounded MT Bold" pitchFamily="34" charset="0"/>
              </a:rPr>
              <a:t>who</a:t>
            </a:r>
            <a:r>
              <a:rPr lang="en-US" altLang="en-US" sz="3600" dirty="0">
                <a:solidFill>
                  <a:schemeClr val="bg1"/>
                </a:solidFill>
                <a:latin typeface="Arial Rounded MT Bold" pitchFamily="34" charset="0"/>
              </a:rPr>
              <a:t> in your life are “safe adults”. </a:t>
            </a:r>
          </a:p>
        </p:txBody>
      </p:sp>
      <p:pic>
        <p:nvPicPr>
          <p:cNvPr id="10244" name="Picture 4" descr="E:\IMAGES.WMF\PEOPLE\GROUPS\PPLGP04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6416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E:\IMAGES.WMF\PEOPLE\WOMEN\PPLWM0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490" y="4151337"/>
            <a:ext cx="1555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16632"/>
            <a:ext cx="7772400" cy="1143000"/>
          </a:xfrm>
        </p:spPr>
        <p:txBody>
          <a:bodyPr/>
          <a:lstStyle/>
          <a:p>
            <a:pPr algn="l"/>
            <a:r>
              <a:rPr lang="en-US" altLang="en-US" sz="6000" dirty="0" smtClean="0">
                <a:latin typeface="Arial Rounded MT Bold" panose="020F0704030504030204" pitchFamily="34" charset="0"/>
              </a:rPr>
              <a:t>The BIG 3...</a:t>
            </a:r>
          </a:p>
        </p:txBody>
      </p:sp>
      <p:sp>
        <p:nvSpPr>
          <p:cNvPr id="11267" name="Rectangle 3"/>
          <p:cNvSpPr>
            <a:spLocks noGrp="1" noChangeArrowheads="1"/>
          </p:cNvSpPr>
          <p:nvPr>
            <p:ph type="body" sz="half" idx="1"/>
          </p:nvPr>
        </p:nvSpPr>
        <p:spPr>
          <a:xfrm>
            <a:off x="323528" y="1700808"/>
            <a:ext cx="5400600" cy="4114800"/>
          </a:xfrm>
        </p:spPr>
        <p:txBody>
          <a:bodyPr>
            <a:noAutofit/>
          </a:bodyPr>
          <a:lstStyle/>
          <a:p>
            <a:r>
              <a:rPr lang="en-US" altLang="en-US" b="1" dirty="0" smtClean="0">
                <a:solidFill>
                  <a:schemeClr val="bg1"/>
                </a:solidFill>
                <a:latin typeface="Arial Rounded MT Bold" pitchFamily="34" charset="0"/>
              </a:rPr>
              <a:t>There are 3 things to remember...</a:t>
            </a:r>
          </a:p>
          <a:p>
            <a:r>
              <a:rPr lang="en-US" altLang="en-US" b="1" dirty="0" smtClean="0">
                <a:solidFill>
                  <a:schemeClr val="bg1"/>
                </a:solidFill>
                <a:latin typeface="Arial Rounded MT Bold" pitchFamily="34" charset="0"/>
              </a:rPr>
              <a:t>Now, these are easy, and there will be a quiz at the end</a:t>
            </a:r>
          </a:p>
          <a:p>
            <a:r>
              <a:rPr lang="en-US" altLang="en-US" b="1" dirty="0" smtClean="0">
                <a:solidFill>
                  <a:schemeClr val="bg1"/>
                </a:solidFill>
                <a:latin typeface="Arial Rounded MT Bold" pitchFamily="34" charset="0"/>
              </a:rPr>
              <a:t>If a stranger offers you sweets, or a toy to come with them, you should…</a:t>
            </a:r>
          </a:p>
        </p:txBody>
      </p:sp>
      <p:pic>
        <p:nvPicPr>
          <p:cNvPr id="11268" name="Picture 8" descr="E:\IMAGES.WMF\ALPHA\ALP07\ALP07030.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798443" y="1906488"/>
            <a:ext cx="3094037" cy="4114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594</Words>
  <Application>Microsoft Office PowerPoint</Application>
  <PresentationFormat>On-screen Show (4:3)</PresentationFormat>
  <Paragraphs>63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ClipArt</vt:lpstr>
      <vt:lpstr>PowerPoint Presentation</vt:lpstr>
      <vt:lpstr>What is a STRANGER?</vt:lpstr>
      <vt:lpstr>What DO they look like then?</vt:lpstr>
      <vt:lpstr>You can NEVER tell how a stranger will be by their looks!</vt:lpstr>
      <vt:lpstr>There are two kinds of “Strangers”...</vt:lpstr>
      <vt:lpstr>“Good Strangers”...</vt:lpstr>
      <vt:lpstr>Good Strangers are...</vt:lpstr>
      <vt:lpstr>Talk To Your Parents About Who A Safe Adult Is</vt:lpstr>
      <vt:lpstr>The BIG 3...</vt:lpstr>
      <vt:lpstr>PowerPoint Presentation</vt:lpstr>
      <vt:lpstr>PowerPoint Presentation</vt:lpstr>
      <vt:lpstr>PowerPoint Presentation</vt:lpstr>
      <vt:lpstr>***QUIZ***</vt:lpstr>
      <vt:lpstr>ALWAYS tell a safe adult if...</vt:lpstr>
      <vt:lpstr>What you SHOULD know...</vt:lpstr>
      <vt:lpstr>Rules To Live By...</vt:lpstr>
      <vt:lpstr>PowerPoint Presentation</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Stringer</dc:creator>
  <cp:lastModifiedBy>Sarah Bailiff</cp:lastModifiedBy>
  <cp:revision>7</cp:revision>
  <dcterms:created xsi:type="dcterms:W3CDTF">2015-04-21T13:25:12Z</dcterms:created>
  <dcterms:modified xsi:type="dcterms:W3CDTF">2017-01-10T15:29:41Z</dcterms:modified>
</cp:coreProperties>
</file>