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Poppins" panose="00000500000000000000" pitchFamily="2" charset="0"/>
      <p:regular r:id="rId18"/>
      <p:bold r:id="rId19"/>
      <p:italic r:id="rId20"/>
    </p:embeddedFont>
    <p:embeddedFont>
      <p:font typeface="Poppins Bold" panose="00000800000000000000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736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41599" y="3238500"/>
            <a:ext cx="12004802" cy="2935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177"/>
              </a:lnSpc>
            </a:pPr>
            <a:r>
              <a:rPr lang="en-US" sz="11765" b="1" dirty="0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Welcome to Year 3</a:t>
            </a:r>
          </a:p>
        </p:txBody>
      </p:sp>
      <p:sp>
        <p:nvSpPr>
          <p:cNvPr id="3" name="Freeform 3"/>
          <p:cNvSpPr/>
          <p:nvPr/>
        </p:nvSpPr>
        <p:spPr>
          <a:xfrm rot="4644591">
            <a:off x="14264060" y="-3736254"/>
            <a:ext cx="8047880" cy="8132468"/>
          </a:xfrm>
          <a:custGeom>
            <a:avLst/>
            <a:gdLst/>
            <a:ahLst/>
            <a:cxnLst/>
            <a:rect l="l" t="t" r="r" b="b"/>
            <a:pathLst>
              <a:path w="8047880" h="8132468">
                <a:moveTo>
                  <a:pt x="0" y="0"/>
                </a:moveTo>
                <a:lnTo>
                  <a:pt x="8047880" y="0"/>
                </a:lnTo>
                <a:lnTo>
                  <a:pt x="8047880" y="8132467"/>
                </a:lnTo>
                <a:lnTo>
                  <a:pt x="0" y="813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34430">
            <a:off x="-2995240" y="5755692"/>
            <a:ext cx="8047880" cy="8132468"/>
          </a:xfrm>
          <a:custGeom>
            <a:avLst/>
            <a:gdLst/>
            <a:ahLst/>
            <a:cxnLst/>
            <a:rect l="l" t="t" r="r" b="b"/>
            <a:pathLst>
              <a:path w="8047880" h="8132468">
                <a:moveTo>
                  <a:pt x="0" y="0"/>
                </a:moveTo>
                <a:lnTo>
                  <a:pt x="8047880" y="0"/>
                </a:lnTo>
                <a:lnTo>
                  <a:pt x="8047880" y="8132468"/>
                </a:lnTo>
                <a:lnTo>
                  <a:pt x="0" y="8132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292319" y="5960049"/>
            <a:ext cx="5703455" cy="4284720"/>
          </a:xfrm>
          <a:custGeom>
            <a:avLst/>
            <a:gdLst/>
            <a:ahLst/>
            <a:cxnLst/>
            <a:rect l="l" t="t" r="r" b="b"/>
            <a:pathLst>
              <a:path w="5703455" h="4284720">
                <a:moveTo>
                  <a:pt x="0" y="0"/>
                </a:moveTo>
                <a:lnTo>
                  <a:pt x="5703454" y="0"/>
                </a:lnTo>
                <a:lnTo>
                  <a:pt x="5703454" y="4284720"/>
                </a:lnTo>
                <a:lnTo>
                  <a:pt x="0" y="4284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141599" y="6743940"/>
            <a:ext cx="7623063" cy="40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35"/>
              </a:lnSpc>
            </a:pPr>
            <a:r>
              <a:rPr lang="en-US" sz="2985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Mrs Turley | Wednesday 16th September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855666">
            <a:off x="15046734" y="6345056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1" y="0"/>
                </a:lnTo>
                <a:lnTo>
                  <a:pt x="5662001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1374">
            <a:off x="-1084773" y="-3327728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2" y="0"/>
                </a:lnTo>
                <a:lnTo>
                  <a:pt x="5662002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15390" y="8128033"/>
            <a:ext cx="1566543" cy="156654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D8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764456" y="9205812"/>
            <a:ext cx="11234139" cy="52488"/>
            <a:chOff x="0" y="0"/>
            <a:chExt cx="635000" cy="29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" cy="2967"/>
            </a:xfrm>
            <a:custGeom>
              <a:avLst/>
              <a:gdLst/>
              <a:ahLst/>
              <a:cxnLst/>
              <a:rect l="l" t="t" r="r" b="b"/>
              <a:pathLst>
                <a:path w="635000" h="2967">
                  <a:moveTo>
                    <a:pt x="0" y="0"/>
                  </a:moveTo>
                  <a:lnTo>
                    <a:pt x="635000" y="0"/>
                  </a:lnTo>
                  <a:lnTo>
                    <a:pt x="635000" y="2967"/>
                  </a:lnTo>
                  <a:lnTo>
                    <a:pt x="0" y="2967"/>
                  </a:lnTo>
                  <a:close/>
                </a:path>
              </a:pathLst>
            </a:custGeom>
            <a:solidFill>
              <a:srgbClr val="81C1F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35000" cy="41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2785120" y="3986726"/>
            <a:ext cx="829060" cy="829060"/>
          </a:xfrm>
          <a:custGeom>
            <a:avLst/>
            <a:gdLst/>
            <a:ahLst/>
            <a:cxnLst/>
            <a:rect l="l" t="t" r="r" b="b"/>
            <a:pathLst>
              <a:path w="829060" h="829060">
                <a:moveTo>
                  <a:pt x="0" y="0"/>
                </a:moveTo>
                <a:lnTo>
                  <a:pt x="829060" y="0"/>
                </a:lnTo>
                <a:lnTo>
                  <a:pt x="829060" y="829060"/>
                </a:lnTo>
                <a:lnTo>
                  <a:pt x="0" y="8290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764456" y="2397833"/>
            <a:ext cx="9661250" cy="117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81"/>
              </a:lnSpc>
            </a:pPr>
            <a:r>
              <a:rPr lang="en-US" sz="8612" b="1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YEAR 3 TEAM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0522" y="8319572"/>
            <a:ext cx="1071411" cy="1316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39"/>
              </a:lnSpc>
            </a:pPr>
            <a:r>
              <a:rPr lang="en-US" sz="9515" b="1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82383" y="5913942"/>
            <a:ext cx="11219228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077"/>
              </a:lnSpc>
            </a:pPr>
            <a:r>
              <a:rPr lang="en-US" sz="27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Miss Bridgeman</a:t>
            </a:r>
          </a:p>
          <a:p>
            <a:pPr marL="0" lvl="0" indent="0" algn="just">
              <a:lnSpc>
                <a:spcPts val="3077"/>
              </a:lnSpc>
            </a:pPr>
            <a:r>
              <a:rPr lang="en-US" sz="27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Teaching Assistant</a:t>
            </a:r>
          </a:p>
          <a:p>
            <a:pPr marL="0" lvl="0" indent="0" algn="just">
              <a:lnSpc>
                <a:spcPts val="3077"/>
              </a:lnSpc>
            </a:pPr>
            <a:endParaRPr lang="en-US" sz="2700" dirty="0">
              <a:solidFill>
                <a:srgbClr val="1C74B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3077"/>
              </a:lnSpc>
            </a:pPr>
            <a:endParaRPr lang="en-US" sz="2700" dirty="0">
              <a:solidFill>
                <a:srgbClr val="1C74B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3077"/>
              </a:lnSpc>
            </a:pPr>
            <a:r>
              <a:rPr lang="en-US" sz="2700" dirty="0" err="1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Mrs</a:t>
            </a:r>
            <a:r>
              <a:rPr lang="en-US" sz="27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 Robinson</a:t>
            </a:r>
          </a:p>
          <a:p>
            <a:pPr marL="0" lvl="0" indent="0" algn="just">
              <a:lnSpc>
                <a:spcPts val="3077"/>
              </a:lnSpc>
            </a:pPr>
            <a:r>
              <a:rPr lang="en-US" sz="27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Teaching on Wednesdays</a:t>
            </a:r>
          </a:p>
        </p:txBody>
      </p:sp>
      <p:sp>
        <p:nvSpPr>
          <p:cNvPr id="15" name="Freeform 15"/>
          <p:cNvSpPr/>
          <p:nvPr/>
        </p:nvSpPr>
        <p:spPr>
          <a:xfrm>
            <a:off x="2785120" y="5793435"/>
            <a:ext cx="829060" cy="829060"/>
          </a:xfrm>
          <a:custGeom>
            <a:avLst/>
            <a:gdLst/>
            <a:ahLst/>
            <a:cxnLst/>
            <a:rect l="l" t="t" r="r" b="b"/>
            <a:pathLst>
              <a:path w="829060" h="829060">
                <a:moveTo>
                  <a:pt x="0" y="0"/>
                </a:moveTo>
                <a:lnTo>
                  <a:pt x="829060" y="0"/>
                </a:lnTo>
                <a:lnTo>
                  <a:pt x="829060" y="829060"/>
                </a:lnTo>
                <a:lnTo>
                  <a:pt x="0" y="8290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74A11B84-4743-422D-930C-919C558569B8}"/>
              </a:ext>
            </a:extLst>
          </p:cNvPr>
          <p:cNvSpPr/>
          <p:nvPr/>
        </p:nvSpPr>
        <p:spPr>
          <a:xfrm>
            <a:off x="2750136" y="7607247"/>
            <a:ext cx="829060" cy="829060"/>
          </a:xfrm>
          <a:custGeom>
            <a:avLst/>
            <a:gdLst/>
            <a:ahLst/>
            <a:cxnLst/>
            <a:rect l="l" t="t" r="r" b="b"/>
            <a:pathLst>
              <a:path w="829060" h="829060">
                <a:moveTo>
                  <a:pt x="0" y="0"/>
                </a:moveTo>
                <a:lnTo>
                  <a:pt x="829060" y="0"/>
                </a:lnTo>
                <a:lnTo>
                  <a:pt x="829060" y="829060"/>
                </a:lnTo>
                <a:lnTo>
                  <a:pt x="0" y="8290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082383" y="4005314"/>
            <a:ext cx="11219228" cy="81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077"/>
              </a:lnSpc>
            </a:pPr>
            <a:r>
              <a:rPr lang="en-US" sz="2700" dirty="0" err="1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Mrs</a:t>
            </a:r>
            <a:r>
              <a:rPr lang="en-US" sz="27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 Turley</a:t>
            </a:r>
          </a:p>
          <a:p>
            <a:pPr marL="0" lvl="0" indent="0" algn="just">
              <a:lnSpc>
                <a:spcPts val="3077"/>
              </a:lnSpc>
            </a:pPr>
            <a:r>
              <a:rPr lang="en-US" sz="27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Class Teacher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04146" y="571500"/>
            <a:ext cx="13073588" cy="117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81"/>
              </a:lnSpc>
            </a:pPr>
            <a:r>
              <a:rPr lang="en-US" sz="8612" b="1" dirty="0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WEEKLY SCHEDULE</a:t>
            </a:r>
          </a:p>
        </p:txBody>
      </p:sp>
      <p:sp>
        <p:nvSpPr>
          <p:cNvPr id="3" name="Freeform 3"/>
          <p:cNvSpPr/>
          <p:nvPr/>
        </p:nvSpPr>
        <p:spPr>
          <a:xfrm rot="-3855666">
            <a:off x="15046734" y="6345056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1" y="0"/>
                </a:lnTo>
                <a:lnTo>
                  <a:pt x="5662001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21374">
            <a:off x="-1084773" y="-3327728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2" y="0"/>
                </a:lnTo>
                <a:lnTo>
                  <a:pt x="5662002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15390" y="8128033"/>
            <a:ext cx="1566543" cy="156654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D8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64456" y="9205812"/>
            <a:ext cx="11234139" cy="52488"/>
            <a:chOff x="0" y="0"/>
            <a:chExt cx="635000" cy="29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" cy="2967"/>
            </a:xfrm>
            <a:custGeom>
              <a:avLst/>
              <a:gdLst/>
              <a:ahLst/>
              <a:cxnLst/>
              <a:rect l="l" t="t" r="r" b="b"/>
              <a:pathLst>
                <a:path w="635000" h="2967">
                  <a:moveTo>
                    <a:pt x="0" y="0"/>
                  </a:moveTo>
                  <a:lnTo>
                    <a:pt x="635000" y="0"/>
                  </a:lnTo>
                  <a:lnTo>
                    <a:pt x="635000" y="2967"/>
                  </a:lnTo>
                  <a:lnTo>
                    <a:pt x="0" y="2967"/>
                  </a:lnTo>
                  <a:close/>
                </a:path>
              </a:pathLst>
            </a:custGeom>
            <a:solidFill>
              <a:srgbClr val="81C1F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635000" cy="41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526075" y="8387582"/>
            <a:ext cx="12222365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059"/>
              </a:lnSpc>
            </a:pPr>
            <a:r>
              <a:rPr lang="en-US" sz="5400" b="1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PE: </a:t>
            </a:r>
          </a:p>
          <a:p>
            <a:pPr marL="0" lvl="0" indent="0" algn="just">
              <a:lnSpc>
                <a:spcPts val="3059"/>
              </a:lnSpc>
            </a:pPr>
            <a:r>
              <a:rPr lang="en-US" sz="2683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Tuesdays (Dance) and Thursdays (Cricket). Please ensure your child comes to school in their PE kit on these days. Earrings must be removed.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0522" y="8319572"/>
            <a:ext cx="1071411" cy="1316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39"/>
              </a:lnSpc>
            </a:pPr>
            <a:r>
              <a:rPr lang="en-US" sz="9515" b="1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64456" y="4181949"/>
            <a:ext cx="851913" cy="807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06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2764456" y="5745573"/>
            <a:ext cx="851913" cy="807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06"/>
              </a:lnSpc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2764456" y="7309197"/>
            <a:ext cx="1580066" cy="807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06"/>
              </a:lnSpc>
            </a:pPr>
            <a:endParaRPr/>
          </a:p>
        </p:txBody>
      </p:sp>
      <p:grpSp>
        <p:nvGrpSpPr>
          <p:cNvPr id="18" name="object 2">
            <a:extLst>
              <a:ext uri="{FF2B5EF4-FFF2-40B4-BE49-F238E27FC236}">
                <a16:creationId xmlns:a16="http://schemas.microsoft.com/office/drawing/2014/main" id="{10108390-B39A-4C06-9DDE-AED0419654FD}"/>
              </a:ext>
            </a:extLst>
          </p:cNvPr>
          <p:cNvGrpSpPr/>
          <p:nvPr/>
        </p:nvGrpSpPr>
        <p:grpSpPr>
          <a:xfrm>
            <a:off x="3554489" y="819538"/>
            <a:ext cx="12780586" cy="7174137"/>
            <a:chOff x="390143" y="828294"/>
            <a:chExt cx="9050020" cy="5414010"/>
          </a:xfrm>
        </p:grpSpPr>
        <p:sp>
          <p:nvSpPr>
            <p:cNvPr id="19" name="object 3">
              <a:extLst>
                <a:ext uri="{FF2B5EF4-FFF2-40B4-BE49-F238E27FC236}">
                  <a16:creationId xmlns:a16="http://schemas.microsoft.com/office/drawing/2014/main" id="{907560A4-3158-4DF4-B72F-CD707A6E4C52}"/>
                </a:ext>
              </a:extLst>
            </p:cNvPr>
            <p:cNvSpPr/>
            <p:nvPr/>
          </p:nvSpPr>
          <p:spPr>
            <a:xfrm>
              <a:off x="614934" y="828294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h="914400">
                  <a:moveTo>
                    <a:pt x="0" y="91440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4">
              <a:extLst>
                <a:ext uri="{FF2B5EF4-FFF2-40B4-BE49-F238E27FC236}">
                  <a16:creationId xmlns:a16="http://schemas.microsoft.com/office/drawing/2014/main" id="{A35865FE-F5FE-449D-9EF8-6D0108C0E5C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143" y="1498092"/>
              <a:ext cx="9049512" cy="47442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11032" y="439217"/>
            <a:ext cx="13073588" cy="117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81"/>
              </a:lnSpc>
            </a:pPr>
            <a:r>
              <a:rPr lang="en-US" sz="8612" b="1" dirty="0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LONG TERM PLAN</a:t>
            </a:r>
          </a:p>
        </p:txBody>
      </p:sp>
      <p:sp>
        <p:nvSpPr>
          <p:cNvPr id="3" name="Freeform 3"/>
          <p:cNvSpPr/>
          <p:nvPr/>
        </p:nvSpPr>
        <p:spPr>
          <a:xfrm rot="-3855666">
            <a:off x="15046734" y="6345056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1" y="0"/>
                </a:lnTo>
                <a:lnTo>
                  <a:pt x="5662001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21374">
            <a:off x="-1084773" y="-3327728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2" y="0"/>
                </a:lnTo>
                <a:lnTo>
                  <a:pt x="5662002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15390" y="8128033"/>
            <a:ext cx="1566543" cy="156654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D8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64456" y="9205812"/>
            <a:ext cx="11234139" cy="52488"/>
            <a:chOff x="0" y="0"/>
            <a:chExt cx="635000" cy="29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" cy="2967"/>
            </a:xfrm>
            <a:custGeom>
              <a:avLst/>
              <a:gdLst/>
              <a:ahLst/>
              <a:cxnLst/>
              <a:rect l="l" t="t" r="r" b="b"/>
              <a:pathLst>
                <a:path w="635000" h="2967">
                  <a:moveTo>
                    <a:pt x="0" y="0"/>
                  </a:moveTo>
                  <a:lnTo>
                    <a:pt x="635000" y="0"/>
                  </a:lnTo>
                  <a:lnTo>
                    <a:pt x="635000" y="2967"/>
                  </a:lnTo>
                  <a:lnTo>
                    <a:pt x="0" y="2967"/>
                  </a:lnTo>
                  <a:close/>
                </a:path>
              </a:pathLst>
            </a:custGeom>
            <a:solidFill>
              <a:srgbClr val="81C1F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635000" cy="41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10522" y="8319572"/>
            <a:ext cx="1071411" cy="1316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39"/>
              </a:lnSpc>
            </a:pPr>
            <a:r>
              <a:rPr lang="en-US" sz="9515" b="1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pic>
        <p:nvPicPr>
          <p:cNvPr id="13" name="object 2">
            <a:extLst>
              <a:ext uri="{FF2B5EF4-FFF2-40B4-BE49-F238E27FC236}">
                <a16:creationId xmlns:a16="http://schemas.microsoft.com/office/drawing/2014/main" id="{3A4CBB35-E0D3-41A9-9243-072A61B17F2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0000" y="1800203"/>
            <a:ext cx="11445435" cy="79273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11032" y="439217"/>
            <a:ext cx="13073588" cy="117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81"/>
              </a:lnSpc>
            </a:pPr>
            <a:r>
              <a:rPr lang="en-US" sz="8612" b="1" dirty="0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LONG TERM PLAN</a:t>
            </a:r>
          </a:p>
        </p:txBody>
      </p:sp>
      <p:sp>
        <p:nvSpPr>
          <p:cNvPr id="3" name="Freeform 3"/>
          <p:cNvSpPr/>
          <p:nvPr/>
        </p:nvSpPr>
        <p:spPr>
          <a:xfrm rot="-3855666">
            <a:off x="15046734" y="6345056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1" y="0"/>
                </a:lnTo>
                <a:lnTo>
                  <a:pt x="5662001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21374">
            <a:off x="-1084773" y="-3327728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2" y="0"/>
                </a:lnTo>
                <a:lnTo>
                  <a:pt x="5662002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15390" y="8128033"/>
            <a:ext cx="1566543" cy="156654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D8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64456" y="9205812"/>
            <a:ext cx="11234139" cy="52488"/>
            <a:chOff x="0" y="0"/>
            <a:chExt cx="635000" cy="29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" cy="2967"/>
            </a:xfrm>
            <a:custGeom>
              <a:avLst/>
              <a:gdLst/>
              <a:ahLst/>
              <a:cxnLst/>
              <a:rect l="l" t="t" r="r" b="b"/>
              <a:pathLst>
                <a:path w="635000" h="2967">
                  <a:moveTo>
                    <a:pt x="0" y="0"/>
                  </a:moveTo>
                  <a:lnTo>
                    <a:pt x="635000" y="0"/>
                  </a:lnTo>
                  <a:lnTo>
                    <a:pt x="635000" y="2967"/>
                  </a:lnTo>
                  <a:lnTo>
                    <a:pt x="0" y="2967"/>
                  </a:lnTo>
                  <a:close/>
                </a:path>
              </a:pathLst>
            </a:custGeom>
            <a:solidFill>
              <a:srgbClr val="81C1F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635000" cy="41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10522" y="8319572"/>
            <a:ext cx="1071411" cy="1316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39"/>
              </a:lnSpc>
            </a:pPr>
            <a:r>
              <a:rPr lang="en-US" sz="9515" b="1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pic>
        <p:nvPicPr>
          <p:cNvPr id="14" name="object 2">
            <a:extLst>
              <a:ext uri="{FF2B5EF4-FFF2-40B4-BE49-F238E27FC236}">
                <a16:creationId xmlns:a16="http://schemas.microsoft.com/office/drawing/2014/main" id="{5242D230-C4CB-4CFE-B2E1-27E68DE7974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64456" y="1903230"/>
            <a:ext cx="12988622" cy="73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45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855666">
            <a:off x="15046734" y="6345056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1" y="0"/>
                </a:lnTo>
                <a:lnTo>
                  <a:pt x="5662001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1374">
            <a:off x="-1084773" y="-3327728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2" y="0"/>
                </a:lnTo>
                <a:lnTo>
                  <a:pt x="5662002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15390" y="8128033"/>
            <a:ext cx="1566543" cy="156654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D8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764456" y="9205812"/>
            <a:ext cx="11234139" cy="52488"/>
            <a:chOff x="0" y="0"/>
            <a:chExt cx="635000" cy="29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" cy="2967"/>
            </a:xfrm>
            <a:custGeom>
              <a:avLst/>
              <a:gdLst/>
              <a:ahLst/>
              <a:cxnLst/>
              <a:rect l="l" t="t" r="r" b="b"/>
              <a:pathLst>
                <a:path w="635000" h="2967">
                  <a:moveTo>
                    <a:pt x="0" y="0"/>
                  </a:moveTo>
                  <a:lnTo>
                    <a:pt x="635000" y="0"/>
                  </a:lnTo>
                  <a:lnTo>
                    <a:pt x="635000" y="2967"/>
                  </a:lnTo>
                  <a:lnTo>
                    <a:pt x="0" y="2967"/>
                  </a:lnTo>
                  <a:close/>
                </a:path>
              </a:pathLst>
            </a:custGeom>
            <a:solidFill>
              <a:srgbClr val="81C1F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35000" cy="41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57200" y="1851531"/>
            <a:ext cx="17373599" cy="7843045"/>
            <a:chOff x="0" y="0"/>
            <a:chExt cx="1162605" cy="1992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62605" cy="199205"/>
            </a:xfrm>
            <a:custGeom>
              <a:avLst/>
              <a:gdLst/>
              <a:ahLst/>
              <a:cxnLst/>
              <a:rect l="l" t="t" r="r" b="b"/>
              <a:pathLst>
                <a:path w="1162605" h="199205">
                  <a:moveTo>
                    <a:pt x="12005" y="0"/>
                  </a:moveTo>
                  <a:lnTo>
                    <a:pt x="1150600" y="0"/>
                  </a:lnTo>
                  <a:cubicBezTo>
                    <a:pt x="1153784" y="0"/>
                    <a:pt x="1156837" y="1265"/>
                    <a:pt x="1159089" y="3516"/>
                  </a:cubicBezTo>
                  <a:cubicBezTo>
                    <a:pt x="1161340" y="5768"/>
                    <a:pt x="1162605" y="8821"/>
                    <a:pt x="1162605" y="12005"/>
                  </a:cubicBezTo>
                  <a:lnTo>
                    <a:pt x="1162605" y="187200"/>
                  </a:lnTo>
                  <a:cubicBezTo>
                    <a:pt x="1162605" y="190384"/>
                    <a:pt x="1161340" y="193437"/>
                    <a:pt x="1159089" y="195689"/>
                  </a:cubicBezTo>
                  <a:cubicBezTo>
                    <a:pt x="1156837" y="197940"/>
                    <a:pt x="1153784" y="199205"/>
                    <a:pt x="1150600" y="199205"/>
                  </a:cubicBezTo>
                  <a:lnTo>
                    <a:pt x="12005" y="199205"/>
                  </a:lnTo>
                  <a:cubicBezTo>
                    <a:pt x="8821" y="199205"/>
                    <a:pt x="5768" y="197940"/>
                    <a:pt x="3516" y="195689"/>
                  </a:cubicBezTo>
                  <a:cubicBezTo>
                    <a:pt x="1265" y="193437"/>
                    <a:pt x="0" y="190384"/>
                    <a:pt x="0" y="187200"/>
                  </a:cubicBezTo>
                  <a:lnTo>
                    <a:pt x="0" y="12005"/>
                  </a:lnTo>
                  <a:cubicBezTo>
                    <a:pt x="0" y="8821"/>
                    <a:pt x="1265" y="5768"/>
                    <a:pt x="3516" y="3516"/>
                  </a:cubicBezTo>
                  <a:cubicBezTo>
                    <a:pt x="5768" y="1265"/>
                    <a:pt x="8821" y="0"/>
                    <a:pt x="12005" y="0"/>
                  </a:cubicBezTo>
                  <a:close/>
                </a:path>
              </a:pathLst>
            </a:custGeom>
            <a:solidFill>
              <a:srgbClr val="D1ED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162605" cy="237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15391" y="2211987"/>
            <a:ext cx="16672928" cy="7329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en-GB" sz="32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Poppins" panose="00000500000000000000" pitchFamily="2" charset="0"/>
                <a:cs typeface="Poppins" panose="00000500000000000000" pitchFamily="2" charset="0"/>
              </a:rPr>
              <a:t>Year 2 SATS</a:t>
            </a:r>
            <a:endParaRPr lang="en-GB" sz="3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lang="en-GB" sz="3200" dirty="0">
                <a:solidFill>
                  <a:srgbClr val="40404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This assessment has informed our planning and transition notes.</a:t>
            </a: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endParaRPr lang="en-GB" sz="3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lang="en-GB" sz="32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Poppins" panose="00000500000000000000" pitchFamily="2" charset="0"/>
                <a:cs typeface="Poppins" panose="00000500000000000000" pitchFamily="2" charset="0"/>
              </a:rPr>
              <a:t>Year 4 Times Tables Testing</a:t>
            </a:r>
            <a:endParaRPr lang="en-GB" sz="3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>
              <a:lnSpc>
                <a:spcPts val="2450"/>
              </a:lnSpc>
              <a:spcBef>
                <a:spcPts val="330"/>
              </a:spcBef>
            </a:pPr>
            <a:r>
              <a:rPr lang="en-GB" sz="3200" dirty="0">
                <a:solidFill>
                  <a:srgbClr val="40404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Year 4, all children will be tested on their ability to recall the times tables</a:t>
            </a:r>
            <a:endParaRPr lang="en-GB" sz="3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 marR="5080">
              <a:lnSpc>
                <a:spcPct val="70000"/>
              </a:lnSpc>
              <a:spcBef>
                <a:spcPts val="430"/>
              </a:spcBef>
            </a:pPr>
            <a:r>
              <a:rPr lang="en-GB" sz="3200" dirty="0">
                <a:solidFill>
                  <a:srgbClr val="40404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up to 12. They have 25 randomised questions, and must answer each question correctly within 6 seconds.</a:t>
            </a:r>
            <a:endParaRPr lang="en-GB" sz="3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 marR="306070">
              <a:lnSpc>
                <a:spcPct val="70000"/>
              </a:lnSpc>
              <a:spcBef>
                <a:spcPts val="1205"/>
              </a:spcBef>
            </a:pPr>
            <a:r>
              <a:rPr lang="en-GB" sz="3200" dirty="0">
                <a:solidFill>
                  <a:srgbClr val="40404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By the end of Year 2, children should have a solid understanding of their 2s, 5s and 10s.</a:t>
            </a:r>
            <a:endParaRPr lang="en-GB" sz="3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 marR="306070">
              <a:lnSpc>
                <a:spcPct val="70000"/>
              </a:lnSpc>
              <a:spcBef>
                <a:spcPts val="1200"/>
              </a:spcBef>
            </a:pPr>
            <a:r>
              <a:rPr lang="en-GB" sz="3200" dirty="0">
                <a:solidFill>
                  <a:srgbClr val="40404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By the end of Year 3, children should have a solid understanding of their 3s, 4s and 8s.</a:t>
            </a:r>
          </a:p>
          <a:p>
            <a:pPr marL="12700" marR="306070">
              <a:lnSpc>
                <a:spcPct val="70000"/>
              </a:lnSpc>
              <a:spcBef>
                <a:spcPts val="1200"/>
              </a:spcBef>
            </a:pPr>
            <a:endParaRPr lang="en-GB" sz="3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lang="en-GB" sz="32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Poppins" panose="00000500000000000000" pitchFamily="2" charset="0"/>
                <a:cs typeface="Poppins" panose="00000500000000000000" pitchFamily="2" charset="0"/>
              </a:rPr>
              <a:t>Internal Assessments</a:t>
            </a:r>
            <a:endParaRPr lang="en-GB" sz="3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lang="en-GB" sz="3200" dirty="0">
                <a:solidFill>
                  <a:srgbClr val="40404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Weekly – spelling tests</a:t>
            </a:r>
            <a:endParaRPr lang="en-GB" sz="3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2700" marR="1986914">
              <a:lnSpc>
                <a:spcPts val="3220"/>
              </a:lnSpc>
              <a:spcBef>
                <a:spcPts val="95"/>
              </a:spcBef>
            </a:pPr>
            <a:r>
              <a:rPr lang="en-GB" sz="3200" dirty="0">
                <a:solidFill>
                  <a:srgbClr val="40404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Half-termly – end of unit maths tests, independent writing Termly reading, spelling and maths tests</a:t>
            </a:r>
            <a:endParaRPr lang="en-GB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096000" y="391493"/>
            <a:ext cx="13073588" cy="117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81"/>
              </a:lnSpc>
            </a:pPr>
            <a:r>
              <a:rPr lang="en-US" sz="8612" b="1" dirty="0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ASSESSMENT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855666">
            <a:off x="15046734" y="6345056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1" y="0"/>
                </a:lnTo>
                <a:lnTo>
                  <a:pt x="5662001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1374">
            <a:off x="-1084773" y="-3327728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2" y="0"/>
                </a:lnTo>
                <a:lnTo>
                  <a:pt x="5662002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15390" y="8128033"/>
            <a:ext cx="1566543" cy="156654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D8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764456" y="9205812"/>
            <a:ext cx="11234139" cy="52488"/>
            <a:chOff x="0" y="0"/>
            <a:chExt cx="635000" cy="29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" cy="2967"/>
            </a:xfrm>
            <a:custGeom>
              <a:avLst/>
              <a:gdLst/>
              <a:ahLst/>
              <a:cxnLst/>
              <a:rect l="l" t="t" r="r" b="b"/>
              <a:pathLst>
                <a:path w="635000" h="2967">
                  <a:moveTo>
                    <a:pt x="0" y="0"/>
                  </a:moveTo>
                  <a:lnTo>
                    <a:pt x="635000" y="0"/>
                  </a:lnTo>
                  <a:lnTo>
                    <a:pt x="635000" y="2967"/>
                  </a:lnTo>
                  <a:lnTo>
                    <a:pt x="0" y="2967"/>
                  </a:lnTo>
                  <a:close/>
                </a:path>
              </a:pathLst>
            </a:custGeom>
            <a:solidFill>
              <a:srgbClr val="81C1F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35000" cy="41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764456" y="2397833"/>
            <a:ext cx="13073588" cy="117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81"/>
              </a:lnSpc>
            </a:pPr>
            <a:r>
              <a:rPr lang="en-US" sz="8612" b="1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HOMEWORK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81933" y="4102925"/>
            <a:ext cx="13600450" cy="1620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075"/>
              </a:lnSpc>
            </a:pPr>
            <a:r>
              <a:rPr lang="en-US" sz="3600" b="1" u="sng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Google Classroom </a:t>
            </a: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is our homework platform. Every Friday, new tasks will be uploaded for the children to complete at home.</a:t>
            </a:r>
          </a:p>
          <a:p>
            <a:pPr marL="0" lvl="0" indent="0" algn="just">
              <a:lnSpc>
                <a:spcPts val="3075"/>
              </a:lnSpc>
            </a:pP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10522" y="8319572"/>
            <a:ext cx="1071411" cy="1316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39"/>
              </a:lnSpc>
            </a:pPr>
            <a:r>
              <a:rPr lang="en-US" sz="9515" b="1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03889" y="5657819"/>
            <a:ext cx="13791652" cy="1605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075"/>
              </a:lnSpc>
            </a:pPr>
            <a:r>
              <a:rPr lang="en-US" sz="32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Weekly spelling tests will be held each </a:t>
            </a:r>
            <a:r>
              <a:rPr lang="en-US" sz="3200" b="1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Friday</a:t>
            </a:r>
            <a:r>
              <a:rPr lang="en-US" sz="32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. Children should also read daily at home and record this in their reading diary. TTRS (Times Tables Rock Stars) and </a:t>
            </a:r>
            <a:r>
              <a:rPr lang="en-US" sz="3200" dirty="0" err="1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EdShed</a:t>
            </a:r>
            <a:r>
              <a:rPr lang="en-US" sz="32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 are fantastic tools — please encourage regular practice!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CFA0D5-4D72-4959-AEB5-7919E81CCCB6}"/>
              </a:ext>
            </a:extLst>
          </p:cNvPr>
          <p:cNvSpPr txBox="1"/>
          <p:nvPr/>
        </p:nvSpPr>
        <p:spPr>
          <a:xfrm>
            <a:off x="2350858" y="7722349"/>
            <a:ext cx="13791652" cy="413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075"/>
              </a:lnSpc>
            </a:pPr>
            <a:r>
              <a:rPr lang="en-US" sz="32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Weekly note in reading records.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855666">
            <a:off x="15046734" y="6345056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1" y="0"/>
                </a:lnTo>
                <a:lnTo>
                  <a:pt x="5662001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1374">
            <a:off x="-1084773" y="-3327728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2" y="0"/>
                </a:lnTo>
                <a:lnTo>
                  <a:pt x="5662002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15390" y="8128033"/>
            <a:ext cx="1566543" cy="156654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D8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764456" y="9205812"/>
            <a:ext cx="11234139" cy="52488"/>
            <a:chOff x="0" y="0"/>
            <a:chExt cx="635000" cy="29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" cy="2967"/>
            </a:xfrm>
            <a:custGeom>
              <a:avLst/>
              <a:gdLst/>
              <a:ahLst/>
              <a:cxnLst/>
              <a:rect l="l" t="t" r="r" b="b"/>
              <a:pathLst>
                <a:path w="635000" h="2967">
                  <a:moveTo>
                    <a:pt x="0" y="0"/>
                  </a:moveTo>
                  <a:lnTo>
                    <a:pt x="635000" y="0"/>
                  </a:lnTo>
                  <a:lnTo>
                    <a:pt x="635000" y="2967"/>
                  </a:lnTo>
                  <a:lnTo>
                    <a:pt x="0" y="2967"/>
                  </a:lnTo>
                  <a:close/>
                </a:path>
              </a:pathLst>
            </a:custGeom>
            <a:solidFill>
              <a:srgbClr val="81C1F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35000" cy="41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2764456" y="4089937"/>
            <a:ext cx="8561341" cy="5821712"/>
          </a:xfrm>
          <a:custGeom>
            <a:avLst/>
            <a:gdLst/>
            <a:ahLst/>
            <a:cxnLst/>
            <a:rect l="l" t="t" r="r" b="b"/>
            <a:pathLst>
              <a:path w="8561341" h="5821712">
                <a:moveTo>
                  <a:pt x="0" y="0"/>
                </a:moveTo>
                <a:lnTo>
                  <a:pt x="8561341" y="0"/>
                </a:lnTo>
                <a:lnTo>
                  <a:pt x="8561341" y="5821711"/>
                </a:lnTo>
                <a:lnTo>
                  <a:pt x="0" y="58217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1681987" y="4278090"/>
            <a:ext cx="4633215" cy="4633215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130" y="0"/>
                    <a:pt x="0" y="1421130"/>
                    <a:pt x="0" y="3175000"/>
                  </a:cubicBezTo>
                  <a:lnTo>
                    <a:pt x="0" y="6350000"/>
                  </a:lnTo>
                  <a:lnTo>
                    <a:pt x="3175000" y="6350000"/>
                  </a:lnTo>
                  <a:cubicBezTo>
                    <a:pt x="4928870" y="6350000"/>
                    <a:pt x="6350000" y="4928870"/>
                    <a:pt x="6350000" y="3175000"/>
                  </a:cubicBezTo>
                  <a:cubicBezTo>
                    <a:pt x="6350000" y="1421130"/>
                    <a:pt x="4928870" y="0"/>
                    <a:pt x="3175000" y="0"/>
                  </a:cubicBezTo>
                  <a:close/>
                </a:path>
              </a:pathLst>
            </a:custGeom>
            <a:solidFill>
              <a:srgbClr val="81C1F4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353169" y="392402"/>
              <a:ext cx="5643663" cy="5618536"/>
            </a:xfrm>
            <a:custGeom>
              <a:avLst/>
              <a:gdLst/>
              <a:ahLst/>
              <a:cxnLst/>
              <a:rect l="l" t="t" r="r" b="b"/>
              <a:pathLst>
                <a:path w="5643663" h="5618536">
                  <a:moveTo>
                    <a:pt x="2821831" y="28"/>
                  </a:moveTo>
                  <a:cubicBezTo>
                    <a:pt x="1815193" y="-4474"/>
                    <a:pt x="883090" y="529978"/>
                    <a:pt x="378467" y="1401009"/>
                  </a:cubicBezTo>
                  <a:cubicBezTo>
                    <a:pt x="-126156" y="2272040"/>
                    <a:pt x="-126156" y="3346496"/>
                    <a:pt x="378467" y="4217527"/>
                  </a:cubicBezTo>
                  <a:cubicBezTo>
                    <a:pt x="883090" y="5088558"/>
                    <a:pt x="1815193" y="5623010"/>
                    <a:pt x="2821831" y="5618508"/>
                  </a:cubicBezTo>
                  <a:cubicBezTo>
                    <a:pt x="3828469" y="5623010"/>
                    <a:pt x="4760572" y="5088558"/>
                    <a:pt x="5265195" y="4217527"/>
                  </a:cubicBezTo>
                  <a:cubicBezTo>
                    <a:pt x="5769818" y="3346496"/>
                    <a:pt x="5769818" y="2272040"/>
                    <a:pt x="5265195" y="1401009"/>
                  </a:cubicBezTo>
                  <a:cubicBezTo>
                    <a:pt x="4760572" y="529977"/>
                    <a:pt x="3828469" y="-4474"/>
                    <a:pt x="2821831" y="28"/>
                  </a:cubicBezTo>
                  <a:close/>
                </a:path>
              </a:pathLst>
            </a:custGeom>
            <a:blipFill>
              <a:blip r:embed="rId6"/>
              <a:stretch>
                <a:fillRect l="-27" r="-27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4398157" y="5017554"/>
            <a:ext cx="6861194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>
              <a:lnSpc>
                <a:spcPts val="3075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Sacramental </a:t>
            </a:r>
            <a:r>
              <a:rPr lang="en-US" sz="2800" dirty="0" err="1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Programme</a:t>
            </a:r>
            <a:r>
              <a:rPr lang="en-US" sz="28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 Meeting: Early January in school</a:t>
            </a:r>
          </a:p>
          <a:p>
            <a:pPr marL="457200" lvl="0" indent="-457200">
              <a:lnSpc>
                <a:spcPts val="3075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Enrolment which will be in church</a:t>
            </a:r>
          </a:p>
          <a:p>
            <a:pPr marL="457200" lvl="0" indent="-457200">
              <a:lnSpc>
                <a:spcPts val="3075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First Forgiveness: April - church</a:t>
            </a:r>
          </a:p>
          <a:p>
            <a:pPr marL="457200" lvl="0" indent="-457200">
              <a:lnSpc>
                <a:spcPts val="3075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First Holy Communion: Saturday in May.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64456" y="2378783"/>
            <a:ext cx="13073588" cy="113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38"/>
              </a:lnSpc>
            </a:pPr>
            <a:r>
              <a:rPr lang="en-US" sz="8251" b="1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FIRST HOLY COMMUNION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0522" y="8310047"/>
            <a:ext cx="1071411" cy="1259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61"/>
              </a:lnSpc>
            </a:pPr>
            <a:r>
              <a:rPr lang="en-US" sz="9116" b="1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855666">
            <a:off x="15046734" y="6345056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1" y="0"/>
                </a:lnTo>
                <a:lnTo>
                  <a:pt x="5662001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1374">
            <a:off x="-1084773" y="-3327728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2" y="0"/>
                </a:lnTo>
                <a:lnTo>
                  <a:pt x="5662002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15390" y="8128033"/>
            <a:ext cx="1566543" cy="156654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D8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764456" y="9205812"/>
            <a:ext cx="11234139" cy="52488"/>
            <a:chOff x="0" y="0"/>
            <a:chExt cx="635000" cy="29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" cy="2967"/>
            </a:xfrm>
            <a:custGeom>
              <a:avLst/>
              <a:gdLst/>
              <a:ahLst/>
              <a:cxnLst/>
              <a:rect l="l" t="t" r="r" b="b"/>
              <a:pathLst>
                <a:path w="635000" h="2967">
                  <a:moveTo>
                    <a:pt x="0" y="0"/>
                  </a:moveTo>
                  <a:lnTo>
                    <a:pt x="635000" y="0"/>
                  </a:lnTo>
                  <a:lnTo>
                    <a:pt x="635000" y="2967"/>
                  </a:lnTo>
                  <a:lnTo>
                    <a:pt x="0" y="2967"/>
                  </a:lnTo>
                  <a:close/>
                </a:path>
              </a:pathLst>
            </a:custGeom>
            <a:solidFill>
              <a:srgbClr val="81C1F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35000" cy="41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2526651" y="2562843"/>
            <a:ext cx="4360928" cy="5326324"/>
          </a:xfrm>
          <a:custGeom>
            <a:avLst/>
            <a:gdLst/>
            <a:ahLst/>
            <a:cxnLst/>
            <a:rect l="l" t="t" r="r" b="b"/>
            <a:pathLst>
              <a:path w="4360928" h="5326324">
                <a:moveTo>
                  <a:pt x="0" y="0"/>
                </a:moveTo>
                <a:lnTo>
                  <a:pt x="4360928" y="0"/>
                </a:lnTo>
                <a:lnTo>
                  <a:pt x="4360928" y="5326324"/>
                </a:lnTo>
                <a:lnTo>
                  <a:pt x="0" y="53263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4071395" y="4779171"/>
            <a:ext cx="689950" cy="229691"/>
            <a:chOff x="0" y="0"/>
            <a:chExt cx="161800" cy="538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1800" cy="53865"/>
            </a:xfrm>
            <a:custGeom>
              <a:avLst/>
              <a:gdLst/>
              <a:ahLst/>
              <a:cxnLst/>
              <a:rect l="l" t="t" r="r" b="b"/>
              <a:pathLst>
                <a:path w="161800" h="53865">
                  <a:moveTo>
                    <a:pt x="26932" y="0"/>
                  </a:moveTo>
                  <a:lnTo>
                    <a:pt x="134868" y="0"/>
                  </a:lnTo>
                  <a:cubicBezTo>
                    <a:pt x="142011" y="0"/>
                    <a:pt x="148861" y="2838"/>
                    <a:pt x="153912" y="7888"/>
                  </a:cubicBezTo>
                  <a:cubicBezTo>
                    <a:pt x="158963" y="12939"/>
                    <a:pt x="161800" y="19789"/>
                    <a:pt x="161800" y="26932"/>
                  </a:cubicBezTo>
                  <a:lnTo>
                    <a:pt x="161800" y="26932"/>
                  </a:lnTo>
                  <a:cubicBezTo>
                    <a:pt x="161800" y="41807"/>
                    <a:pt x="149742" y="53865"/>
                    <a:pt x="134868" y="53865"/>
                  </a:cubicBezTo>
                  <a:lnTo>
                    <a:pt x="26932" y="53865"/>
                  </a:lnTo>
                  <a:cubicBezTo>
                    <a:pt x="12058" y="53865"/>
                    <a:pt x="0" y="41807"/>
                    <a:pt x="0" y="26932"/>
                  </a:cubicBezTo>
                  <a:lnTo>
                    <a:pt x="0" y="26932"/>
                  </a:lnTo>
                  <a:cubicBezTo>
                    <a:pt x="0" y="12058"/>
                    <a:pt x="12058" y="0"/>
                    <a:pt x="26932" y="0"/>
                  </a:cubicBezTo>
                  <a:close/>
                </a:path>
              </a:pathLst>
            </a:custGeom>
            <a:solidFill>
              <a:srgbClr val="FFCABC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61800" cy="91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218287" y="602723"/>
            <a:ext cx="13073588" cy="1097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81"/>
              </a:lnSpc>
            </a:pPr>
            <a:r>
              <a:rPr lang="en-US" sz="8612" b="1" dirty="0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SWIMMMING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35068" y="2510810"/>
            <a:ext cx="11580932" cy="3965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25780">
              <a:lnSpc>
                <a:spcPct val="100000"/>
              </a:lnSpc>
              <a:spcBef>
                <a:spcPts val="1110"/>
              </a:spcBef>
            </a:pPr>
            <a:r>
              <a:rPr lang="en-GB" sz="3600" dirty="0">
                <a:latin typeface="Poppins" panose="00000500000000000000" pitchFamily="2" charset="0"/>
                <a:cs typeface="Poppins" panose="00000500000000000000" pitchFamily="2" charset="0"/>
              </a:rPr>
              <a:t>During the school </a:t>
            </a:r>
            <a:r>
              <a:rPr lang="en-GB" sz="3600">
                <a:latin typeface="Poppins" panose="00000500000000000000" pitchFamily="2" charset="0"/>
                <a:cs typeface="Poppins" panose="00000500000000000000" pitchFamily="2" charset="0"/>
              </a:rPr>
              <a:t>day.</a:t>
            </a:r>
            <a:endParaRPr lang="en-GB" sz="3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525780">
              <a:lnSpc>
                <a:spcPct val="100000"/>
              </a:lnSpc>
              <a:spcBef>
                <a:spcPts val="1070"/>
              </a:spcBef>
            </a:pPr>
            <a:r>
              <a:rPr lang="en-GB" sz="3600" dirty="0">
                <a:latin typeface="Poppins" panose="00000500000000000000" pitchFamily="2" charset="0"/>
                <a:cs typeface="Poppins" panose="00000500000000000000" pitchFamily="2" charset="0"/>
              </a:rPr>
              <a:t>Part of the National Curriculum.</a:t>
            </a:r>
          </a:p>
          <a:p>
            <a:pPr marL="525780">
              <a:lnSpc>
                <a:spcPct val="100000"/>
              </a:lnSpc>
              <a:spcBef>
                <a:spcPts val="1070"/>
              </a:spcBef>
            </a:pPr>
            <a:r>
              <a:rPr lang="en-GB" sz="3600" dirty="0">
                <a:latin typeface="Poppins" panose="00000500000000000000" pitchFamily="2" charset="0"/>
                <a:cs typeface="Poppins" panose="00000500000000000000" pitchFamily="2" charset="0"/>
              </a:rPr>
              <a:t>Children will be assessed during the final week:</a:t>
            </a:r>
          </a:p>
          <a:p>
            <a:pPr marL="525780">
              <a:lnSpc>
                <a:spcPct val="100000"/>
              </a:lnSpc>
              <a:spcBef>
                <a:spcPts val="905"/>
              </a:spcBef>
            </a:pPr>
            <a:r>
              <a:rPr lang="en-GB" sz="3600" dirty="0">
                <a:solidFill>
                  <a:srgbClr val="1CACE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</a:t>
            </a:r>
            <a:r>
              <a:rPr lang="en-GB" sz="2800" i="1" dirty="0">
                <a:latin typeface="Poppins" panose="00000500000000000000" pitchFamily="2" charset="0"/>
                <a:cs typeface="Poppins" panose="00000500000000000000" pitchFamily="2" charset="0"/>
              </a:rPr>
              <a:t>Can I swim 25m unaided?</a:t>
            </a:r>
            <a:endParaRPr lang="en-GB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525780">
              <a:lnSpc>
                <a:spcPct val="100000"/>
              </a:lnSpc>
              <a:spcBef>
                <a:spcPts val="890"/>
              </a:spcBef>
            </a:pPr>
            <a:r>
              <a:rPr lang="en-GB" sz="3600" dirty="0">
                <a:solidFill>
                  <a:srgbClr val="1CACE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</a:t>
            </a:r>
            <a:r>
              <a:rPr lang="en-GB" sz="2800" i="1" dirty="0">
                <a:latin typeface="Poppins" panose="00000500000000000000" pitchFamily="2" charset="0"/>
                <a:cs typeface="Poppins" panose="00000500000000000000" pitchFamily="2" charset="0"/>
              </a:rPr>
              <a:t>Can I perform safe self-rescue?</a:t>
            </a:r>
            <a:endParaRPr lang="en-GB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38175">
              <a:lnSpc>
                <a:spcPct val="100000"/>
              </a:lnSpc>
              <a:spcBef>
                <a:spcPts val="1035"/>
              </a:spcBef>
            </a:pPr>
            <a:r>
              <a:rPr lang="en-GB" sz="3600" dirty="0">
                <a:latin typeface="Poppins" panose="00000500000000000000" pitchFamily="2" charset="0"/>
                <a:cs typeface="Poppins" panose="00000500000000000000" pitchFamily="2" charset="0"/>
              </a:rPr>
              <a:t>Information will follow in Spring Term</a:t>
            </a:r>
            <a:endParaRPr lang="en-US" sz="2146" dirty="0">
              <a:solidFill>
                <a:srgbClr val="1C74BB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10522" y="8319572"/>
            <a:ext cx="1071411" cy="1316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39"/>
              </a:lnSpc>
            </a:pPr>
            <a:r>
              <a:rPr lang="en-US" sz="9515" b="1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855666">
            <a:off x="15046734" y="6345056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1" y="0"/>
                </a:lnTo>
                <a:lnTo>
                  <a:pt x="5662001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1374">
            <a:off x="-1084773" y="-3327728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2" y="0"/>
                </a:lnTo>
                <a:lnTo>
                  <a:pt x="5662002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15390" y="8128033"/>
            <a:ext cx="1566543" cy="156654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D8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764456" y="9205812"/>
            <a:ext cx="11234139" cy="52488"/>
            <a:chOff x="0" y="0"/>
            <a:chExt cx="635000" cy="29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" cy="2967"/>
            </a:xfrm>
            <a:custGeom>
              <a:avLst/>
              <a:gdLst/>
              <a:ahLst/>
              <a:cxnLst/>
              <a:rect l="l" t="t" r="r" b="b"/>
              <a:pathLst>
                <a:path w="635000" h="2967">
                  <a:moveTo>
                    <a:pt x="0" y="0"/>
                  </a:moveTo>
                  <a:lnTo>
                    <a:pt x="635000" y="0"/>
                  </a:lnTo>
                  <a:lnTo>
                    <a:pt x="635000" y="2967"/>
                  </a:lnTo>
                  <a:lnTo>
                    <a:pt x="0" y="2967"/>
                  </a:lnTo>
                  <a:close/>
                </a:path>
              </a:pathLst>
            </a:custGeom>
            <a:solidFill>
              <a:srgbClr val="81C1F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35000" cy="41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804146" y="450635"/>
            <a:ext cx="13073588" cy="117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81"/>
              </a:lnSpc>
            </a:pPr>
            <a:r>
              <a:rPr lang="en-US" sz="8612" b="1" dirty="0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KEY DATES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1082" y="2451173"/>
            <a:ext cx="8072918" cy="5614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930"/>
              </a:lnSpc>
            </a:pPr>
            <a:r>
              <a:rPr lang="en-US" sz="3600" b="1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Forest School Dates: </a:t>
            </a:r>
          </a:p>
          <a:p>
            <a:pPr marL="0" lvl="0" indent="0" algn="just">
              <a:lnSpc>
                <a:spcPts val="2930"/>
              </a:lnSpc>
            </a:pPr>
            <a:endParaRPr lang="en-US" sz="3600" b="1" dirty="0">
              <a:solidFill>
                <a:srgbClr val="1C74B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930"/>
              </a:lnSpc>
            </a:pP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Thursday 1st October</a:t>
            </a:r>
          </a:p>
          <a:p>
            <a:pPr marL="0" lvl="0" indent="0" algn="just">
              <a:lnSpc>
                <a:spcPts val="2930"/>
              </a:lnSpc>
            </a:pPr>
            <a:endParaRPr lang="en-US" sz="3600" dirty="0">
              <a:solidFill>
                <a:srgbClr val="1C74B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930"/>
              </a:lnSpc>
            </a:pP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Thursday 3rd December</a:t>
            </a:r>
          </a:p>
          <a:p>
            <a:pPr marL="0" lvl="0" indent="0" algn="just">
              <a:lnSpc>
                <a:spcPts val="2930"/>
              </a:lnSpc>
            </a:pPr>
            <a:endParaRPr lang="en-US" sz="3600" dirty="0">
              <a:solidFill>
                <a:srgbClr val="1C74B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930"/>
              </a:lnSpc>
            </a:pP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Thursday 11th February</a:t>
            </a:r>
          </a:p>
          <a:p>
            <a:pPr marL="0" lvl="0" indent="0" algn="just">
              <a:lnSpc>
                <a:spcPts val="2930"/>
              </a:lnSpc>
            </a:pPr>
            <a:endParaRPr lang="en-US" sz="3600" dirty="0">
              <a:solidFill>
                <a:srgbClr val="1C74B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930"/>
              </a:lnSpc>
            </a:pP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Thursday 22nd April</a:t>
            </a:r>
          </a:p>
          <a:p>
            <a:pPr marL="0" lvl="0" indent="0" algn="just">
              <a:lnSpc>
                <a:spcPts val="2930"/>
              </a:lnSpc>
            </a:pPr>
            <a:endParaRPr lang="en-US" sz="3600" dirty="0">
              <a:solidFill>
                <a:srgbClr val="1C74B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930"/>
              </a:lnSpc>
            </a:pP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Thursday 24th June. </a:t>
            </a:r>
          </a:p>
          <a:p>
            <a:pPr marL="0" lvl="0" indent="0" algn="just">
              <a:lnSpc>
                <a:spcPts val="2930"/>
              </a:lnSpc>
            </a:pPr>
            <a:endParaRPr lang="en-US" sz="3600" dirty="0">
              <a:solidFill>
                <a:srgbClr val="1C74B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930"/>
              </a:lnSpc>
            </a:pP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Please ensure your child wears old, weather-appropriate clothing on these days.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0522" y="8319572"/>
            <a:ext cx="1071411" cy="1316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39"/>
              </a:lnSpc>
            </a:pPr>
            <a:r>
              <a:rPr lang="en-US" sz="9515" b="1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9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04750" y="2335420"/>
            <a:ext cx="8072918" cy="3347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930"/>
              </a:lnSpc>
            </a:pPr>
            <a:r>
              <a:rPr lang="en-US" sz="2570" b="1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Curriculum Enrichment</a:t>
            </a:r>
          </a:p>
          <a:p>
            <a:pPr marL="0" lvl="0" indent="0" algn="just">
              <a:lnSpc>
                <a:spcPts val="2930"/>
              </a:lnSpc>
            </a:pPr>
            <a:endParaRPr lang="en-US" sz="2570" b="1" dirty="0">
              <a:solidFill>
                <a:srgbClr val="1C74B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457200" algn="just">
              <a:lnSpc>
                <a:spcPts val="2930"/>
              </a:lnSpc>
              <a:buFont typeface="Arial" panose="020B0604020202020204" pitchFamily="34" charset="0"/>
              <a:buChar char="•"/>
            </a:pPr>
            <a:r>
              <a:rPr lang="en-US" sz="257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Beeston Castle - 22nd October</a:t>
            </a:r>
          </a:p>
          <a:p>
            <a:pPr marL="457200" lvl="0" indent="-457200" algn="just">
              <a:lnSpc>
                <a:spcPts val="2930"/>
              </a:lnSpc>
              <a:buFont typeface="Arial" panose="020B0604020202020204" pitchFamily="34" charset="0"/>
              <a:buChar char="•"/>
            </a:pPr>
            <a:r>
              <a:rPr lang="en-US" sz="257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Amazing Light Workshop - 3rd November</a:t>
            </a:r>
          </a:p>
          <a:p>
            <a:pPr marL="457200" lvl="0" indent="-457200" algn="just">
              <a:lnSpc>
                <a:spcPts val="2930"/>
              </a:lnSpc>
              <a:buFont typeface="Arial" panose="020B0604020202020204" pitchFamily="34" charset="0"/>
              <a:buChar char="•"/>
            </a:pPr>
            <a:r>
              <a:rPr lang="en-US" sz="257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Little Sutton Library Visit - 10th November</a:t>
            </a:r>
          </a:p>
          <a:p>
            <a:pPr marL="457200" lvl="0" indent="-457200" algn="just">
              <a:lnSpc>
                <a:spcPts val="2930"/>
              </a:lnSpc>
              <a:buFont typeface="Arial" panose="020B0604020202020204" pitchFamily="34" charset="0"/>
              <a:buChar char="•"/>
            </a:pPr>
            <a:r>
              <a:rPr lang="en-US" sz="257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Local Area Land Use Walk - 21st January</a:t>
            </a:r>
          </a:p>
          <a:p>
            <a:pPr marL="457200" lvl="0" indent="-457200" algn="just">
              <a:lnSpc>
                <a:spcPts val="2930"/>
              </a:lnSpc>
              <a:buFont typeface="Arial" panose="020B0604020202020204" pitchFamily="34" charset="0"/>
              <a:buChar char="•"/>
            </a:pPr>
            <a:r>
              <a:rPr lang="en-US" sz="257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Yr3/4 Coffee Afternoon - 12th February</a:t>
            </a:r>
          </a:p>
          <a:p>
            <a:pPr marL="457200" lvl="0" indent="-457200" algn="just">
              <a:lnSpc>
                <a:spcPts val="2930"/>
              </a:lnSpc>
              <a:buFont typeface="Arial" panose="020B0604020202020204" pitchFamily="34" charset="0"/>
              <a:buChar char="•"/>
            </a:pPr>
            <a:r>
              <a:rPr lang="en-US" sz="257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Rainforest Animals Workshop - 9th March</a:t>
            </a:r>
          </a:p>
          <a:p>
            <a:pPr marL="457200" lvl="0" indent="-457200" algn="just">
              <a:lnSpc>
                <a:spcPts val="2930"/>
              </a:lnSpc>
              <a:buFont typeface="Arial" panose="020B0604020202020204" pitchFamily="34" charset="0"/>
              <a:buChar char="•"/>
            </a:pPr>
            <a:r>
              <a:rPr lang="en-US" sz="257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Chester Romans DEWA Trip - 22nd June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855666">
            <a:off x="15046734" y="6345056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1" y="0"/>
                </a:lnTo>
                <a:lnTo>
                  <a:pt x="5662001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21374">
            <a:off x="-1084773" y="-3327728"/>
            <a:ext cx="5662001" cy="5721512"/>
          </a:xfrm>
          <a:custGeom>
            <a:avLst/>
            <a:gdLst/>
            <a:ahLst/>
            <a:cxnLst/>
            <a:rect l="l" t="t" r="r" b="b"/>
            <a:pathLst>
              <a:path w="5662001" h="5721512">
                <a:moveTo>
                  <a:pt x="0" y="0"/>
                </a:moveTo>
                <a:lnTo>
                  <a:pt x="5662002" y="0"/>
                </a:lnTo>
                <a:lnTo>
                  <a:pt x="5662002" y="5721512"/>
                </a:lnTo>
                <a:lnTo>
                  <a:pt x="0" y="5721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15390" y="8128033"/>
            <a:ext cx="1566543" cy="156654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D8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764456" y="9205812"/>
            <a:ext cx="11234139" cy="52488"/>
            <a:chOff x="0" y="0"/>
            <a:chExt cx="635000" cy="29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" cy="2967"/>
            </a:xfrm>
            <a:custGeom>
              <a:avLst/>
              <a:gdLst/>
              <a:ahLst/>
              <a:cxnLst/>
              <a:rect l="l" t="t" r="r" b="b"/>
              <a:pathLst>
                <a:path w="635000" h="2967">
                  <a:moveTo>
                    <a:pt x="0" y="0"/>
                  </a:moveTo>
                  <a:lnTo>
                    <a:pt x="635000" y="0"/>
                  </a:lnTo>
                  <a:lnTo>
                    <a:pt x="635000" y="2967"/>
                  </a:lnTo>
                  <a:lnTo>
                    <a:pt x="0" y="2967"/>
                  </a:lnTo>
                  <a:close/>
                </a:path>
              </a:pathLst>
            </a:custGeom>
            <a:solidFill>
              <a:srgbClr val="81C1F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35000" cy="41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43000" y="2426650"/>
            <a:ext cx="11277599" cy="7267926"/>
            <a:chOff x="0" y="0"/>
            <a:chExt cx="812144" cy="41082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144" cy="410824"/>
            </a:xfrm>
            <a:custGeom>
              <a:avLst/>
              <a:gdLst/>
              <a:ahLst/>
              <a:cxnLst/>
              <a:rect l="l" t="t" r="r" b="b"/>
              <a:pathLst>
                <a:path w="812144" h="410824">
                  <a:moveTo>
                    <a:pt x="17185" y="0"/>
                  </a:moveTo>
                  <a:lnTo>
                    <a:pt x="794958" y="0"/>
                  </a:lnTo>
                  <a:cubicBezTo>
                    <a:pt x="799516" y="0"/>
                    <a:pt x="803887" y="1811"/>
                    <a:pt x="807110" y="5033"/>
                  </a:cubicBezTo>
                  <a:cubicBezTo>
                    <a:pt x="810333" y="8256"/>
                    <a:pt x="812144" y="12628"/>
                    <a:pt x="812144" y="17185"/>
                  </a:cubicBezTo>
                  <a:lnTo>
                    <a:pt x="812144" y="393638"/>
                  </a:lnTo>
                  <a:cubicBezTo>
                    <a:pt x="812144" y="398196"/>
                    <a:pt x="810333" y="402567"/>
                    <a:pt x="807110" y="405790"/>
                  </a:cubicBezTo>
                  <a:cubicBezTo>
                    <a:pt x="803887" y="409013"/>
                    <a:pt x="799516" y="410824"/>
                    <a:pt x="794958" y="410824"/>
                  </a:cubicBezTo>
                  <a:lnTo>
                    <a:pt x="17185" y="410824"/>
                  </a:lnTo>
                  <a:cubicBezTo>
                    <a:pt x="12628" y="410824"/>
                    <a:pt x="8256" y="409013"/>
                    <a:pt x="5033" y="405790"/>
                  </a:cubicBezTo>
                  <a:cubicBezTo>
                    <a:pt x="1811" y="402567"/>
                    <a:pt x="0" y="398196"/>
                    <a:pt x="0" y="393638"/>
                  </a:cubicBezTo>
                  <a:lnTo>
                    <a:pt x="0" y="17185"/>
                  </a:lnTo>
                  <a:cubicBezTo>
                    <a:pt x="0" y="12628"/>
                    <a:pt x="1811" y="8256"/>
                    <a:pt x="5033" y="5033"/>
                  </a:cubicBezTo>
                  <a:cubicBezTo>
                    <a:pt x="8256" y="1811"/>
                    <a:pt x="12628" y="0"/>
                    <a:pt x="17185" y="0"/>
                  </a:cubicBezTo>
                  <a:close/>
                </a:path>
              </a:pathLst>
            </a:custGeom>
            <a:solidFill>
              <a:srgbClr val="D1ED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144" cy="448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804146" y="746745"/>
            <a:ext cx="13073588" cy="1025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24"/>
              </a:lnSpc>
            </a:pPr>
            <a:r>
              <a:rPr lang="en-US" sz="7394" b="1" dirty="0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SUPPORTING YOUR CHILD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74225" y="3371326"/>
            <a:ext cx="10744199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Ask about their learning each day - find out what topics they are exploring and show interest in their work. 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Encourage independence by letting them try tasks on their own before stepping in. 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Ensure early nights so they arrive at school rested and ready to learn. 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Work together as a team - we are partners in your child's education, so please don't hesitate to get in touch with me.</a:t>
            </a:r>
          </a:p>
        </p:txBody>
      </p:sp>
      <p:sp>
        <p:nvSpPr>
          <p:cNvPr id="16" name="Freeform 16"/>
          <p:cNvSpPr/>
          <p:nvPr/>
        </p:nvSpPr>
        <p:spPr>
          <a:xfrm>
            <a:off x="13304572" y="7153476"/>
            <a:ext cx="4823792" cy="2546509"/>
          </a:xfrm>
          <a:custGeom>
            <a:avLst/>
            <a:gdLst/>
            <a:ahLst/>
            <a:cxnLst/>
            <a:rect l="l" t="t" r="r" b="b"/>
            <a:pathLst>
              <a:path w="7518599" h="3768698">
                <a:moveTo>
                  <a:pt x="0" y="0"/>
                </a:moveTo>
                <a:lnTo>
                  <a:pt x="7518599" y="0"/>
                </a:lnTo>
                <a:lnTo>
                  <a:pt x="7518599" y="3768697"/>
                </a:lnTo>
                <a:lnTo>
                  <a:pt x="0" y="37686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6600" y="3259525"/>
            <a:ext cx="12119466" cy="1928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375"/>
              </a:lnSpc>
            </a:pPr>
            <a:r>
              <a:rPr lang="en-US" sz="15132" b="1" dirty="0">
                <a:solidFill>
                  <a:srgbClr val="1C74BB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id="3" name="Freeform 3"/>
          <p:cNvSpPr/>
          <p:nvPr/>
        </p:nvSpPr>
        <p:spPr>
          <a:xfrm rot="4644591">
            <a:off x="14264060" y="-3736254"/>
            <a:ext cx="8047880" cy="8132468"/>
          </a:xfrm>
          <a:custGeom>
            <a:avLst/>
            <a:gdLst/>
            <a:ahLst/>
            <a:cxnLst/>
            <a:rect l="l" t="t" r="r" b="b"/>
            <a:pathLst>
              <a:path w="8047880" h="8132468">
                <a:moveTo>
                  <a:pt x="0" y="0"/>
                </a:moveTo>
                <a:lnTo>
                  <a:pt x="8047880" y="0"/>
                </a:lnTo>
                <a:lnTo>
                  <a:pt x="8047880" y="8132467"/>
                </a:lnTo>
                <a:lnTo>
                  <a:pt x="0" y="813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34430">
            <a:off x="-2995240" y="5755692"/>
            <a:ext cx="8047880" cy="8132468"/>
          </a:xfrm>
          <a:custGeom>
            <a:avLst/>
            <a:gdLst/>
            <a:ahLst/>
            <a:cxnLst/>
            <a:rect l="l" t="t" r="r" b="b"/>
            <a:pathLst>
              <a:path w="8047880" h="8132468">
                <a:moveTo>
                  <a:pt x="0" y="0"/>
                </a:moveTo>
                <a:lnTo>
                  <a:pt x="8047880" y="0"/>
                </a:lnTo>
                <a:lnTo>
                  <a:pt x="8047880" y="8132468"/>
                </a:lnTo>
                <a:lnTo>
                  <a:pt x="0" y="8132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733800" y="6836156"/>
            <a:ext cx="7623063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/>
            <a:r>
              <a:rPr lang="en-US" sz="4800" dirty="0">
                <a:solidFill>
                  <a:srgbClr val="1C74BB"/>
                </a:solidFill>
                <a:latin typeface="Poppins"/>
                <a:ea typeface="Poppins"/>
                <a:cs typeface="Poppins"/>
                <a:sym typeface="Poppins"/>
              </a:rPr>
              <a:t>Parents Evening: Wednesday 21st October</a:t>
            </a:r>
          </a:p>
        </p:txBody>
      </p:sp>
      <p:sp>
        <p:nvSpPr>
          <p:cNvPr id="6" name="Freeform 6"/>
          <p:cNvSpPr/>
          <p:nvPr/>
        </p:nvSpPr>
        <p:spPr>
          <a:xfrm>
            <a:off x="11061876" y="6132689"/>
            <a:ext cx="5674937" cy="3125611"/>
          </a:xfrm>
          <a:custGeom>
            <a:avLst/>
            <a:gdLst/>
            <a:ahLst/>
            <a:cxnLst/>
            <a:rect l="l" t="t" r="r" b="b"/>
            <a:pathLst>
              <a:path w="5674937" h="3125611">
                <a:moveTo>
                  <a:pt x="0" y="0"/>
                </a:moveTo>
                <a:lnTo>
                  <a:pt x="5674937" y="0"/>
                </a:lnTo>
                <a:lnTo>
                  <a:pt x="5674937" y="3125611"/>
                </a:lnTo>
                <a:lnTo>
                  <a:pt x="0" y="31256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506</Words>
  <Application>Microsoft Office PowerPoint</Application>
  <PresentationFormat>Custom</PresentationFormat>
  <Paragraphs>84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Poppins Bold</vt:lpstr>
      <vt:lpstr>Arial</vt:lpstr>
      <vt:lpstr>Poppins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3 Meet the Teacher Briefing</dc:title>
  <dc:creator>Zosia Turley</dc:creator>
  <cp:lastModifiedBy>Zosia Turley</cp:lastModifiedBy>
  <cp:revision>6</cp:revision>
  <dcterms:created xsi:type="dcterms:W3CDTF">2006-08-16T00:00:00Z</dcterms:created>
  <dcterms:modified xsi:type="dcterms:W3CDTF">2026-09-16T13:57:33Z</dcterms:modified>
  <dc:identifier>DAHU-MNSDVg</dc:identifier>
</cp:coreProperties>
</file>