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56" r:id="rId2"/>
    <p:sldId id="257" r:id="rId3"/>
    <p:sldId id="328" r:id="rId4"/>
    <p:sldId id="325" r:id="rId5"/>
    <p:sldId id="326" r:id="rId6"/>
    <p:sldId id="331" r:id="rId7"/>
    <p:sldId id="372" r:id="rId8"/>
    <p:sldId id="373" r:id="rId9"/>
    <p:sldId id="374" r:id="rId10"/>
    <p:sldId id="375" r:id="rId11"/>
    <p:sldId id="369" r:id="rId12"/>
    <p:sldId id="332" r:id="rId13"/>
    <p:sldId id="333" r:id="rId14"/>
    <p:sldId id="335" r:id="rId15"/>
    <p:sldId id="370" r:id="rId16"/>
    <p:sldId id="334" r:id="rId17"/>
    <p:sldId id="378" r:id="rId18"/>
    <p:sldId id="337" r:id="rId19"/>
    <p:sldId id="336" r:id="rId20"/>
    <p:sldId id="338" r:id="rId21"/>
    <p:sldId id="339" r:id="rId22"/>
    <p:sldId id="340" r:id="rId23"/>
    <p:sldId id="379" r:id="rId24"/>
    <p:sldId id="342" r:id="rId25"/>
    <p:sldId id="341" r:id="rId26"/>
    <p:sldId id="382" r:id="rId27"/>
    <p:sldId id="384" r:id="rId28"/>
    <p:sldId id="343" r:id="rId29"/>
    <p:sldId id="344" r:id="rId30"/>
    <p:sldId id="345" r:id="rId31"/>
    <p:sldId id="383" r:id="rId32"/>
    <p:sldId id="347" r:id="rId33"/>
    <p:sldId id="388" r:id="rId34"/>
    <p:sldId id="387" r:id="rId35"/>
    <p:sldId id="348" r:id="rId36"/>
    <p:sldId id="349" r:id="rId37"/>
    <p:sldId id="389" r:id="rId38"/>
    <p:sldId id="390" r:id="rId39"/>
    <p:sldId id="391" r:id="rId40"/>
    <p:sldId id="362" r:id="rId41"/>
    <p:sldId id="355" r:id="rId42"/>
    <p:sldId id="392" r:id="rId43"/>
    <p:sldId id="393" r:id="rId44"/>
    <p:sldId id="394" r:id="rId45"/>
    <p:sldId id="361" r:id="rId46"/>
    <p:sldId id="351" r:id="rId47"/>
    <p:sldId id="354" r:id="rId48"/>
    <p:sldId id="353" r:id="rId49"/>
    <p:sldId id="364" r:id="rId50"/>
  </p:sldIdLst>
  <p:sldSz cx="9144000" cy="6858000" type="screen4x3"/>
  <p:notesSz cx="7053263" cy="10180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0303"/>
    <a:srgbClr val="009999"/>
    <a:srgbClr val="D7FFD7"/>
    <a:srgbClr val="C7F5BF"/>
    <a:srgbClr val="FFFF99"/>
    <a:srgbClr val="FFD3FF"/>
    <a:srgbClr val="FFCCFF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5801" autoAdjust="0"/>
  </p:normalViewPr>
  <p:slideViewPr>
    <p:cSldViewPr>
      <p:cViewPr varScale="1">
        <p:scale>
          <a:sx n="72" d="100"/>
          <a:sy n="72" d="100"/>
        </p:scale>
        <p:origin x="45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7525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4256" tIns="47128" rIns="94256" bIns="47128" numCol="1" anchor="t" anchorCtr="0" compatLnSpc="1">
            <a:prstTxWarp prst="textNoShape">
              <a:avLst/>
            </a:prstTxWarp>
          </a:bodyPr>
          <a:lstStyle>
            <a:lvl1pPr defTabSz="942975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4150" y="0"/>
            <a:ext cx="3057525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4256" tIns="47128" rIns="94256" bIns="47128" numCol="1" anchor="t" anchorCtr="0" compatLnSpc="1">
            <a:prstTxWarp prst="textNoShape">
              <a:avLst/>
            </a:prstTxWarp>
          </a:bodyPr>
          <a:lstStyle>
            <a:lvl1pPr algn="r" defTabSz="942975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669463"/>
            <a:ext cx="3057525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4256" tIns="47128" rIns="94256" bIns="47128" numCol="1" anchor="b" anchorCtr="0" compatLnSpc="1">
            <a:prstTxWarp prst="textNoShape">
              <a:avLst/>
            </a:prstTxWarp>
          </a:bodyPr>
          <a:lstStyle>
            <a:lvl1pPr defTabSz="942975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4150" y="9669463"/>
            <a:ext cx="3057525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4256" tIns="47128" rIns="94256" bIns="47128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1A48761D-A269-4A06-A547-1C100FAB35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3407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7525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4256" tIns="47128" rIns="94256" bIns="47128" numCol="1" anchor="t" anchorCtr="0" compatLnSpc="1">
            <a:prstTxWarp prst="textNoShape">
              <a:avLst/>
            </a:prstTxWarp>
          </a:bodyPr>
          <a:lstStyle>
            <a:lvl1pPr defTabSz="942975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4150" y="0"/>
            <a:ext cx="3057525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4256" tIns="47128" rIns="94256" bIns="47128" numCol="1" anchor="t" anchorCtr="0" compatLnSpc="1">
            <a:prstTxWarp prst="textNoShape">
              <a:avLst/>
            </a:prstTxWarp>
          </a:bodyPr>
          <a:lstStyle>
            <a:lvl1pPr algn="r" defTabSz="942975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1075" y="763588"/>
            <a:ext cx="5091113" cy="3817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/>
          </a:extLst>
        </p:spPr>
      </p:sp>
      <p:sp>
        <p:nvSpPr>
          <p:cNvPr id="890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4850" y="4835525"/>
            <a:ext cx="5643563" cy="45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4256" tIns="47128" rIns="94256" bIns="471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669463"/>
            <a:ext cx="3057525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4256" tIns="47128" rIns="94256" bIns="47128" numCol="1" anchor="b" anchorCtr="0" compatLnSpc="1">
            <a:prstTxWarp prst="textNoShape">
              <a:avLst/>
            </a:prstTxWarp>
          </a:bodyPr>
          <a:lstStyle>
            <a:lvl1pPr defTabSz="942975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4150" y="9669463"/>
            <a:ext cx="3057525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4256" tIns="47128" rIns="94256" bIns="47128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9A08FB37-3D3A-4203-A30E-E19B305D83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39183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367D748C-F25F-4302-92AC-897E3EFC916F}" type="slidenum">
              <a:rPr lang="en-US" altLang="en-US" sz="1200" smtClean="0"/>
              <a:pPr eaLnBrk="1" hangingPunct="1">
                <a:defRPr/>
              </a:pPr>
              <a:t>1</a:t>
            </a:fld>
            <a:endParaRPr lang="en-US" altLang="en-US" sz="1200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0128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F8ABC2A9-7A00-496B-BE03-425B907E87CF}" type="slidenum">
              <a:rPr lang="en-US" altLang="en-US" sz="1200" smtClean="0"/>
              <a:pPr eaLnBrk="1" hangingPunct="1">
                <a:defRPr/>
              </a:pPr>
              <a:t>10</a:t>
            </a:fld>
            <a:endParaRPr lang="en-US" altLang="en-US" sz="120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77046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920686F7-BE0F-48E0-A1E5-D9B532AD59B1}" type="slidenum">
              <a:rPr lang="en-US" altLang="en-US" sz="1200" smtClean="0"/>
              <a:pPr eaLnBrk="1" hangingPunct="1">
                <a:defRPr/>
              </a:pPr>
              <a:t>11</a:t>
            </a:fld>
            <a:endParaRPr lang="en-US" altLang="en-US" sz="120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75016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62615AF6-D696-4F22-9D86-978A1DD8446D}" type="slidenum">
              <a:rPr lang="en-US" altLang="en-US" sz="1200" smtClean="0"/>
              <a:pPr eaLnBrk="1" hangingPunct="1">
                <a:defRPr/>
              </a:pPr>
              <a:t>12</a:t>
            </a:fld>
            <a:endParaRPr lang="en-US" altLang="en-US" sz="120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47173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2F661689-8E9A-45A6-AF0C-0DBDA3985BBB}" type="slidenum">
              <a:rPr lang="en-US" altLang="en-US" sz="1200" smtClean="0"/>
              <a:pPr eaLnBrk="1" hangingPunct="1">
                <a:defRPr/>
              </a:pPr>
              <a:t>13</a:t>
            </a:fld>
            <a:endParaRPr lang="en-US" altLang="en-US" sz="120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2922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E90E6FC7-5B69-44C5-A54C-FD0ABE5C7E30}" type="slidenum">
              <a:rPr lang="en-US" altLang="en-US" sz="1200" smtClean="0"/>
              <a:pPr eaLnBrk="1" hangingPunct="1">
                <a:defRPr/>
              </a:pPr>
              <a:t>14</a:t>
            </a:fld>
            <a:endParaRPr lang="en-US" altLang="en-US" sz="120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320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EE11C731-D23A-4F5C-9A62-156A6D16B4E6}" type="slidenum">
              <a:rPr lang="en-US" altLang="en-US" sz="1200" smtClean="0"/>
              <a:pPr eaLnBrk="1" hangingPunct="1">
                <a:defRPr/>
              </a:pPr>
              <a:t>15</a:t>
            </a:fld>
            <a:endParaRPr lang="en-US" altLang="en-US" sz="120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71846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54D35397-FE3D-40E3-9C1A-2E57E4314115}" type="slidenum">
              <a:rPr lang="en-US" altLang="en-US" sz="1200" smtClean="0"/>
              <a:pPr eaLnBrk="1" hangingPunct="1">
                <a:defRPr/>
              </a:pPr>
              <a:t>16</a:t>
            </a:fld>
            <a:endParaRPr lang="en-US" altLang="en-US" sz="120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19939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BFEDACD9-E1EE-4A56-B488-95B978458645}" type="slidenum">
              <a:rPr lang="en-US" altLang="en-US" sz="1200" smtClean="0"/>
              <a:pPr eaLnBrk="1" hangingPunct="1">
                <a:defRPr/>
              </a:pPr>
              <a:t>17</a:t>
            </a:fld>
            <a:endParaRPr lang="en-US" altLang="en-US" sz="120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For this method to be successful children need to be confident with:</a:t>
            </a:r>
          </a:p>
          <a:p>
            <a:pPr eaLnBrk="1" hangingPunct="1">
              <a:defRPr/>
            </a:pPr>
            <a:r>
              <a:rPr lang="en-US" altLang="en-US" dirty="0"/>
              <a:t>Place value – partitioning and recombining numbers</a:t>
            </a:r>
          </a:p>
          <a:p>
            <a:pPr eaLnBrk="1" hangingPunct="1">
              <a:defRPr/>
            </a:pPr>
            <a:r>
              <a:rPr lang="en-US" altLang="en-US" dirty="0"/>
              <a:t>Counting forwards in 10s and 1s from any number</a:t>
            </a:r>
          </a:p>
          <a:p>
            <a:pPr eaLnBrk="1" hangingPunct="1">
              <a:defRPr/>
            </a:pPr>
            <a:r>
              <a:rPr lang="en-US" dirty="0">
                <a:cs typeface="+mn-cs"/>
              </a:rPr>
              <a:t>Highlights importance of mental skills</a:t>
            </a:r>
          </a:p>
        </p:txBody>
      </p:sp>
    </p:spTree>
    <p:extLst>
      <p:ext uri="{BB962C8B-B14F-4D97-AF65-F5344CB8AC3E}">
        <p14:creationId xmlns:p14="http://schemas.microsoft.com/office/powerpoint/2010/main" val="31723482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4BAA3B33-FBE5-4C4B-B336-8C1B8914B011}" type="slidenum">
              <a:rPr lang="en-US" altLang="en-US" sz="1200" smtClean="0"/>
              <a:pPr eaLnBrk="1" hangingPunct="1">
                <a:defRPr/>
              </a:pPr>
              <a:t>18</a:t>
            </a:fld>
            <a:endParaRPr lang="en-US" altLang="en-US" sz="120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Children will </a:t>
            </a:r>
            <a:r>
              <a:rPr lang="en-US" altLang="en-US" dirty="0" err="1"/>
              <a:t>practise</a:t>
            </a:r>
            <a:r>
              <a:rPr lang="en-US" altLang="en-US" dirty="0"/>
              <a:t> adding with and without crossing tens.</a:t>
            </a:r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r>
              <a:rPr lang="en-US" altLang="en-US" dirty="0"/>
              <a:t>For children to bridge through ten or a multiple of ten.  It is </a:t>
            </a:r>
            <a:r>
              <a:rPr lang="en-US" altLang="en-US" b="1" dirty="0"/>
              <a:t>essential</a:t>
            </a:r>
            <a:r>
              <a:rPr lang="en-US" altLang="en-US" dirty="0"/>
              <a:t> that they have accurate and secure knowledge of their number bonds</a:t>
            </a:r>
            <a:r>
              <a:rPr lang="en-US" altLang="en-US" b="1" dirty="0"/>
              <a:t>.</a:t>
            </a:r>
          </a:p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54852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9A6D0777-3434-4268-8F97-DA60B32D8697}" type="slidenum">
              <a:rPr lang="en-US" altLang="en-US" sz="1200" smtClean="0"/>
              <a:pPr eaLnBrk="1" hangingPunct="1">
                <a:defRPr/>
              </a:pPr>
              <a:t>19</a:t>
            </a:fld>
            <a:endParaRPr lang="en-US" altLang="en-US" sz="120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6715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92C37F55-C046-4C54-A2CC-7A64594BA0A1}" type="slidenum">
              <a:rPr lang="en-US" altLang="en-US" sz="1200" smtClean="0"/>
              <a:pPr eaLnBrk="1" hangingPunct="1">
                <a:defRPr/>
              </a:pPr>
              <a:t>2</a:t>
            </a:fld>
            <a:endParaRPr lang="en-US" altLang="en-US" sz="120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22680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9AFF2553-81E4-41C3-AC9D-A433064359DD}" type="slidenum">
              <a:rPr lang="en-US" altLang="en-US" sz="1200" smtClean="0"/>
              <a:pPr eaLnBrk="1" hangingPunct="1">
                <a:defRPr/>
              </a:pPr>
              <a:t>20</a:t>
            </a:fld>
            <a:endParaRPr lang="en-US" altLang="en-US" sz="120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5695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EFCF7074-62A2-4CC1-9B4F-714C80F97D23}" type="slidenum">
              <a:rPr lang="en-US" altLang="en-US" sz="1200" smtClean="0"/>
              <a:pPr eaLnBrk="1" hangingPunct="1">
                <a:defRPr/>
              </a:pPr>
              <a:t>21</a:t>
            </a:fld>
            <a:endParaRPr lang="en-US" altLang="en-US" sz="120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28106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F0BED67E-10C1-4647-A589-F913E247A816}" type="slidenum">
              <a:rPr lang="en-US" altLang="en-US" sz="1200" smtClean="0"/>
              <a:pPr eaLnBrk="1" hangingPunct="1">
                <a:defRPr/>
              </a:pPr>
              <a:t>22</a:t>
            </a:fld>
            <a:endParaRPr lang="en-US" altLang="en-US" sz="120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25228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0C95FD45-9880-4EBB-A1F4-6888158FA76F}" type="slidenum">
              <a:rPr lang="en-US" altLang="en-US" sz="1200" smtClean="0"/>
              <a:pPr eaLnBrk="1" hangingPunct="1">
                <a:defRPr/>
              </a:pPr>
              <a:t>23</a:t>
            </a:fld>
            <a:endParaRPr lang="en-US" altLang="en-US" sz="120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Counting ON from the smallest to the largest to find the difference between the 2 numbers.</a:t>
            </a:r>
          </a:p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cs typeface="+mn-cs"/>
              </a:rPr>
              <a:t>This is a valuable but difficult concept for children to learn.</a:t>
            </a:r>
          </a:p>
        </p:txBody>
      </p:sp>
    </p:spTree>
    <p:extLst>
      <p:ext uri="{BB962C8B-B14F-4D97-AF65-F5344CB8AC3E}">
        <p14:creationId xmlns:p14="http://schemas.microsoft.com/office/powerpoint/2010/main" val="19204840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641FD362-ED8C-4ED8-90EA-797E501E0D26}" type="slidenum">
              <a:rPr lang="en-US" altLang="en-US" sz="1200" smtClean="0"/>
              <a:pPr eaLnBrk="1" hangingPunct="1">
                <a:defRPr/>
              </a:pPr>
              <a:t>24</a:t>
            </a:fld>
            <a:endParaRPr lang="en-US" altLang="en-US" sz="120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Use of number bonds to bridge through multiples of tens.</a:t>
            </a:r>
          </a:p>
        </p:txBody>
      </p:sp>
    </p:spTree>
    <p:extLst>
      <p:ext uri="{BB962C8B-B14F-4D97-AF65-F5344CB8AC3E}">
        <p14:creationId xmlns:p14="http://schemas.microsoft.com/office/powerpoint/2010/main" val="6730801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A7FAFB8F-3CD4-470F-9C51-5CC6CC3EE952}" type="slidenum">
              <a:rPr lang="en-US" altLang="en-US" sz="1200" smtClean="0"/>
              <a:pPr eaLnBrk="1" hangingPunct="1">
                <a:defRPr/>
              </a:pPr>
              <a:t>25</a:t>
            </a:fld>
            <a:endParaRPr lang="en-US" altLang="en-US" sz="120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In Year 2, using number bonds again to bridge to multiples of 10.</a:t>
            </a:r>
          </a:p>
        </p:txBody>
      </p:sp>
    </p:spTree>
    <p:extLst>
      <p:ext uri="{BB962C8B-B14F-4D97-AF65-F5344CB8AC3E}">
        <p14:creationId xmlns:p14="http://schemas.microsoft.com/office/powerpoint/2010/main" val="33743316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51C9E8B0-1E8B-4EE3-9B70-C5AEAD48E99F}" type="slidenum">
              <a:rPr lang="en-US" altLang="en-US" sz="1200" smtClean="0"/>
              <a:pPr eaLnBrk="1" hangingPunct="1">
                <a:defRPr/>
              </a:pPr>
              <a:t>26</a:t>
            </a:fld>
            <a:endParaRPr lang="en-US" altLang="en-US" sz="120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Doubling again.  As multiplication is repeated addition and this is what the </a:t>
            </a:r>
            <a:r>
              <a:rPr lang="en-US" dirty="0" err="1">
                <a:cs typeface="+mn-cs"/>
              </a:rPr>
              <a:t>chn</a:t>
            </a:r>
            <a:r>
              <a:rPr lang="en-US" dirty="0">
                <a:cs typeface="+mn-cs"/>
              </a:rPr>
              <a:t> are taught.</a:t>
            </a:r>
          </a:p>
          <a:p>
            <a:pPr eaLnBrk="1" hangingPunct="1">
              <a:defRPr/>
            </a:pPr>
            <a:r>
              <a:rPr lang="en-US" dirty="0">
                <a:cs typeface="+mn-cs"/>
              </a:rPr>
              <a:t>Also counting choirs – could get parents to have a go</a:t>
            </a:r>
          </a:p>
        </p:txBody>
      </p:sp>
    </p:spTree>
    <p:extLst>
      <p:ext uri="{BB962C8B-B14F-4D97-AF65-F5344CB8AC3E}">
        <p14:creationId xmlns:p14="http://schemas.microsoft.com/office/powerpoint/2010/main" val="24175585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404D9F7D-35C4-47C3-B5CD-6F874ADC43D3}" type="slidenum">
              <a:rPr lang="en-US" altLang="en-US" sz="1200" smtClean="0"/>
              <a:pPr eaLnBrk="1" hangingPunct="1">
                <a:defRPr/>
              </a:pPr>
              <a:t>27</a:t>
            </a:fld>
            <a:endParaRPr lang="en-US" altLang="en-US" sz="120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In Year 2 children are extended to use partitioning to double numbers.</a:t>
            </a:r>
          </a:p>
        </p:txBody>
      </p:sp>
    </p:spTree>
    <p:extLst>
      <p:ext uri="{BB962C8B-B14F-4D97-AF65-F5344CB8AC3E}">
        <p14:creationId xmlns:p14="http://schemas.microsoft.com/office/powerpoint/2010/main" val="2739178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433E310E-03EC-453D-BE45-45928F3633E5}" type="slidenum">
              <a:rPr lang="en-US" altLang="en-US" sz="1200" smtClean="0"/>
              <a:pPr eaLnBrk="1" hangingPunct="1">
                <a:defRPr/>
              </a:pPr>
              <a:t>28</a:t>
            </a:fld>
            <a:endParaRPr lang="en-US" altLang="en-US" sz="120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25577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35A0691D-E577-4C19-9694-0FC770D84E2A}" type="slidenum">
              <a:rPr lang="en-US" altLang="en-US" sz="1200" smtClean="0"/>
              <a:pPr eaLnBrk="1" hangingPunct="1">
                <a:defRPr/>
              </a:pPr>
              <a:t>29</a:t>
            </a:fld>
            <a:endParaRPr lang="en-US" altLang="en-US" sz="120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Use of arrays to help with multiplication</a:t>
            </a:r>
          </a:p>
        </p:txBody>
      </p:sp>
    </p:spTree>
    <p:extLst>
      <p:ext uri="{BB962C8B-B14F-4D97-AF65-F5344CB8AC3E}">
        <p14:creationId xmlns:p14="http://schemas.microsoft.com/office/powerpoint/2010/main" val="2961970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AB7F709F-7EC3-4AA7-A081-75C2AE99CC72}" type="slidenum">
              <a:rPr lang="en-US" altLang="en-US" sz="1200" smtClean="0"/>
              <a:pPr eaLnBrk="1" hangingPunct="1">
                <a:defRPr/>
              </a:pPr>
              <a:t>3</a:t>
            </a:fld>
            <a:endParaRPr lang="en-US" altLang="en-US" sz="120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08522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8619B7E2-6F9F-45CA-B02C-F8AB9A5CFE34}" type="slidenum">
              <a:rPr lang="en-US" altLang="en-US" sz="1200" smtClean="0"/>
              <a:pPr eaLnBrk="1" hangingPunct="1">
                <a:defRPr/>
              </a:pPr>
              <a:t>30</a:t>
            </a:fld>
            <a:endParaRPr lang="en-US" altLang="en-US" sz="120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17440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29CFAEA7-8A83-412E-8838-CAF7935A6742}" type="slidenum">
              <a:rPr lang="en-US" altLang="en-US" sz="1200" smtClean="0"/>
              <a:pPr eaLnBrk="1" hangingPunct="1">
                <a:defRPr/>
              </a:pPr>
              <a:t>31</a:t>
            </a:fld>
            <a:endParaRPr lang="en-US" altLang="en-US" sz="120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5530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39D2E0C5-923D-45F2-9331-0F295C4C7470}" type="slidenum">
              <a:rPr lang="en-US" altLang="en-US" sz="1200" smtClean="0"/>
              <a:pPr eaLnBrk="1" hangingPunct="1">
                <a:defRPr/>
              </a:pPr>
              <a:t>32</a:t>
            </a:fld>
            <a:endParaRPr lang="en-US" altLang="en-US" sz="120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96731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EBB700FE-C64A-4C72-A002-86C25CE716AE}" type="slidenum">
              <a:rPr lang="en-US" altLang="en-US" sz="1200" smtClean="0"/>
              <a:pPr eaLnBrk="1" hangingPunct="1">
                <a:defRPr/>
              </a:pPr>
              <a:t>33</a:t>
            </a:fld>
            <a:endParaRPr lang="en-US" altLang="en-US" sz="120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Use of </a:t>
            </a:r>
            <a:r>
              <a:rPr lang="en-US" dirty="0" err="1">
                <a:cs typeface="+mn-cs"/>
              </a:rPr>
              <a:t>Dienes</a:t>
            </a:r>
            <a:r>
              <a:rPr lang="en-US" dirty="0">
                <a:cs typeface="+mn-cs"/>
              </a:rPr>
              <a:t> apparatus to support children.  Relying on the sharing out technique taught in Year 1</a:t>
            </a:r>
          </a:p>
        </p:txBody>
      </p:sp>
    </p:spTree>
    <p:extLst>
      <p:ext uri="{BB962C8B-B14F-4D97-AF65-F5344CB8AC3E}">
        <p14:creationId xmlns:p14="http://schemas.microsoft.com/office/powerpoint/2010/main" val="8585239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B3942A10-3362-433E-8247-ECE3CCC93204}" type="slidenum">
              <a:rPr lang="en-US" altLang="en-US" sz="1200" smtClean="0"/>
              <a:pPr eaLnBrk="1" hangingPunct="1">
                <a:defRPr/>
              </a:pPr>
              <a:t>34</a:t>
            </a:fld>
            <a:endParaRPr lang="en-US" altLang="en-US" sz="120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Children learn to share practical objects and then move onto recording this as ‘dots in pots’</a:t>
            </a:r>
          </a:p>
        </p:txBody>
      </p:sp>
    </p:spTree>
    <p:extLst>
      <p:ext uri="{BB962C8B-B14F-4D97-AF65-F5344CB8AC3E}">
        <p14:creationId xmlns:p14="http://schemas.microsoft.com/office/powerpoint/2010/main" val="5389397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2613B74A-5D0E-4EF9-8379-C4B068F2F6E3}" type="slidenum">
              <a:rPr lang="en-US" altLang="en-US" sz="1200" smtClean="0"/>
              <a:pPr eaLnBrk="1" hangingPunct="1">
                <a:defRPr/>
              </a:pPr>
              <a:t>35</a:t>
            </a:fld>
            <a:endParaRPr lang="en-US" altLang="en-US" sz="120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42529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7AF04489-06C9-4032-8B40-07F390836034}" type="slidenum">
              <a:rPr lang="en-US" altLang="en-US" sz="1200" smtClean="0"/>
              <a:pPr eaLnBrk="1" hangingPunct="1">
                <a:defRPr/>
              </a:pPr>
              <a:t>36</a:t>
            </a:fld>
            <a:endParaRPr lang="en-US" altLang="en-US" sz="120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74623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A687A7D3-0D12-434F-94D8-9E5CAAFA2110}" type="slidenum">
              <a:rPr lang="en-US" altLang="en-US" sz="1200" smtClean="0"/>
              <a:pPr eaLnBrk="1" hangingPunct="1">
                <a:defRPr/>
              </a:pPr>
              <a:t>37</a:t>
            </a:fld>
            <a:endParaRPr lang="en-US" altLang="en-US" sz="120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Children begin to use a marked number line to solve division problems.  </a:t>
            </a:r>
          </a:p>
          <a:p>
            <a:pPr>
              <a:defRPr/>
            </a:pPr>
            <a:r>
              <a:rPr lang="en-GB" dirty="0"/>
              <a:t>This method requires children to find out how many jumps of 3 can they make between 0 and 18.  They circle 0 and 18 on a number line before they commence their equal jumps of 3.  The constant reinforcement of vocabulary ‘into groups of’ is very important.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Once children are confident can move onto a blank number line.</a:t>
            </a:r>
          </a:p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63951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C3E98FF5-E209-41F1-B3C7-25E58E6BD618}" type="slidenum">
              <a:rPr lang="en-US" altLang="en-US" sz="1200" smtClean="0"/>
              <a:pPr eaLnBrk="1" hangingPunct="1">
                <a:defRPr/>
              </a:pPr>
              <a:t>38</a:t>
            </a:fld>
            <a:endParaRPr lang="en-US" altLang="en-US" sz="120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Reinforce division as grouping through arrays and jottings and introduce remainders.</a:t>
            </a:r>
          </a:p>
          <a:p>
            <a:pPr>
              <a:defRPr/>
            </a:pPr>
            <a:r>
              <a:rPr lang="en-GB" dirty="0"/>
              <a:t>28 children into groups of 5.  How many children left without a group?</a:t>
            </a:r>
          </a:p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604974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3414C10F-78F0-41F3-9EDE-7F6E43ACD823}" type="slidenum">
              <a:rPr lang="en-US" altLang="en-US" sz="1200" smtClean="0"/>
              <a:pPr eaLnBrk="1" hangingPunct="1">
                <a:defRPr/>
              </a:pPr>
              <a:t>39</a:t>
            </a:fld>
            <a:endParaRPr lang="en-US" altLang="en-US" sz="120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6882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B558437E-C0E2-481D-B18F-0A27AD6033BE}" type="slidenum">
              <a:rPr lang="en-US" altLang="en-US" sz="1200" smtClean="0"/>
              <a:pPr eaLnBrk="1" hangingPunct="1">
                <a:defRPr/>
              </a:pPr>
              <a:t>4</a:t>
            </a:fld>
            <a:endParaRPr lang="en-US" altLang="en-US" sz="120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74488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776483A0-6E8B-401F-8785-38AAA9D3DBD3}" type="slidenum">
              <a:rPr lang="en-US" altLang="en-US" sz="1200" smtClean="0"/>
              <a:pPr eaLnBrk="1" hangingPunct="1">
                <a:defRPr/>
              </a:pPr>
              <a:t>40</a:t>
            </a:fld>
            <a:endParaRPr lang="en-US" altLang="en-US" sz="120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Change in 2016.  Still awaiting guidance from government.</a:t>
            </a:r>
          </a:p>
        </p:txBody>
      </p:sp>
    </p:spTree>
    <p:extLst>
      <p:ext uri="{BB962C8B-B14F-4D97-AF65-F5344CB8AC3E}">
        <p14:creationId xmlns:p14="http://schemas.microsoft.com/office/powerpoint/2010/main" val="123031741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8BB96491-0949-463D-9AE9-0F5655475B9A}" type="slidenum">
              <a:rPr lang="en-US" altLang="en-US" sz="1200" smtClean="0"/>
              <a:pPr eaLnBrk="1" hangingPunct="1">
                <a:defRPr/>
              </a:pPr>
              <a:t>41</a:t>
            </a:fld>
            <a:endParaRPr lang="en-US" altLang="en-US" sz="120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240804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3414C10F-78F0-41F3-9EDE-7F6E43ACD823}" type="slidenum">
              <a:rPr lang="en-US" altLang="en-US" sz="1200" smtClean="0"/>
              <a:pPr eaLnBrk="1" hangingPunct="1">
                <a:defRPr/>
              </a:pPr>
              <a:t>44</a:t>
            </a:fld>
            <a:endParaRPr lang="en-US" altLang="en-US" sz="120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142676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3414C10F-78F0-41F3-9EDE-7F6E43ACD823}" type="slidenum">
              <a:rPr lang="en-US" altLang="en-US" sz="1200" smtClean="0"/>
              <a:pPr eaLnBrk="1" hangingPunct="1">
                <a:defRPr/>
              </a:pPr>
              <a:t>45</a:t>
            </a:fld>
            <a:endParaRPr lang="en-US" altLang="en-US" sz="120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52010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1064A96C-E405-4042-9161-591D883AB34A}" type="slidenum">
              <a:rPr lang="en-US" altLang="en-US" sz="1200" smtClean="0"/>
              <a:pPr eaLnBrk="1" hangingPunct="1">
                <a:defRPr/>
              </a:pPr>
              <a:t>46</a:t>
            </a:fld>
            <a:endParaRPr lang="en-US" altLang="en-US" sz="120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725893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C38D0350-FDF4-439B-8DD9-9739F760B355}" type="slidenum">
              <a:rPr lang="en-US" altLang="en-US" sz="1200" smtClean="0"/>
              <a:pPr eaLnBrk="1" hangingPunct="1">
                <a:defRPr/>
              </a:pPr>
              <a:t>47</a:t>
            </a:fld>
            <a:endParaRPr lang="en-US" altLang="en-US" sz="120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029028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FF17FD0B-C0EC-4371-9AE1-77994B8BB266}" type="slidenum">
              <a:rPr lang="en-US" altLang="en-US" sz="1200" smtClean="0"/>
              <a:pPr eaLnBrk="1" hangingPunct="1">
                <a:defRPr/>
              </a:pPr>
              <a:t>48</a:t>
            </a:fld>
            <a:endParaRPr lang="en-US" altLang="en-US" sz="120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74328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C6045E61-B24F-4DE0-AF4A-F78FB7C45784}" type="slidenum">
              <a:rPr lang="en-US" altLang="en-US" sz="1200" smtClean="0"/>
              <a:pPr eaLnBrk="1" hangingPunct="1">
                <a:defRPr/>
              </a:pPr>
              <a:t>49</a:t>
            </a:fld>
            <a:endParaRPr lang="en-US" altLang="en-US" sz="120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2745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BC97D1D5-E974-43CD-A45F-8C134D099D44}" type="slidenum">
              <a:rPr lang="en-US" altLang="en-US" sz="1200" smtClean="0"/>
              <a:pPr eaLnBrk="1" hangingPunct="1">
                <a:defRPr/>
              </a:pPr>
              <a:t>5</a:t>
            </a:fld>
            <a:endParaRPr lang="en-US" altLang="en-US" sz="120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1655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803AE1C9-6473-4958-AF04-0A52B998597E}" type="slidenum">
              <a:rPr lang="en-US" altLang="en-US" sz="1200" smtClean="0"/>
              <a:pPr eaLnBrk="1" hangingPunct="1">
                <a:defRPr/>
              </a:pPr>
              <a:t>6</a:t>
            </a:fld>
            <a:endParaRPr lang="en-US" altLang="en-US" sz="120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412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E736437F-0B60-418B-8BD8-41743E817645}" type="slidenum">
              <a:rPr lang="en-US" altLang="en-US" sz="1200" smtClean="0"/>
              <a:pPr eaLnBrk="1" hangingPunct="1">
                <a:defRPr/>
              </a:pPr>
              <a:t>7</a:t>
            </a:fld>
            <a:endParaRPr lang="en-US" altLang="en-US" sz="120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4388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EBF3AF1B-988E-4456-83A9-6EBE58012536}" type="slidenum">
              <a:rPr lang="en-US" altLang="en-US" sz="1200" smtClean="0"/>
              <a:pPr eaLnBrk="1" hangingPunct="1">
                <a:defRPr/>
              </a:pPr>
              <a:t>8</a:t>
            </a:fld>
            <a:endParaRPr lang="en-US" altLang="en-US" sz="120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7500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42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02AAEC7A-72B6-4070-AAC1-76E1BA115FC1}" type="slidenum">
              <a:rPr lang="en-US" altLang="en-US" sz="1200" smtClean="0"/>
              <a:pPr eaLnBrk="1" hangingPunct="1">
                <a:defRPr/>
              </a:pPr>
              <a:t>9</a:t>
            </a:fld>
            <a:endParaRPr lang="en-US" altLang="en-US" sz="120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8010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B54D0-8202-40C8-9D0B-B31DDD1D6C8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52419946"/>
      </p:ext>
    </p:extLst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4EE80-4F1A-4443-A849-F96CBDB5D60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47476263"/>
      </p:ext>
    </p:extLst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F0D1D-FEA9-4B80-B59F-5E734C9D267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79107495"/>
      </p:ext>
    </p:extLst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B99E5-C20E-4432-9571-26B483FEED3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2193005"/>
      </p:ext>
    </p:extLst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6E92C-2D3C-425F-AEB4-C6F45FF00C3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85332898"/>
      </p:ext>
    </p:extLst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C829F-D304-4DF7-91A6-9AD7118C3AC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71818663"/>
      </p:ext>
    </p:extLst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FB2F5-C5FE-4957-BEF2-3082F4EFA0C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0054211"/>
      </p:ext>
    </p:extLst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4BB4F-3000-4708-A319-8F2CA53D04F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70415988"/>
      </p:ext>
    </p:extLst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D7317-617F-429E-99A7-2233016D768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10225606"/>
      </p:ext>
    </p:extLst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8C312-D2E6-4876-8CF7-91961A95B1B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05612619"/>
      </p:ext>
    </p:extLst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4A081-0B27-4E56-A9BE-359B96E5C2A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20179901"/>
      </p:ext>
    </p:extLst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fld id="{5DDFFC6F-14E5-4AEC-83E4-310A7B0E392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://www.wmnet.org.uk/wmnet/custom/files_uploaded/uploaded_resources/853/PlaceValueChartv4.sw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611188" y="4724400"/>
            <a:ext cx="165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250825" y="260350"/>
            <a:ext cx="8642350" cy="6337300"/>
          </a:xfrm>
          <a:prstGeom prst="rect">
            <a:avLst/>
          </a:prstGeom>
          <a:noFill/>
          <a:ln w="114300" cmpd="thickThin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539750" y="1989138"/>
            <a:ext cx="8064500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GB" sz="5000" b="1" dirty="0">
                <a:latin typeface="+mj-lt"/>
              </a:rPr>
              <a:t>KS1 Mathematics </a:t>
            </a:r>
          </a:p>
          <a:p>
            <a:pPr>
              <a:defRPr/>
            </a:pPr>
            <a:r>
              <a:rPr lang="en-GB" sz="5000" b="1" dirty="0">
                <a:latin typeface="+mj-lt"/>
              </a:rPr>
              <a:t>Parent Workshop</a:t>
            </a:r>
          </a:p>
          <a:p>
            <a:pPr>
              <a:defRPr/>
            </a:pPr>
            <a:endParaRPr lang="en-GB" sz="5000" b="1" dirty="0">
              <a:latin typeface="+mj-lt"/>
            </a:endParaRPr>
          </a:p>
          <a:p>
            <a:pPr>
              <a:defRPr/>
            </a:pPr>
            <a:r>
              <a:rPr lang="en-GB" sz="4400" b="1" dirty="0">
                <a:solidFill>
                  <a:srgbClr val="009999"/>
                </a:solidFill>
                <a:latin typeface="+mj-lt"/>
              </a:rPr>
              <a:t>Miss Opdam</a:t>
            </a:r>
          </a:p>
          <a:p>
            <a:pPr>
              <a:defRPr/>
            </a:pPr>
            <a:r>
              <a:rPr lang="en-GB" sz="4400" b="1" dirty="0">
                <a:solidFill>
                  <a:srgbClr val="009999"/>
                </a:solidFill>
                <a:latin typeface="+mj-lt"/>
              </a:rPr>
              <a:t>Maths Leader</a:t>
            </a:r>
          </a:p>
        </p:txBody>
      </p:sp>
    </p:spTree>
  </p:cSld>
  <p:clrMapOvr>
    <a:masterClrMapping/>
  </p:clrMapOvr>
  <p:transition spd="med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250825" y="260350"/>
            <a:ext cx="8642350" cy="6337300"/>
          </a:xfrm>
          <a:prstGeom prst="rect">
            <a:avLst/>
          </a:prstGeom>
          <a:noFill/>
          <a:ln w="114300" cmpd="thickThin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468313" y="333375"/>
            <a:ext cx="8064500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GB" sz="6000" b="1" dirty="0">
                <a:latin typeface="+mj-lt"/>
              </a:rPr>
              <a:t>Key Stage 1</a:t>
            </a:r>
          </a:p>
          <a:p>
            <a:pPr>
              <a:defRPr/>
            </a:pPr>
            <a:r>
              <a:rPr lang="en-GB" sz="6000" b="1" dirty="0">
                <a:latin typeface="+mj-lt"/>
              </a:rPr>
              <a:t>The Basics</a:t>
            </a:r>
          </a:p>
        </p:txBody>
      </p:sp>
      <p:sp>
        <p:nvSpPr>
          <p:cNvPr id="13317" name="Rectangle 10"/>
          <p:cNvSpPr>
            <a:spLocks noChangeArrowheads="1"/>
          </p:cNvSpPr>
          <p:nvPr/>
        </p:nvSpPr>
        <p:spPr bwMode="auto">
          <a:xfrm>
            <a:off x="488950" y="3314700"/>
            <a:ext cx="82804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1260475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260475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12604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2604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12604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604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604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604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604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solidFill>
                  <a:srgbClr val="000000"/>
                </a:solidFill>
              </a:rPr>
              <a:t>Partition a number and recombine it</a:t>
            </a:r>
            <a:endParaRPr lang="en-GB" altLang="en-US"/>
          </a:p>
          <a:p>
            <a:pPr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pic>
        <p:nvPicPr>
          <p:cNvPr id="1331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03"/>
          <a:stretch>
            <a:fillRect/>
          </a:stretch>
        </p:blipFill>
        <p:spPr bwMode="auto">
          <a:xfrm>
            <a:off x="1042988" y="4141788"/>
            <a:ext cx="2665412" cy="21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250825" y="260350"/>
            <a:ext cx="8642350" cy="6337300"/>
          </a:xfrm>
          <a:prstGeom prst="rect">
            <a:avLst/>
          </a:prstGeom>
          <a:noFill/>
          <a:ln w="114300" cmpd="thickThin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468313" y="1125538"/>
            <a:ext cx="8064500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GB" sz="6000" b="1" dirty="0">
                <a:latin typeface="+mj-lt"/>
              </a:rPr>
              <a:t>4 Operations Calculation Methods and Progression</a:t>
            </a:r>
          </a:p>
        </p:txBody>
      </p:sp>
    </p:spTree>
  </p:cSld>
  <p:clrMapOvr>
    <a:masterClrMapping/>
  </p:clrMapOvr>
  <p:transition spd="med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250825" y="260350"/>
            <a:ext cx="8642350" cy="6337300"/>
          </a:xfrm>
          <a:prstGeom prst="rect">
            <a:avLst/>
          </a:prstGeom>
          <a:noFill/>
          <a:ln w="114300" cmpd="thickThin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468313" y="404813"/>
            <a:ext cx="8064500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GB" sz="6000" b="1" dirty="0">
                <a:latin typeface="+mj-lt"/>
              </a:rPr>
              <a:t>The Four Operations</a:t>
            </a:r>
          </a:p>
        </p:txBody>
      </p:sp>
      <p:sp>
        <p:nvSpPr>
          <p:cNvPr id="16389" name="TextBox 1"/>
          <p:cNvSpPr txBox="1">
            <a:spLocks noChangeArrowheads="1"/>
          </p:cNvSpPr>
          <p:nvPr/>
        </p:nvSpPr>
        <p:spPr bwMode="auto">
          <a:xfrm>
            <a:off x="539750" y="1412875"/>
            <a:ext cx="7993063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sng" dirty="0"/>
              <a:t>Addition and Subtraction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Correctly understanding and using the symbols +, - and =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Understanding the relationship between adding and subtracting and the importance of order when subtracting and putting the biggest number in their head to count on when adding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9 + 7 = 16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7 + 9 = 16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16 – 7 = 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16 – 9 = 7</a:t>
            </a:r>
          </a:p>
        </p:txBody>
      </p:sp>
    </p:spTree>
  </p:cSld>
  <p:clrMapOvr>
    <a:masterClrMapping/>
  </p:clrMapOvr>
  <p:transition spd="med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250825" y="260350"/>
            <a:ext cx="8642350" cy="6337300"/>
          </a:xfrm>
          <a:prstGeom prst="rect">
            <a:avLst/>
          </a:prstGeom>
          <a:noFill/>
          <a:ln w="114300" cmpd="thickThin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468313" y="404813"/>
            <a:ext cx="8064500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GB" sz="6000" b="1" dirty="0">
                <a:latin typeface="+mj-lt"/>
              </a:rPr>
              <a:t>The Four Operations</a:t>
            </a:r>
          </a:p>
        </p:txBody>
      </p:sp>
      <p:sp>
        <p:nvSpPr>
          <p:cNvPr id="17413" name="TextBox 1"/>
          <p:cNvSpPr txBox="1">
            <a:spLocks noChangeArrowheads="1"/>
          </p:cNvSpPr>
          <p:nvPr/>
        </p:nvSpPr>
        <p:spPr bwMode="auto">
          <a:xfrm>
            <a:off x="539750" y="1628775"/>
            <a:ext cx="7993063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sng"/>
              <a:t>Addition – Practical Resources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/>
              <a:t>Diennes Apparatus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/>
              <a:t>Counters/multi link cubes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/>
              <a:t>Toys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/>
              <a:t>Pebbles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17414" name="Picture 42" descr="teddy-bear-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933825"/>
            <a:ext cx="9620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42" descr="teddy-bear-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933825"/>
            <a:ext cx="9620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42" descr="teddy-bear-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933825"/>
            <a:ext cx="9620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42" descr="teddy-bear-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933825"/>
            <a:ext cx="9620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42" descr="teddy-bear-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933825"/>
            <a:ext cx="9620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42" descr="teddy-bear-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933825"/>
            <a:ext cx="9620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42" descr="teddy-bear-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933825"/>
            <a:ext cx="9620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1" name="TextBox 2"/>
          <p:cNvSpPr txBox="1">
            <a:spLocks noChangeArrowheads="1"/>
          </p:cNvSpPr>
          <p:nvPr/>
        </p:nvSpPr>
        <p:spPr bwMode="auto">
          <a:xfrm>
            <a:off x="4572000" y="3284538"/>
            <a:ext cx="1143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4 + 3 = </a:t>
            </a:r>
          </a:p>
        </p:txBody>
      </p:sp>
    </p:spTree>
  </p:cSld>
  <p:clrMapOvr>
    <a:masterClrMapping/>
  </p:clrMapOvr>
  <p:transition spd="med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1" descr="New School Logo 0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613" y="5445125"/>
            <a:ext cx="101441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250825" y="260350"/>
            <a:ext cx="8642350" cy="6337300"/>
          </a:xfrm>
          <a:prstGeom prst="rect">
            <a:avLst/>
          </a:prstGeom>
          <a:noFill/>
          <a:ln w="114300" cmpd="thickThin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468313" y="404813"/>
            <a:ext cx="8064500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GB" sz="6000" b="1" dirty="0">
                <a:latin typeface="+mj-lt"/>
              </a:rPr>
              <a:t>The Four Operations</a:t>
            </a:r>
          </a:p>
        </p:txBody>
      </p:sp>
      <p:sp>
        <p:nvSpPr>
          <p:cNvPr id="18437" name="TextBox 1"/>
          <p:cNvSpPr txBox="1">
            <a:spLocks noChangeArrowheads="1"/>
          </p:cNvSpPr>
          <p:nvPr/>
        </p:nvSpPr>
        <p:spPr bwMode="auto">
          <a:xfrm>
            <a:off x="539750" y="1557338"/>
            <a:ext cx="7993063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sng" dirty="0"/>
              <a:t>Addition – Practical Resources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/>
              <a:t>100 square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25 + 9 =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pic>
        <p:nvPicPr>
          <p:cNvPr id="18438" name="Picture 14" descr="hunds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205038"/>
            <a:ext cx="4605338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250825" y="260350"/>
            <a:ext cx="8642350" cy="6337300"/>
          </a:xfrm>
          <a:prstGeom prst="rect">
            <a:avLst/>
          </a:prstGeom>
          <a:noFill/>
          <a:ln w="114300" cmpd="thickThin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468313" y="404813"/>
            <a:ext cx="8064500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GB" sz="6000" b="1" dirty="0">
                <a:latin typeface="+mj-lt"/>
              </a:rPr>
              <a:t>The Four Operations</a:t>
            </a:r>
          </a:p>
        </p:txBody>
      </p:sp>
      <p:sp>
        <p:nvSpPr>
          <p:cNvPr id="35844" name="TextBox 1"/>
          <p:cNvSpPr txBox="1">
            <a:spLocks noChangeArrowheads="1"/>
          </p:cNvSpPr>
          <p:nvPr/>
        </p:nvSpPr>
        <p:spPr bwMode="auto">
          <a:xfrm>
            <a:off x="503238" y="1557338"/>
            <a:ext cx="799465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u="sng" dirty="0"/>
              <a:t>Addition </a:t>
            </a:r>
            <a:endParaRPr lang="en-US" altLang="en-US" dirty="0"/>
          </a:p>
          <a:p>
            <a:pPr marL="342900" indent="-342900" eaLnBrk="1" hangingPunct="1">
              <a:buFontTx/>
              <a:buChar char="-"/>
              <a:defRPr/>
            </a:pPr>
            <a:r>
              <a:rPr lang="en-US" altLang="en-US" dirty="0"/>
              <a:t>One more</a:t>
            </a:r>
          </a:p>
          <a:p>
            <a:pPr marL="342900" indent="-342900" eaLnBrk="1" hangingPunct="1">
              <a:buFontTx/>
              <a:buChar char="-"/>
              <a:defRPr/>
            </a:pPr>
            <a:endParaRPr lang="en-US" altLang="en-US" dirty="0"/>
          </a:p>
          <a:p>
            <a:pPr marL="342900" indent="-342900" eaLnBrk="1" hangingPunct="1">
              <a:buFontTx/>
              <a:buChar char="-"/>
              <a:defRPr/>
            </a:pPr>
            <a:endParaRPr lang="en-US" altLang="en-US" dirty="0"/>
          </a:p>
          <a:p>
            <a:pPr marL="342900" indent="-342900" eaLnBrk="1" hangingPunct="1">
              <a:buFontTx/>
              <a:buChar char="-"/>
              <a:defRPr/>
            </a:pPr>
            <a:endParaRPr lang="en-US" altLang="en-US" dirty="0"/>
          </a:p>
          <a:p>
            <a:pPr marL="342900" indent="-342900" eaLnBrk="1" hangingPunct="1">
              <a:buFontTx/>
              <a:buChar char="-"/>
              <a:defRPr/>
            </a:pPr>
            <a:r>
              <a:rPr lang="en-US" altLang="en-US" dirty="0"/>
              <a:t>Doubling </a:t>
            </a:r>
          </a:p>
          <a:p>
            <a:pPr algn="ctr" eaLnBrk="1" hangingPunct="1">
              <a:defRPr/>
            </a:pPr>
            <a:endParaRPr lang="en-US" altLang="en-US" dirty="0"/>
          </a:p>
        </p:txBody>
      </p:sp>
      <p:pic>
        <p:nvPicPr>
          <p:cNvPr id="1946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988" y="3213100"/>
            <a:ext cx="2389187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3276600" y="1989138"/>
            <a:ext cx="361950" cy="371475"/>
          </a:xfrm>
          <a:prstGeom prst="rect">
            <a:avLst/>
          </a:prstGeom>
          <a:solidFill>
            <a:srgbClr val="4F81BD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3957638" y="2114550"/>
            <a:ext cx="361950" cy="371475"/>
          </a:xfrm>
          <a:prstGeom prst="rect">
            <a:avLst/>
          </a:prstGeom>
          <a:solidFill>
            <a:srgbClr val="4F81BD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3338513" y="2524125"/>
            <a:ext cx="361950" cy="371475"/>
          </a:xfrm>
          <a:prstGeom prst="rect">
            <a:avLst/>
          </a:prstGeom>
          <a:solidFill>
            <a:srgbClr val="4F81BD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5867400" y="1993900"/>
            <a:ext cx="361950" cy="371475"/>
          </a:xfrm>
          <a:prstGeom prst="rect">
            <a:avLst/>
          </a:prstGeom>
          <a:solidFill>
            <a:srgbClr val="4F81BD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 spd="med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250825" y="260350"/>
            <a:ext cx="8642350" cy="6337300"/>
          </a:xfrm>
          <a:prstGeom prst="rect">
            <a:avLst/>
          </a:prstGeom>
          <a:noFill/>
          <a:ln w="114300" cmpd="thickThin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468313" y="404813"/>
            <a:ext cx="8064500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GB" sz="6000" b="1" dirty="0">
                <a:latin typeface="+mj-lt"/>
              </a:rPr>
              <a:t>The Four Operations</a:t>
            </a:r>
          </a:p>
        </p:txBody>
      </p:sp>
      <p:sp>
        <p:nvSpPr>
          <p:cNvPr id="20485" name="TextBox 1"/>
          <p:cNvSpPr txBox="1">
            <a:spLocks noChangeArrowheads="1"/>
          </p:cNvSpPr>
          <p:nvPr/>
        </p:nvSpPr>
        <p:spPr bwMode="auto">
          <a:xfrm>
            <a:off x="539750" y="1484313"/>
            <a:ext cx="799306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sng"/>
              <a:t>Addition – Practical Resources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/>
              <a:t>Number Line/Ruler.  Starting with single ‘jumps’ and then moving onto jumps of 2, 5, 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 flipV="1">
            <a:off x="539750" y="4149725"/>
            <a:ext cx="8064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Oval 23"/>
          <p:cNvSpPr>
            <a:spLocks noChangeArrowheads="1"/>
          </p:cNvSpPr>
          <p:nvPr/>
        </p:nvSpPr>
        <p:spPr bwMode="auto">
          <a:xfrm>
            <a:off x="1116013" y="3500438"/>
            <a:ext cx="1152525" cy="14414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2" name="Oval 23"/>
          <p:cNvSpPr>
            <a:spLocks noChangeArrowheads="1"/>
          </p:cNvSpPr>
          <p:nvPr/>
        </p:nvSpPr>
        <p:spPr bwMode="auto">
          <a:xfrm>
            <a:off x="2268538" y="3429000"/>
            <a:ext cx="1152525" cy="14414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3" name="Oval 23"/>
          <p:cNvSpPr>
            <a:spLocks noChangeArrowheads="1"/>
          </p:cNvSpPr>
          <p:nvPr/>
        </p:nvSpPr>
        <p:spPr bwMode="auto">
          <a:xfrm>
            <a:off x="3419475" y="3429000"/>
            <a:ext cx="1152525" cy="14414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20490" name="Rectangle 24"/>
          <p:cNvSpPr>
            <a:spLocks noChangeArrowheads="1"/>
          </p:cNvSpPr>
          <p:nvPr/>
        </p:nvSpPr>
        <p:spPr bwMode="auto">
          <a:xfrm>
            <a:off x="539750" y="4149725"/>
            <a:ext cx="8135938" cy="1223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</a:t>
            </a:r>
          </a:p>
        </p:txBody>
      </p:sp>
      <p:sp>
        <p:nvSpPr>
          <p:cNvPr id="20491" name="TextBox 20"/>
          <p:cNvSpPr txBox="1">
            <a:spLocks noChangeArrowheads="1"/>
          </p:cNvSpPr>
          <p:nvPr/>
        </p:nvSpPr>
        <p:spPr bwMode="auto">
          <a:xfrm>
            <a:off x="1403350" y="3068638"/>
            <a:ext cx="5762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+ 2</a:t>
            </a:r>
          </a:p>
        </p:txBody>
      </p:sp>
      <p:sp>
        <p:nvSpPr>
          <p:cNvPr id="20492" name="TextBox 21"/>
          <p:cNvSpPr txBox="1">
            <a:spLocks noChangeArrowheads="1"/>
          </p:cNvSpPr>
          <p:nvPr/>
        </p:nvSpPr>
        <p:spPr bwMode="auto">
          <a:xfrm>
            <a:off x="2627313" y="3068638"/>
            <a:ext cx="576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+ 2</a:t>
            </a:r>
          </a:p>
        </p:txBody>
      </p:sp>
      <p:sp>
        <p:nvSpPr>
          <p:cNvPr id="20493" name="TextBox 22"/>
          <p:cNvSpPr txBox="1">
            <a:spLocks noChangeArrowheads="1"/>
          </p:cNvSpPr>
          <p:nvPr/>
        </p:nvSpPr>
        <p:spPr bwMode="auto">
          <a:xfrm>
            <a:off x="3779838" y="3068638"/>
            <a:ext cx="576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+ 2</a:t>
            </a:r>
          </a:p>
        </p:txBody>
      </p:sp>
      <p:sp>
        <p:nvSpPr>
          <p:cNvPr id="20494" name="Rectangle 6"/>
          <p:cNvSpPr>
            <a:spLocks noChangeArrowheads="1"/>
          </p:cNvSpPr>
          <p:nvPr/>
        </p:nvSpPr>
        <p:spPr bwMode="auto">
          <a:xfrm>
            <a:off x="468313" y="4941888"/>
            <a:ext cx="1825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14 + 6 = 20 </a:t>
            </a:r>
          </a:p>
        </p:txBody>
      </p:sp>
      <p:sp>
        <p:nvSpPr>
          <p:cNvPr id="20495" name="TextBox 27"/>
          <p:cNvSpPr txBox="1">
            <a:spLocks noChangeArrowheads="1"/>
          </p:cNvSpPr>
          <p:nvPr/>
        </p:nvSpPr>
        <p:spPr bwMode="auto">
          <a:xfrm>
            <a:off x="755650" y="4221163"/>
            <a:ext cx="5762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3366FF"/>
                </a:solidFill>
              </a:rPr>
              <a:t>14</a:t>
            </a:r>
          </a:p>
        </p:txBody>
      </p:sp>
      <p:sp>
        <p:nvSpPr>
          <p:cNvPr id="20496" name="TextBox 28"/>
          <p:cNvSpPr txBox="1">
            <a:spLocks noChangeArrowheads="1"/>
          </p:cNvSpPr>
          <p:nvPr/>
        </p:nvSpPr>
        <p:spPr bwMode="auto">
          <a:xfrm>
            <a:off x="1979613" y="4221163"/>
            <a:ext cx="576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3366FF"/>
                </a:solidFill>
              </a:rPr>
              <a:t>16</a:t>
            </a:r>
          </a:p>
        </p:txBody>
      </p:sp>
      <p:sp>
        <p:nvSpPr>
          <p:cNvPr id="20497" name="TextBox 29"/>
          <p:cNvSpPr txBox="1">
            <a:spLocks noChangeArrowheads="1"/>
          </p:cNvSpPr>
          <p:nvPr/>
        </p:nvSpPr>
        <p:spPr bwMode="auto">
          <a:xfrm>
            <a:off x="3203575" y="4221163"/>
            <a:ext cx="5762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3366FF"/>
                </a:solidFill>
              </a:rPr>
              <a:t>18</a:t>
            </a:r>
          </a:p>
        </p:txBody>
      </p:sp>
      <p:sp>
        <p:nvSpPr>
          <p:cNvPr id="20498" name="TextBox 30"/>
          <p:cNvSpPr txBox="1">
            <a:spLocks noChangeArrowheads="1"/>
          </p:cNvSpPr>
          <p:nvPr/>
        </p:nvSpPr>
        <p:spPr bwMode="auto">
          <a:xfrm>
            <a:off x="4427538" y="4221163"/>
            <a:ext cx="576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3366FF"/>
                </a:solidFill>
              </a:rPr>
              <a:t>20</a:t>
            </a:r>
          </a:p>
        </p:txBody>
      </p:sp>
    </p:spTree>
  </p:cSld>
  <p:clrMapOvr>
    <a:masterClrMapping/>
  </p:clrMapOvr>
  <p:transition spd="med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250825" y="260350"/>
            <a:ext cx="8642350" cy="6337300"/>
          </a:xfrm>
          <a:prstGeom prst="rect">
            <a:avLst/>
          </a:prstGeom>
          <a:noFill/>
          <a:ln w="114300" cmpd="thickThin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468313" y="404813"/>
            <a:ext cx="8064500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GB" sz="6000" b="1" dirty="0">
                <a:latin typeface="+mj-lt"/>
              </a:rPr>
              <a:t>The Four Operations</a:t>
            </a:r>
          </a:p>
        </p:txBody>
      </p:sp>
      <p:sp>
        <p:nvSpPr>
          <p:cNvPr id="21509" name="TextBox 1"/>
          <p:cNvSpPr txBox="1">
            <a:spLocks noChangeArrowheads="1"/>
          </p:cNvSpPr>
          <p:nvPr/>
        </p:nvSpPr>
        <p:spPr bwMode="auto">
          <a:xfrm>
            <a:off x="539750" y="1484313"/>
            <a:ext cx="799306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sng"/>
              <a:t>Addition – Partitioning for 2 digit + 2 digit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/>
              <a:t>Number Line/Ruler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/>
              <a:t>2</a:t>
            </a:r>
            <a:r>
              <a:rPr lang="en-US" altLang="en-US" sz="2400" baseline="30000"/>
              <a:t>nd</a:t>
            </a:r>
            <a:r>
              <a:rPr lang="en-US" altLang="en-US" sz="2400"/>
              <a:t> digit is partitioned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8" name="Line 10"/>
          <p:cNvSpPr>
            <a:spLocks noChangeShapeType="1"/>
          </p:cNvSpPr>
          <p:nvPr/>
        </p:nvSpPr>
        <p:spPr bwMode="auto">
          <a:xfrm flipV="1">
            <a:off x="614363" y="4437063"/>
            <a:ext cx="8064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1511" name="Rectangle 6"/>
          <p:cNvSpPr>
            <a:spLocks noChangeArrowheads="1"/>
          </p:cNvSpPr>
          <p:nvPr/>
        </p:nvSpPr>
        <p:spPr bwMode="auto">
          <a:xfrm>
            <a:off x="4500563" y="2208213"/>
            <a:ext cx="4032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16 + 12 =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D0303"/>
                </a:solidFill>
              </a:rPr>
              <a:t>12 is partitioned into T + 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D0303"/>
                </a:solidFill>
              </a:rPr>
              <a:t>12 = 10 + 2</a:t>
            </a:r>
          </a:p>
        </p:txBody>
      </p:sp>
      <p:sp>
        <p:nvSpPr>
          <p:cNvPr id="34" name="Oval 23"/>
          <p:cNvSpPr>
            <a:spLocks noChangeArrowheads="1"/>
          </p:cNvSpPr>
          <p:nvPr/>
        </p:nvSpPr>
        <p:spPr bwMode="auto">
          <a:xfrm>
            <a:off x="1116013" y="3716338"/>
            <a:ext cx="4176712" cy="14414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35" name="Oval 23"/>
          <p:cNvSpPr>
            <a:spLocks noChangeArrowheads="1"/>
          </p:cNvSpPr>
          <p:nvPr/>
        </p:nvSpPr>
        <p:spPr bwMode="auto">
          <a:xfrm>
            <a:off x="5292725" y="3822700"/>
            <a:ext cx="1152525" cy="14414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36" name="Oval 23"/>
          <p:cNvSpPr>
            <a:spLocks noChangeArrowheads="1"/>
          </p:cNvSpPr>
          <p:nvPr/>
        </p:nvSpPr>
        <p:spPr bwMode="auto">
          <a:xfrm>
            <a:off x="6445250" y="3822700"/>
            <a:ext cx="1152525" cy="14414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21515" name="Rectangle 24"/>
          <p:cNvSpPr>
            <a:spLocks noChangeArrowheads="1"/>
          </p:cNvSpPr>
          <p:nvPr/>
        </p:nvSpPr>
        <p:spPr bwMode="auto">
          <a:xfrm>
            <a:off x="577850" y="4451350"/>
            <a:ext cx="8135938" cy="1223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</a:t>
            </a:r>
          </a:p>
        </p:txBody>
      </p:sp>
      <p:sp>
        <p:nvSpPr>
          <p:cNvPr id="21516" name="TextBox 27"/>
          <p:cNvSpPr txBox="1">
            <a:spLocks noChangeArrowheads="1"/>
          </p:cNvSpPr>
          <p:nvPr/>
        </p:nvSpPr>
        <p:spPr bwMode="auto">
          <a:xfrm>
            <a:off x="901700" y="4468813"/>
            <a:ext cx="5762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3366FF"/>
                </a:solidFill>
              </a:rPr>
              <a:t>16</a:t>
            </a:r>
          </a:p>
        </p:txBody>
      </p:sp>
      <p:sp>
        <p:nvSpPr>
          <p:cNvPr id="21517" name="TextBox 27"/>
          <p:cNvSpPr txBox="1">
            <a:spLocks noChangeArrowheads="1"/>
          </p:cNvSpPr>
          <p:nvPr/>
        </p:nvSpPr>
        <p:spPr bwMode="auto">
          <a:xfrm>
            <a:off x="5003800" y="4468813"/>
            <a:ext cx="5762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3366FF"/>
                </a:solidFill>
              </a:rPr>
              <a:t>26</a:t>
            </a:r>
          </a:p>
        </p:txBody>
      </p:sp>
      <p:sp>
        <p:nvSpPr>
          <p:cNvPr id="21518" name="TextBox 27"/>
          <p:cNvSpPr txBox="1">
            <a:spLocks noChangeArrowheads="1"/>
          </p:cNvSpPr>
          <p:nvPr/>
        </p:nvSpPr>
        <p:spPr bwMode="auto">
          <a:xfrm>
            <a:off x="6227763" y="4468813"/>
            <a:ext cx="577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3366FF"/>
                </a:solidFill>
              </a:rPr>
              <a:t>27</a:t>
            </a:r>
          </a:p>
        </p:txBody>
      </p:sp>
      <p:sp>
        <p:nvSpPr>
          <p:cNvPr id="21519" name="TextBox 27"/>
          <p:cNvSpPr txBox="1">
            <a:spLocks noChangeArrowheads="1"/>
          </p:cNvSpPr>
          <p:nvPr/>
        </p:nvSpPr>
        <p:spPr bwMode="auto">
          <a:xfrm>
            <a:off x="7308850" y="4468813"/>
            <a:ext cx="5762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3366FF"/>
                </a:solidFill>
              </a:rPr>
              <a:t>28</a:t>
            </a:r>
          </a:p>
        </p:txBody>
      </p:sp>
      <p:sp>
        <p:nvSpPr>
          <p:cNvPr id="21520" name="TextBox 20"/>
          <p:cNvSpPr txBox="1">
            <a:spLocks noChangeArrowheads="1"/>
          </p:cNvSpPr>
          <p:nvPr/>
        </p:nvSpPr>
        <p:spPr bwMode="auto">
          <a:xfrm>
            <a:off x="2916238" y="3282950"/>
            <a:ext cx="792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+ 10</a:t>
            </a:r>
          </a:p>
        </p:txBody>
      </p:sp>
      <p:sp>
        <p:nvSpPr>
          <p:cNvPr id="21521" name="TextBox 20"/>
          <p:cNvSpPr txBox="1">
            <a:spLocks noChangeArrowheads="1"/>
          </p:cNvSpPr>
          <p:nvPr/>
        </p:nvSpPr>
        <p:spPr bwMode="auto">
          <a:xfrm>
            <a:off x="5580063" y="3452813"/>
            <a:ext cx="576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+ 1</a:t>
            </a:r>
          </a:p>
        </p:txBody>
      </p:sp>
      <p:sp>
        <p:nvSpPr>
          <p:cNvPr id="21522" name="TextBox 20"/>
          <p:cNvSpPr txBox="1">
            <a:spLocks noChangeArrowheads="1"/>
          </p:cNvSpPr>
          <p:nvPr/>
        </p:nvSpPr>
        <p:spPr bwMode="auto">
          <a:xfrm>
            <a:off x="6805613" y="3408363"/>
            <a:ext cx="576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+ 1</a:t>
            </a:r>
          </a:p>
        </p:txBody>
      </p:sp>
    </p:spTree>
  </p:cSld>
  <p:clrMapOvr>
    <a:masterClrMapping/>
  </p:clrMapOvr>
  <p:transition spd="med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250825" y="260350"/>
            <a:ext cx="8642350" cy="6337300"/>
          </a:xfrm>
          <a:prstGeom prst="rect">
            <a:avLst/>
          </a:prstGeom>
          <a:noFill/>
          <a:ln w="114300" cmpd="thickThin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468313" y="404813"/>
            <a:ext cx="8064500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GB" sz="6000" b="1" dirty="0">
                <a:latin typeface="+mj-lt"/>
              </a:rPr>
              <a:t>The Four Operations</a:t>
            </a:r>
          </a:p>
        </p:txBody>
      </p:sp>
      <p:sp>
        <p:nvSpPr>
          <p:cNvPr id="22533" name="TextBox 1"/>
          <p:cNvSpPr txBox="1">
            <a:spLocks noChangeArrowheads="1"/>
          </p:cNvSpPr>
          <p:nvPr/>
        </p:nvSpPr>
        <p:spPr bwMode="auto">
          <a:xfrm>
            <a:off x="539750" y="1412875"/>
            <a:ext cx="8135938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sng" dirty="0"/>
              <a:t>Addition – Written Method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u="sng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- Bridging through multiples of ten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56 + 38 = 94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6" name="Line 14"/>
          <p:cNvSpPr>
            <a:spLocks noChangeShapeType="1"/>
          </p:cNvSpPr>
          <p:nvPr/>
        </p:nvSpPr>
        <p:spPr bwMode="auto">
          <a:xfrm>
            <a:off x="900113" y="4508500"/>
            <a:ext cx="68405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971550" y="4149725"/>
            <a:ext cx="1152525" cy="5762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22536" name="Oval 6"/>
          <p:cNvSpPr>
            <a:spLocks noChangeArrowheads="1"/>
          </p:cNvSpPr>
          <p:nvPr/>
        </p:nvSpPr>
        <p:spPr bwMode="auto">
          <a:xfrm>
            <a:off x="2124075" y="3860800"/>
            <a:ext cx="3671888" cy="15843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" name="Oval 2"/>
          <p:cNvSpPr>
            <a:spLocks noChangeArrowheads="1"/>
          </p:cNvSpPr>
          <p:nvPr/>
        </p:nvSpPr>
        <p:spPr bwMode="auto">
          <a:xfrm>
            <a:off x="5724525" y="4076700"/>
            <a:ext cx="1584325" cy="7921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827088" y="4508500"/>
            <a:ext cx="7058025" cy="10080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22539" name="TextBox 2"/>
          <p:cNvSpPr txBox="1">
            <a:spLocks noChangeArrowheads="1"/>
          </p:cNvSpPr>
          <p:nvPr/>
        </p:nvSpPr>
        <p:spPr bwMode="auto">
          <a:xfrm>
            <a:off x="1258888" y="3789363"/>
            <a:ext cx="576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+ 4</a:t>
            </a:r>
          </a:p>
        </p:txBody>
      </p:sp>
      <p:sp>
        <p:nvSpPr>
          <p:cNvPr id="22540" name="TextBox 11"/>
          <p:cNvSpPr txBox="1">
            <a:spLocks noChangeArrowheads="1"/>
          </p:cNvSpPr>
          <p:nvPr/>
        </p:nvSpPr>
        <p:spPr bwMode="auto">
          <a:xfrm>
            <a:off x="3779838" y="3500438"/>
            <a:ext cx="86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+ 30</a:t>
            </a:r>
          </a:p>
        </p:txBody>
      </p:sp>
      <p:sp>
        <p:nvSpPr>
          <p:cNvPr id="22541" name="TextBox 12"/>
          <p:cNvSpPr txBox="1">
            <a:spLocks noChangeArrowheads="1"/>
          </p:cNvSpPr>
          <p:nvPr/>
        </p:nvSpPr>
        <p:spPr bwMode="auto">
          <a:xfrm>
            <a:off x="6300788" y="3716338"/>
            <a:ext cx="574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+ 4</a:t>
            </a:r>
          </a:p>
        </p:txBody>
      </p:sp>
      <p:sp>
        <p:nvSpPr>
          <p:cNvPr id="22542" name="TextBox 27"/>
          <p:cNvSpPr txBox="1">
            <a:spLocks noChangeArrowheads="1"/>
          </p:cNvSpPr>
          <p:nvPr/>
        </p:nvSpPr>
        <p:spPr bwMode="auto">
          <a:xfrm>
            <a:off x="682625" y="4468813"/>
            <a:ext cx="5762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3366FF"/>
                </a:solidFill>
              </a:rPr>
              <a:t>56</a:t>
            </a:r>
          </a:p>
        </p:txBody>
      </p:sp>
      <p:sp>
        <p:nvSpPr>
          <p:cNvPr id="22543" name="TextBox 27"/>
          <p:cNvSpPr txBox="1">
            <a:spLocks noChangeArrowheads="1"/>
          </p:cNvSpPr>
          <p:nvPr/>
        </p:nvSpPr>
        <p:spPr bwMode="auto">
          <a:xfrm>
            <a:off x="1863725" y="4541838"/>
            <a:ext cx="576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3366FF"/>
                </a:solidFill>
              </a:rPr>
              <a:t>60</a:t>
            </a:r>
          </a:p>
        </p:txBody>
      </p:sp>
      <p:sp>
        <p:nvSpPr>
          <p:cNvPr id="22544" name="TextBox 27"/>
          <p:cNvSpPr txBox="1">
            <a:spLocks noChangeArrowheads="1"/>
          </p:cNvSpPr>
          <p:nvPr/>
        </p:nvSpPr>
        <p:spPr bwMode="auto">
          <a:xfrm>
            <a:off x="5435600" y="4540250"/>
            <a:ext cx="576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3366FF"/>
                </a:solidFill>
              </a:rPr>
              <a:t>90</a:t>
            </a:r>
          </a:p>
        </p:txBody>
      </p:sp>
      <p:sp>
        <p:nvSpPr>
          <p:cNvPr id="22545" name="TextBox 27"/>
          <p:cNvSpPr txBox="1">
            <a:spLocks noChangeArrowheads="1"/>
          </p:cNvSpPr>
          <p:nvPr/>
        </p:nvSpPr>
        <p:spPr bwMode="auto">
          <a:xfrm>
            <a:off x="7019925" y="4541838"/>
            <a:ext cx="576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3366FF"/>
                </a:solidFill>
              </a:rPr>
              <a:t>94</a:t>
            </a:r>
          </a:p>
        </p:txBody>
      </p:sp>
    </p:spTree>
  </p:cSld>
  <p:clrMapOvr>
    <a:masterClrMapping/>
  </p:clrMapOvr>
  <p:transition spd="med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250825" y="260350"/>
            <a:ext cx="8642350" cy="6337300"/>
          </a:xfrm>
          <a:prstGeom prst="rect">
            <a:avLst/>
          </a:prstGeom>
          <a:noFill/>
          <a:ln w="114300" cmpd="thickThin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468313" y="404813"/>
            <a:ext cx="8064500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GB" sz="6000" b="1" dirty="0">
                <a:latin typeface="+mj-lt"/>
              </a:rPr>
              <a:t>The Four Operations</a:t>
            </a:r>
          </a:p>
        </p:txBody>
      </p:sp>
      <p:sp>
        <p:nvSpPr>
          <p:cNvPr id="23557" name="TextBox 1"/>
          <p:cNvSpPr txBox="1">
            <a:spLocks noChangeArrowheads="1"/>
          </p:cNvSpPr>
          <p:nvPr/>
        </p:nvSpPr>
        <p:spPr bwMode="auto">
          <a:xfrm>
            <a:off x="539750" y="1412875"/>
            <a:ext cx="8135938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sng" dirty="0"/>
              <a:t>Addition – Written Methods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u="sng" dirty="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/>
              <a:t>Partitioning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Partitioning means splitting the number into the tens and units.  It is </a:t>
            </a:r>
            <a:r>
              <a:rPr lang="en-US" altLang="en-US" sz="2400" b="1" dirty="0"/>
              <a:t>essential</a:t>
            </a:r>
            <a:r>
              <a:rPr lang="en-US" altLang="en-US" sz="2400" dirty="0"/>
              <a:t> that their place value is </a:t>
            </a:r>
            <a:r>
              <a:rPr lang="en-US" altLang="en-US" sz="2400" b="1" dirty="0"/>
              <a:t>secure.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/>
              <a:t>56 + 32 =    50 + 30 = 80  </a:t>
            </a:r>
            <a:r>
              <a:rPr lang="en-US" altLang="en-US" sz="2400" dirty="0"/>
              <a:t>(partition tens first)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/>
              <a:t>	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/>
              <a:t>	          6 + 2 = 8       </a:t>
            </a:r>
            <a:r>
              <a:rPr lang="en-US" altLang="en-US" sz="2400" dirty="0"/>
              <a:t>(partition units)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/>
              <a:t>                    80 + 8 = 88    </a:t>
            </a:r>
            <a:r>
              <a:rPr lang="en-US" altLang="en-US" sz="1800" dirty="0"/>
              <a:t>(add tens and units answer together)</a:t>
            </a: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</p:spTree>
  </p:cSld>
  <p:clrMapOvr>
    <a:masterClrMapping/>
  </p:clrMapOvr>
  <p:transition spd="med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250825" y="260350"/>
            <a:ext cx="8642350" cy="6337300"/>
          </a:xfrm>
          <a:prstGeom prst="rect">
            <a:avLst/>
          </a:prstGeom>
          <a:noFill/>
          <a:ln w="114300" cmpd="thickThin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468313" y="404813"/>
            <a:ext cx="8064500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GB" sz="6000" b="1" dirty="0">
                <a:latin typeface="+mj-lt"/>
              </a:rPr>
              <a:t>Contents</a:t>
            </a:r>
          </a:p>
        </p:txBody>
      </p:sp>
      <p:sp>
        <p:nvSpPr>
          <p:cNvPr id="3077" name="TextBox 1"/>
          <p:cNvSpPr txBox="1">
            <a:spLocks noChangeArrowheads="1"/>
          </p:cNvSpPr>
          <p:nvPr/>
        </p:nvSpPr>
        <p:spPr bwMode="auto">
          <a:xfrm>
            <a:off x="539750" y="1557338"/>
            <a:ext cx="7993063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/>
              <a:t>The 4 operations – including calculation methods used and progression through the key stage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/>
              <a:t>Arithmetic: Number bonds, times tables and mental strategies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/>
              <a:t>Problem Solving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/>
              <a:t>Your turn to have a go/Using and Applying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/>
              <a:t>Year 2 SATS &amp; the future of tests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/>
              <a:t>How you can help at home: Online Applications, websites, </a:t>
            </a:r>
            <a:r>
              <a:rPr lang="en-US" altLang="en-US" sz="2400" dirty="0" err="1"/>
              <a:t>mathletics</a:t>
            </a:r>
            <a:endParaRPr lang="en-US" altLang="en-US" sz="2400" dirty="0"/>
          </a:p>
        </p:txBody>
      </p:sp>
    </p:spTree>
  </p:cSld>
  <p:clrMapOvr>
    <a:masterClrMapping/>
  </p:clrMapOvr>
  <p:transition spd="med"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250825" y="260350"/>
            <a:ext cx="8642350" cy="6337300"/>
          </a:xfrm>
          <a:prstGeom prst="rect">
            <a:avLst/>
          </a:prstGeom>
          <a:noFill/>
          <a:ln w="114300" cmpd="thickThin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468313" y="404813"/>
            <a:ext cx="8064500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GB" sz="6000" b="1" dirty="0">
                <a:latin typeface="+mj-lt"/>
              </a:rPr>
              <a:t>The Four Operations</a:t>
            </a:r>
          </a:p>
        </p:txBody>
      </p:sp>
      <p:sp>
        <p:nvSpPr>
          <p:cNvPr id="24581" name="TextBox 1"/>
          <p:cNvSpPr txBox="1">
            <a:spLocks noChangeArrowheads="1"/>
          </p:cNvSpPr>
          <p:nvPr/>
        </p:nvSpPr>
        <p:spPr bwMode="auto">
          <a:xfrm>
            <a:off x="539750" y="1628775"/>
            <a:ext cx="799306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sng"/>
              <a:t>Subtraction – Practical Resources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/>
              <a:t>Diennes Apparatus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/>
              <a:t>Counters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/>
              <a:t>Toys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/>
              <a:t>Pebbles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5 – 2 =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24582" name="Picture 42" descr="teddy-bear-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860800"/>
            <a:ext cx="9620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42" descr="teddy-bear-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860800"/>
            <a:ext cx="9620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42" descr="teddy-bear-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860800"/>
            <a:ext cx="9620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42" descr="teddy-bear-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60800"/>
            <a:ext cx="9620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42" descr="teddy-bear-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860800"/>
            <a:ext cx="9620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46"/>
          <p:cNvSpPr>
            <a:spLocks noChangeShapeType="1"/>
          </p:cNvSpPr>
          <p:nvPr/>
        </p:nvSpPr>
        <p:spPr bwMode="auto">
          <a:xfrm flipV="1">
            <a:off x="3203575" y="3716338"/>
            <a:ext cx="1225550" cy="15128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Line 46"/>
          <p:cNvSpPr>
            <a:spLocks noChangeShapeType="1"/>
          </p:cNvSpPr>
          <p:nvPr/>
        </p:nvSpPr>
        <p:spPr bwMode="auto">
          <a:xfrm flipV="1">
            <a:off x="4427538" y="3644900"/>
            <a:ext cx="1225550" cy="15128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spd="med"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250825" y="260350"/>
            <a:ext cx="8642350" cy="6337300"/>
          </a:xfrm>
          <a:prstGeom prst="rect">
            <a:avLst/>
          </a:prstGeom>
          <a:noFill/>
          <a:ln w="114300" cmpd="thickThin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468313" y="404813"/>
            <a:ext cx="8064500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GB" sz="6000" b="1" dirty="0">
                <a:latin typeface="+mj-lt"/>
              </a:rPr>
              <a:t>The Four Operations</a:t>
            </a:r>
          </a:p>
        </p:txBody>
      </p:sp>
      <p:sp>
        <p:nvSpPr>
          <p:cNvPr id="25605" name="TextBox 1"/>
          <p:cNvSpPr txBox="1">
            <a:spLocks noChangeArrowheads="1"/>
          </p:cNvSpPr>
          <p:nvPr/>
        </p:nvSpPr>
        <p:spPr bwMode="auto">
          <a:xfrm>
            <a:off x="539750" y="1484313"/>
            <a:ext cx="7993063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sng"/>
              <a:t>Subtraction – Practical Resources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/>
              <a:t>Number Line/Ruler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13 – 6 =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aphicFrame>
        <p:nvGraphicFramePr>
          <p:cNvPr id="35" name="Group 52"/>
          <p:cNvGraphicFramePr>
            <a:graphicFrameLocks noGrp="1"/>
          </p:cNvGraphicFramePr>
          <p:nvPr/>
        </p:nvGraphicFramePr>
        <p:xfrm>
          <a:off x="1258888" y="3429000"/>
          <a:ext cx="6192837" cy="396875"/>
        </p:xfrm>
        <a:graphic>
          <a:graphicData uri="http://schemas.openxmlformats.org/drawingml/2006/table">
            <a:tbl>
              <a:tblPr/>
              <a:tblGrid>
                <a:gridCol w="476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78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46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78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746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7783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8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9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10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11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12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</a:rPr>
                        <a:t>13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Curved Up Arrow 3"/>
          <p:cNvSpPr/>
          <p:nvPr/>
        </p:nvSpPr>
        <p:spPr>
          <a:xfrm flipH="1">
            <a:off x="6713538" y="3749675"/>
            <a:ext cx="504825" cy="358775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Curved Up Arrow 11"/>
          <p:cNvSpPr/>
          <p:nvPr/>
        </p:nvSpPr>
        <p:spPr>
          <a:xfrm flipH="1">
            <a:off x="6210300" y="3708400"/>
            <a:ext cx="503238" cy="360363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Curved Up Arrow 12"/>
          <p:cNvSpPr/>
          <p:nvPr/>
        </p:nvSpPr>
        <p:spPr>
          <a:xfrm flipH="1">
            <a:off x="5705475" y="3708400"/>
            <a:ext cx="504825" cy="360363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Curved Up Arrow 13"/>
          <p:cNvSpPr/>
          <p:nvPr/>
        </p:nvSpPr>
        <p:spPr>
          <a:xfrm flipH="1">
            <a:off x="5202238" y="3719513"/>
            <a:ext cx="503237" cy="360362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Curved Up Arrow 14"/>
          <p:cNvSpPr/>
          <p:nvPr/>
        </p:nvSpPr>
        <p:spPr>
          <a:xfrm flipH="1">
            <a:off x="4787900" y="3719513"/>
            <a:ext cx="504825" cy="360362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Curved Up Arrow 15"/>
          <p:cNvSpPr/>
          <p:nvPr/>
        </p:nvSpPr>
        <p:spPr>
          <a:xfrm flipH="1">
            <a:off x="4284663" y="3678238"/>
            <a:ext cx="503237" cy="358775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250825" y="260350"/>
            <a:ext cx="8642350" cy="6337300"/>
          </a:xfrm>
          <a:prstGeom prst="rect">
            <a:avLst/>
          </a:prstGeom>
          <a:noFill/>
          <a:ln w="114300" cmpd="thickThin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468313" y="404813"/>
            <a:ext cx="8064500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GB" sz="6000" b="1" dirty="0">
                <a:latin typeface="+mj-lt"/>
              </a:rPr>
              <a:t>The Four Operations</a:t>
            </a:r>
          </a:p>
        </p:txBody>
      </p:sp>
      <p:sp>
        <p:nvSpPr>
          <p:cNvPr id="26629" name="TextBox 1"/>
          <p:cNvSpPr txBox="1">
            <a:spLocks noChangeArrowheads="1"/>
          </p:cNvSpPr>
          <p:nvPr/>
        </p:nvSpPr>
        <p:spPr bwMode="auto">
          <a:xfrm>
            <a:off x="539750" y="1557338"/>
            <a:ext cx="7993063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sng"/>
              <a:t>Subtraction – Practical Resources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/>
              <a:t>100 square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34 – 8 =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26630" name="Picture 14" descr="hunds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205038"/>
            <a:ext cx="4605338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250825" y="260350"/>
            <a:ext cx="8642350" cy="6337300"/>
          </a:xfrm>
          <a:prstGeom prst="rect">
            <a:avLst/>
          </a:prstGeom>
          <a:noFill/>
          <a:ln w="114300" cmpd="thickThin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468313" y="404813"/>
            <a:ext cx="8064500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GB" sz="6000" b="1" dirty="0">
                <a:latin typeface="+mj-lt"/>
              </a:rPr>
              <a:t>The Four Operations</a:t>
            </a:r>
          </a:p>
        </p:txBody>
      </p:sp>
      <p:sp>
        <p:nvSpPr>
          <p:cNvPr id="27653" name="TextBox 1"/>
          <p:cNvSpPr txBox="1">
            <a:spLocks noChangeArrowheads="1"/>
          </p:cNvSpPr>
          <p:nvPr/>
        </p:nvSpPr>
        <p:spPr bwMode="auto">
          <a:xfrm>
            <a:off x="539750" y="1557338"/>
            <a:ext cx="799306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sng"/>
              <a:t>Subtraction – Finding the difference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0" t="67075" r="4817"/>
          <a:stretch>
            <a:fillRect/>
          </a:stretch>
        </p:blipFill>
        <p:spPr bwMode="auto">
          <a:xfrm>
            <a:off x="971550" y="2446338"/>
            <a:ext cx="7345363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250825" y="260350"/>
            <a:ext cx="8642350" cy="6337300"/>
          </a:xfrm>
          <a:prstGeom prst="rect">
            <a:avLst/>
          </a:prstGeom>
          <a:noFill/>
          <a:ln w="114300" cmpd="thickThin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468313" y="404813"/>
            <a:ext cx="8064500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GB" sz="6000" b="1" dirty="0">
                <a:latin typeface="+mj-lt"/>
              </a:rPr>
              <a:t>The Four Operations</a:t>
            </a:r>
          </a:p>
        </p:txBody>
      </p:sp>
      <p:sp>
        <p:nvSpPr>
          <p:cNvPr id="28677" name="TextBox 1"/>
          <p:cNvSpPr txBox="1">
            <a:spLocks noChangeArrowheads="1"/>
          </p:cNvSpPr>
          <p:nvPr/>
        </p:nvSpPr>
        <p:spPr bwMode="auto">
          <a:xfrm>
            <a:off x="539750" y="1412875"/>
            <a:ext cx="8135938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sng" dirty="0"/>
              <a:t>Subtraction – Counting Backwards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u="sng" dirty="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/>
              <a:t>Count back from the largest to the smallest.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74 – 48 =  </a:t>
            </a:r>
            <a:r>
              <a:rPr lang="en-US" altLang="en-US" sz="2400" dirty="0">
                <a:solidFill>
                  <a:srgbClr val="FF0000"/>
                </a:solidFill>
              </a:rPr>
              <a:t>20 + 4 + 2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             =  26</a:t>
            </a:r>
          </a:p>
        </p:txBody>
      </p:sp>
      <p:sp>
        <p:nvSpPr>
          <p:cNvPr id="6" name="Line 14"/>
          <p:cNvSpPr>
            <a:spLocks noChangeShapeType="1"/>
          </p:cNvSpPr>
          <p:nvPr/>
        </p:nvSpPr>
        <p:spPr bwMode="auto">
          <a:xfrm>
            <a:off x="900113" y="4508500"/>
            <a:ext cx="68405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971550" y="4149725"/>
            <a:ext cx="1152525" cy="5762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28680" name="Oval 6"/>
          <p:cNvSpPr>
            <a:spLocks noChangeArrowheads="1"/>
          </p:cNvSpPr>
          <p:nvPr/>
        </p:nvSpPr>
        <p:spPr bwMode="auto">
          <a:xfrm>
            <a:off x="2124075" y="3789363"/>
            <a:ext cx="3671888" cy="15843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" name="Oval 2"/>
          <p:cNvSpPr>
            <a:spLocks noChangeArrowheads="1"/>
          </p:cNvSpPr>
          <p:nvPr/>
        </p:nvSpPr>
        <p:spPr bwMode="auto">
          <a:xfrm>
            <a:off x="5724525" y="4076700"/>
            <a:ext cx="1584325" cy="7921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827088" y="4508500"/>
            <a:ext cx="7058025" cy="936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28683" name="TextBox 2"/>
          <p:cNvSpPr txBox="1">
            <a:spLocks noChangeArrowheads="1"/>
          </p:cNvSpPr>
          <p:nvPr/>
        </p:nvSpPr>
        <p:spPr bwMode="auto">
          <a:xfrm>
            <a:off x="1258888" y="3789363"/>
            <a:ext cx="576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- 2</a:t>
            </a:r>
          </a:p>
        </p:txBody>
      </p:sp>
      <p:sp>
        <p:nvSpPr>
          <p:cNvPr id="28684" name="TextBox 11"/>
          <p:cNvSpPr txBox="1">
            <a:spLocks noChangeArrowheads="1"/>
          </p:cNvSpPr>
          <p:nvPr/>
        </p:nvSpPr>
        <p:spPr bwMode="auto">
          <a:xfrm>
            <a:off x="3779838" y="3500438"/>
            <a:ext cx="86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- 20</a:t>
            </a:r>
          </a:p>
        </p:txBody>
      </p:sp>
      <p:sp>
        <p:nvSpPr>
          <p:cNvPr id="28685" name="TextBox 12"/>
          <p:cNvSpPr txBox="1">
            <a:spLocks noChangeArrowheads="1"/>
          </p:cNvSpPr>
          <p:nvPr/>
        </p:nvSpPr>
        <p:spPr bwMode="auto">
          <a:xfrm>
            <a:off x="6300788" y="3716338"/>
            <a:ext cx="574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 - 4</a:t>
            </a:r>
          </a:p>
        </p:txBody>
      </p:sp>
      <p:sp>
        <p:nvSpPr>
          <p:cNvPr id="28686" name="TextBox 27"/>
          <p:cNvSpPr txBox="1">
            <a:spLocks noChangeArrowheads="1"/>
          </p:cNvSpPr>
          <p:nvPr/>
        </p:nvSpPr>
        <p:spPr bwMode="auto">
          <a:xfrm>
            <a:off x="7115175" y="4508500"/>
            <a:ext cx="576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3366FF"/>
                </a:solidFill>
              </a:rPr>
              <a:t>74</a:t>
            </a:r>
          </a:p>
        </p:txBody>
      </p:sp>
      <p:sp>
        <p:nvSpPr>
          <p:cNvPr id="28687" name="TextBox 27"/>
          <p:cNvSpPr txBox="1">
            <a:spLocks noChangeArrowheads="1"/>
          </p:cNvSpPr>
          <p:nvPr/>
        </p:nvSpPr>
        <p:spPr bwMode="auto">
          <a:xfrm>
            <a:off x="5507038" y="4541838"/>
            <a:ext cx="577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3366FF"/>
                </a:solidFill>
              </a:rPr>
              <a:t>70</a:t>
            </a:r>
          </a:p>
        </p:txBody>
      </p:sp>
      <p:sp>
        <p:nvSpPr>
          <p:cNvPr id="28688" name="TextBox 27"/>
          <p:cNvSpPr txBox="1">
            <a:spLocks noChangeArrowheads="1"/>
          </p:cNvSpPr>
          <p:nvPr/>
        </p:nvSpPr>
        <p:spPr bwMode="auto">
          <a:xfrm>
            <a:off x="1979613" y="4541838"/>
            <a:ext cx="576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3366FF"/>
                </a:solidFill>
              </a:rPr>
              <a:t>50</a:t>
            </a:r>
          </a:p>
        </p:txBody>
      </p:sp>
      <p:sp>
        <p:nvSpPr>
          <p:cNvPr id="28689" name="TextBox 27"/>
          <p:cNvSpPr txBox="1">
            <a:spLocks noChangeArrowheads="1"/>
          </p:cNvSpPr>
          <p:nvPr/>
        </p:nvSpPr>
        <p:spPr bwMode="auto">
          <a:xfrm>
            <a:off x="714375" y="4541838"/>
            <a:ext cx="576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3366FF"/>
                </a:solidFill>
              </a:rPr>
              <a:t>48</a:t>
            </a:r>
          </a:p>
        </p:txBody>
      </p:sp>
    </p:spTree>
  </p:cSld>
  <p:clrMapOvr>
    <a:masterClrMapping/>
  </p:clrMapOvr>
  <p:transition spd="med"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250825" y="260350"/>
            <a:ext cx="8642350" cy="6337300"/>
          </a:xfrm>
          <a:prstGeom prst="rect">
            <a:avLst/>
          </a:prstGeom>
          <a:noFill/>
          <a:ln w="114300" cmpd="thickThin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468313" y="404813"/>
            <a:ext cx="8064500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GB" sz="6000" b="1" dirty="0">
                <a:latin typeface="+mj-lt"/>
              </a:rPr>
              <a:t>The Four Operations</a:t>
            </a:r>
          </a:p>
        </p:txBody>
      </p:sp>
      <p:sp>
        <p:nvSpPr>
          <p:cNvPr id="29701" name="TextBox 1"/>
          <p:cNvSpPr txBox="1">
            <a:spLocks noChangeArrowheads="1"/>
          </p:cNvSpPr>
          <p:nvPr/>
        </p:nvSpPr>
        <p:spPr bwMode="auto">
          <a:xfrm>
            <a:off x="539750" y="1285002"/>
            <a:ext cx="8135938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sng" dirty="0"/>
              <a:t>Subtraction – Counting 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Finding the difference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u="sng" dirty="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/>
              <a:t>Count on from the smallest to the largest once again bridging through ten or a multiple of ten.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  52                60                                                   70                       74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74 – 52 =  </a:t>
            </a:r>
            <a:r>
              <a:rPr lang="en-US" altLang="en-US" sz="2400" dirty="0">
                <a:solidFill>
                  <a:srgbClr val="FF0000"/>
                </a:solidFill>
              </a:rPr>
              <a:t>10 + 8 + 4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             =  22</a:t>
            </a:r>
          </a:p>
        </p:txBody>
      </p:sp>
      <p:sp>
        <p:nvSpPr>
          <p:cNvPr id="6" name="Line 14"/>
          <p:cNvSpPr>
            <a:spLocks noChangeShapeType="1"/>
          </p:cNvSpPr>
          <p:nvPr/>
        </p:nvSpPr>
        <p:spPr bwMode="auto">
          <a:xfrm>
            <a:off x="900113" y="4508500"/>
            <a:ext cx="68405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971550" y="4149725"/>
            <a:ext cx="1152525" cy="5762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29704" name="Oval 6"/>
          <p:cNvSpPr>
            <a:spLocks noChangeArrowheads="1"/>
          </p:cNvSpPr>
          <p:nvPr/>
        </p:nvSpPr>
        <p:spPr bwMode="auto">
          <a:xfrm>
            <a:off x="2124075" y="3860800"/>
            <a:ext cx="3671888" cy="15843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" name="Oval 2"/>
          <p:cNvSpPr>
            <a:spLocks noChangeArrowheads="1"/>
          </p:cNvSpPr>
          <p:nvPr/>
        </p:nvSpPr>
        <p:spPr bwMode="auto">
          <a:xfrm>
            <a:off x="5724525" y="4076700"/>
            <a:ext cx="1584325" cy="7921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827088" y="4508500"/>
            <a:ext cx="7058025" cy="936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29707" name="TextBox 2"/>
          <p:cNvSpPr txBox="1">
            <a:spLocks noChangeArrowheads="1"/>
          </p:cNvSpPr>
          <p:nvPr/>
        </p:nvSpPr>
        <p:spPr bwMode="auto">
          <a:xfrm>
            <a:off x="1258888" y="3789363"/>
            <a:ext cx="576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+ 8</a:t>
            </a:r>
          </a:p>
        </p:txBody>
      </p:sp>
      <p:sp>
        <p:nvSpPr>
          <p:cNvPr id="29708" name="TextBox 11"/>
          <p:cNvSpPr txBox="1">
            <a:spLocks noChangeArrowheads="1"/>
          </p:cNvSpPr>
          <p:nvPr/>
        </p:nvSpPr>
        <p:spPr bwMode="auto">
          <a:xfrm>
            <a:off x="3779838" y="3500438"/>
            <a:ext cx="86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+ 10</a:t>
            </a:r>
          </a:p>
        </p:txBody>
      </p:sp>
      <p:sp>
        <p:nvSpPr>
          <p:cNvPr id="29709" name="TextBox 12"/>
          <p:cNvSpPr txBox="1">
            <a:spLocks noChangeArrowheads="1"/>
          </p:cNvSpPr>
          <p:nvPr/>
        </p:nvSpPr>
        <p:spPr bwMode="auto">
          <a:xfrm>
            <a:off x="6300788" y="3716338"/>
            <a:ext cx="574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+ 4</a:t>
            </a:r>
          </a:p>
        </p:txBody>
      </p:sp>
    </p:spTree>
  </p:cSld>
  <p:clrMapOvr>
    <a:masterClrMapping/>
  </p:clrMapOvr>
  <p:transition spd="med"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250825" y="260350"/>
            <a:ext cx="8642350" cy="6337300"/>
          </a:xfrm>
          <a:prstGeom prst="rect">
            <a:avLst/>
          </a:prstGeom>
          <a:noFill/>
          <a:ln w="114300" cmpd="thickThin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468313" y="404813"/>
            <a:ext cx="8064500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GB" sz="6000" b="1" dirty="0">
                <a:latin typeface="+mj-lt"/>
              </a:rPr>
              <a:t>The Four Operations</a:t>
            </a:r>
          </a:p>
        </p:txBody>
      </p:sp>
      <p:sp>
        <p:nvSpPr>
          <p:cNvPr id="30725" name="TextBox 1"/>
          <p:cNvSpPr txBox="1">
            <a:spLocks noChangeArrowheads="1"/>
          </p:cNvSpPr>
          <p:nvPr/>
        </p:nvSpPr>
        <p:spPr bwMode="auto">
          <a:xfrm>
            <a:off x="536575" y="1628775"/>
            <a:ext cx="799306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sng"/>
              <a:t>Multiplication – Doubling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u="sng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3072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387600"/>
            <a:ext cx="3554412" cy="258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250825" y="260350"/>
            <a:ext cx="8642350" cy="6337300"/>
          </a:xfrm>
          <a:prstGeom prst="rect">
            <a:avLst/>
          </a:prstGeom>
          <a:noFill/>
          <a:ln w="114300" cmpd="thickThin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468313" y="404813"/>
            <a:ext cx="8064500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GB" sz="6000" b="1" dirty="0">
                <a:latin typeface="+mj-lt"/>
              </a:rPr>
              <a:t>The Four Operations</a:t>
            </a:r>
          </a:p>
        </p:txBody>
      </p:sp>
      <p:sp>
        <p:nvSpPr>
          <p:cNvPr id="31749" name="TextBox 1"/>
          <p:cNvSpPr txBox="1">
            <a:spLocks noChangeArrowheads="1"/>
          </p:cNvSpPr>
          <p:nvPr/>
        </p:nvSpPr>
        <p:spPr bwMode="auto">
          <a:xfrm>
            <a:off x="536575" y="1628775"/>
            <a:ext cx="7993063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sng"/>
              <a:t>Multiplication – Doubling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u="sng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Moving onto partitioning to double numbers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Double 23 =          Double 20 + 3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u="sng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sng"/>
              <a:t>   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                                       40     +      6        = 46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4138613" y="3573463"/>
            <a:ext cx="217487" cy="5762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938713" y="3449638"/>
            <a:ext cx="428625" cy="8239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250825" y="260350"/>
            <a:ext cx="8642350" cy="6337300"/>
          </a:xfrm>
          <a:prstGeom prst="rect">
            <a:avLst/>
          </a:prstGeom>
          <a:noFill/>
          <a:ln w="114300" cmpd="thickThin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468313" y="404813"/>
            <a:ext cx="8064500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GB" sz="6000" b="1" dirty="0">
                <a:latin typeface="+mj-lt"/>
              </a:rPr>
              <a:t>The Four Operations</a:t>
            </a:r>
          </a:p>
        </p:txBody>
      </p:sp>
      <p:sp>
        <p:nvSpPr>
          <p:cNvPr id="32773" name="TextBox 1"/>
          <p:cNvSpPr txBox="1">
            <a:spLocks noChangeArrowheads="1"/>
          </p:cNvSpPr>
          <p:nvPr/>
        </p:nvSpPr>
        <p:spPr bwMode="auto">
          <a:xfrm>
            <a:off x="539750" y="1628775"/>
            <a:ext cx="799306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sng"/>
              <a:t>Multiplication – Practical Resources/Repeated Addition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u="sng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3 x 5 = (3 groups of 5) = 5 + 5 + 5 =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32774" name="Picture 42" descr="teddy-bear-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141663"/>
            <a:ext cx="48101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42" descr="teddy-bear-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141663"/>
            <a:ext cx="4794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42" descr="teddy-bear-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141663"/>
            <a:ext cx="4794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42" descr="teddy-bear-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860800"/>
            <a:ext cx="4794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42" descr="teddy-bear-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860800"/>
            <a:ext cx="4794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9" name="Picture 42" descr="teddy-bear-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141663"/>
            <a:ext cx="481012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0" name="Picture 42" descr="teddy-bear-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141663"/>
            <a:ext cx="4794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1" name="Picture 42" descr="teddy-bear-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141663"/>
            <a:ext cx="4794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2" name="Picture 42" descr="teddy-bear-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60800"/>
            <a:ext cx="4794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3" name="Picture 42" descr="teddy-bear-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860800"/>
            <a:ext cx="48101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4" name="Picture 42" descr="teddy-bear-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141663"/>
            <a:ext cx="48101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5" name="Picture 42" descr="teddy-bear-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3141663"/>
            <a:ext cx="48101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6" name="Picture 42" descr="teddy-bear-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3141663"/>
            <a:ext cx="4794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7" name="Picture 42" descr="teddy-bear-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3789363"/>
            <a:ext cx="481012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8" name="Picture 42" descr="teddy-bear-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3860800"/>
            <a:ext cx="48101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250825" y="260350"/>
            <a:ext cx="8642350" cy="6337300"/>
          </a:xfrm>
          <a:prstGeom prst="rect">
            <a:avLst/>
          </a:prstGeom>
          <a:noFill/>
          <a:ln w="114300" cmpd="thickThin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468313" y="404813"/>
            <a:ext cx="8064500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GB" sz="6000" b="1" dirty="0">
                <a:latin typeface="+mj-lt"/>
              </a:rPr>
              <a:t>The Four Operations</a:t>
            </a:r>
          </a:p>
        </p:txBody>
      </p:sp>
      <p:sp>
        <p:nvSpPr>
          <p:cNvPr id="33797" name="TextBox 1"/>
          <p:cNvSpPr txBox="1">
            <a:spLocks noChangeArrowheads="1"/>
          </p:cNvSpPr>
          <p:nvPr/>
        </p:nvSpPr>
        <p:spPr bwMode="auto">
          <a:xfrm>
            <a:off x="539750" y="1628775"/>
            <a:ext cx="7993063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sng" dirty="0"/>
              <a:t>Multiplication – Practical Resources/Repeated Addition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u="sng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5 x 3 = (5 groups of 3) = 3 + 3 + 3 + 3 + 3 =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Children learn that 5 X 3 is the SAME as 3 X 5.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This assists with their times tables as well.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pic>
        <p:nvPicPr>
          <p:cNvPr id="33798" name="Picture 42" descr="teddy-bear-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141663"/>
            <a:ext cx="48101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42" descr="teddy-bear-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141663"/>
            <a:ext cx="4794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42" descr="teddy-bear-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141663"/>
            <a:ext cx="48101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42" descr="teddy-bear-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716338"/>
            <a:ext cx="4794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42" descr="teddy-bear-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141663"/>
            <a:ext cx="4794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3" name="Picture 42" descr="teddy-bear-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141663"/>
            <a:ext cx="48101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4" name="Picture 42" descr="teddy-bear-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141663"/>
            <a:ext cx="48101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5" name="Picture 42" descr="teddy-bear-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141663"/>
            <a:ext cx="4794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6" name="Picture 42" descr="teddy-bear-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716338"/>
            <a:ext cx="4794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7" name="Picture 42" descr="teddy-bear-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716338"/>
            <a:ext cx="4794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8" name="Picture 42" descr="teddy-bear-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141663"/>
            <a:ext cx="48101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9" name="Picture 42" descr="teddy-bear-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3141663"/>
            <a:ext cx="48101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0" name="Picture 42" descr="teddy-bear-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141663"/>
            <a:ext cx="48101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1" name="Picture 42" descr="teddy-bear-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3716338"/>
            <a:ext cx="4794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2" name="Picture 42" descr="teddy-bear-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716338"/>
            <a:ext cx="4810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250825" y="260350"/>
            <a:ext cx="8642350" cy="6337300"/>
          </a:xfrm>
          <a:prstGeom prst="rect">
            <a:avLst/>
          </a:prstGeom>
          <a:noFill/>
          <a:ln w="114300" cmpd="thickThin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468313" y="404813"/>
            <a:ext cx="8064500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GB" sz="6000" b="1" dirty="0">
                <a:latin typeface="+mj-lt"/>
              </a:rPr>
              <a:t>Aims</a:t>
            </a:r>
          </a:p>
        </p:txBody>
      </p:sp>
      <p:sp>
        <p:nvSpPr>
          <p:cNvPr id="4101" name="TextBox 1"/>
          <p:cNvSpPr txBox="1">
            <a:spLocks noChangeArrowheads="1"/>
          </p:cNvSpPr>
          <p:nvPr/>
        </p:nvSpPr>
        <p:spPr bwMode="auto">
          <a:xfrm>
            <a:off x="539750" y="1457325"/>
            <a:ext cx="7993063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/>
              <a:t>Provide you with a greater understanding of how mathematics is taught in school. 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/>
              <a:t>Show you the progression of the 4 operation methods  through Key Stage 1.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/>
              <a:t>Enable you to see the types of different questions children are asked in the Year 2 SATs and the new testing procedures.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/>
              <a:t>Help you understand how you can help your child at home.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2400" dirty="0"/>
          </a:p>
        </p:txBody>
      </p:sp>
    </p:spTree>
  </p:cSld>
  <p:clrMapOvr>
    <a:masterClrMapping/>
  </p:clrMapOvr>
  <p:transition spd="med"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250825" y="260350"/>
            <a:ext cx="8642350" cy="6337300"/>
          </a:xfrm>
          <a:prstGeom prst="rect">
            <a:avLst/>
          </a:prstGeom>
          <a:noFill/>
          <a:ln w="114300" cmpd="thickThin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468313" y="404813"/>
            <a:ext cx="8064500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GB" sz="6000" b="1" dirty="0">
                <a:latin typeface="+mj-lt"/>
              </a:rPr>
              <a:t>The Four Operations</a:t>
            </a:r>
          </a:p>
        </p:txBody>
      </p:sp>
      <p:sp>
        <p:nvSpPr>
          <p:cNvPr id="34821" name="TextBox 1"/>
          <p:cNvSpPr txBox="1">
            <a:spLocks noChangeArrowheads="1"/>
          </p:cNvSpPr>
          <p:nvPr/>
        </p:nvSpPr>
        <p:spPr bwMode="auto">
          <a:xfrm>
            <a:off x="539750" y="1412875"/>
            <a:ext cx="813593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sng"/>
              <a:t>Multiplication – Number lines/100 square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u="sng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/>
              <a:t>Children use the number line and the idea of repeated addition to count in groups.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4 X 3 =</a:t>
            </a:r>
          </a:p>
        </p:txBody>
      </p:sp>
      <p:sp>
        <p:nvSpPr>
          <p:cNvPr id="6" name="Line 14"/>
          <p:cNvSpPr>
            <a:spLocks noChangeShapeType="1"/>
          </p:cNvSpPr>
          <p:nvPr/>
        </p:nvSpPr>
        <p:spPr bwMode="auto">
          <a:xfrm>
            <a:off x="900113" y="4508500"/>
            <a:ext cx="68405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Oval 2"/>
          <p:cNvSpPr>
            <a:spLocks noChangeArrowheads="1"/>
          </p:cNvSpPr>
          <p:nvPr/>
        </p:nvSpPr>
        <p:spPr bwMode="auto">
          <a:xfrm>
            <a:off x="5724525" y="4076700"/>
            <a:ext cx="1584325" cy="7921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34824" name="TextBox 2"/>
          <p:cNvSpPr txBox="1">
            <a:spLocks noChangeArrowheads="1"/>
          </p:cNvSpPr>
          <p:nvPr/>
        </p:nvSpPr>
        <p:spPr bwMode="auto">
          <a:xfrm>
            <a:off x="1547813" y="3716338"/>
            <a:ext cx="576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Oval 2"/>
          <p:cNvSpPr>
            <a:spLocks noChangeArrowheads="1"/>
          </p:cNvSpPr>
          <p:nvPr/>
        </p:nvSpPr>
        <p:spPr bwMode="auto">
          <a:xfrm>
            <a:off x="4140200" y="4076700"/>
            <a:ext cx="1584325" cy="7921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5" name="Oval 2"/>
          <p:cNvSpPr>
            <a:spLocks noChangeArrowheads="1"/>
          </p:cNvSpPr>
          <p:nvPr/>
        </p:nvSpPr>
        <p:spPr bwMode="auto">
          <a:xfrm>
            <a:off x="2555875" y="4076700"/>
            <a:ext cx="1584325" cy="7921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6" name="Oval 2"/>
          <p:cNvSpPr>
            <a:spLocks noChangeArrowheads="1"/>
          </p:cNvSpPr>
          <p:nvPr/>
        </p:nvSpPr>
        <p:spPr bwMode="auto">
          <a:xfrm>
            <a:off x="971550" y="4076700"/>
            <a:ext cx="1584325" cy="7921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755650" y="4508500"/>
            <a:ext cx="7058025" cy="936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34829" name="TextBox 2"/>
          <p:cNvSpPr txBox="1">
            <a:spLocks noChangeArrowheads="1"/>
          </p:cNvSpPr>
          <p:nvPr/>
        </p:nvSpPr>
        <p:spPr bwMode="auto">
          <a:xfrm>
            <a:off x="3276600" y="3716338"/>
            <a:ext cx="576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4830" name="TextBox 2"/>
          <p:cNvSpPr txBox="1">
            <a:spLocks noChangeArrowheads="1"/>
          </p:cNvSpPr>
          <p:nvPr/>
        </p:nvSpPr>
        <p:spPr bwMode="auto">
          <a:xfrm>
            <a:off x="4716463" y="3716338"/>
            <a:ext cx="576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4831" name="TextBox 2"/>
          <p:cNvSpPr txBox="1">
            <a:spLocks noChangeArrowheads="1"/>
          </p:cNvSpPr>
          <p:nvPr/>
        </p:nvSpPr>
        <p:spPr bwMode="auto">
          <a:xfrm>
            <a:off x="6300788" y="3716338"/>
            <a:ext cx="576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4832" name="TextBox 2"/>
          <p:cNvSpPr txBox="1">
            <a:spLocks noChangeArrowheads="1"/>
          </p:cNvSpPr>
          <p:nvPr/>
        </p:nvSpPr>
        <p:spPr bwMode="auto">
          <a:xfrm>
            <a:off x="2268538" y="4581525"/>
            <a:ext cx="574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3366FF"/>
                </a:solidFill>
              </a:rPr>
              <a:t>3</a:t>
            </a:r>
          </a:p>
        </p:txBody>
      </p:sp>
      <p:sp>
        <p:nvSpPr>
          <p:cNvPr id="34833" name="TextBox 2"/>
          <p:cNvSpPr txBox="1">
            <a:spLocks noChangeArrowheads="1"/>
          </p:cNvSpPr>
          <p:nvPr/>
        </p:nvSpPr>
        <p:spPr bwMode="auto">
          <a:xfrm>
            <a:off x="684213" y="4581525"/>
            <a:ext cx="5762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3366FF"/>
                </a:solidFill>
              </a:rPr>
              <a:t>0</a:t>
            </a:r>
          </a:p>
        </p:txBody>
      </p:sp>
      <p:sp>
        <p:nvSpPr>
          <p:cNvPr id="34834" name="TextBox 2"/>
          <p:cNvSpPr txBox="1">
            <a:spLocks noChangeArrowheads="1"/>
          </p:cNvSpPr>
          <p:nvPr/>
        </p:nvSpPr>
        <p:spPr bwMode="auto">
          <a:xfrm>
            <a:off x="3779838" y="4581525"/>
            <a:ext cx="5762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3366FF"/>
                </a:solidFill>
              </a:rPr>
              <a:t>6</a:t>
            </a:r>
          </a:p>
        </p:txBody>
      </p:sp>
      <p:sp>
        <p:nvSpPr>
          <p:cNvPr id="34835" name="TextBox 2"/>
          <p:cNvSpPr txBox="1">
            <a:spLocks noChangeArrowheads="1"/>
          </p:cNvSpPr>
          <p:nvPr/>
        </p:nvSpPr>
        <p:spPr bwMode="auto">
          <a:xfrm>
            <a:off x="5435600" y="4581525"/>
            <a:ext cx="576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3366FF"/>
                </a:solidFill>
              </a:rPr>
              <a:t>9</a:t>
            </a:r>
          </a:p>
        </p:txBody>
      </p:sp>
      <p:sp>
        <p:nvSpPr>
          <p:cNvPr id="34836" name="TextBox 2"/>
          <p:cNvSpPr txBox="1">
            <a:spLocks noChangeArrowheads="1"/>
          </p:cNvSpPr>
          <p:nvPr/>
        </p:nvSpPr>
        <p:spPr bwMode="auto">
          <a:xfrm>
            <a:off x="6948488" y="4581525"/>
            <a:ext cx="5762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3366FF"/>
                </a:solidFill>
              </a:rPr>
              <a:t>12</a:t>
            </a:r>
          </a:p>
        </p:txBody>
      </p:sp>
    </p:spTree>
  </p:cSld>
  <p:clrMapOvr>
    <a:masterClrMapping/>
  </p:clrMapOvr>
  <p:transition spd="med"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250825" y="260350"/>
            <a:ext cx="8642350" cy="6337300"/>
          </a:xfrm>
          <a:prstGeom prst="rect">
            <a:avLst/>
          </a:prstGeom>
          <a:noFill/>
          <a:ln w="114300" cmpd="thickThin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468313" y="404813"/>
            <a:ext cx="8064500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GB" sz="6000" b="1" dirty="0">
                <a:latin typeface="+mj-lt"/>
              </a:rPr>
              <a:t>The Four Operations</a:t>
            </a:r>
          </a:p>
        </p:txBody>
      </p:sp>
      <p:sp>
        <p:nvSpPr>
          <p:cNvPr id="35845" name="TextBox 1"/>
          <p:cNvSpPr txBox="1">
            <a:spLocks noChangeArrowheads="1"/>
          </p:cNvSpPr>
          <p:nvPr/>
        </p:nvSpPr>
        <p:spPr bwMode="auto">
          <a:xfrm>
            <a:off x="539750" y="1628775"/>
            <a:ext cx="799306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sng"/>
              <a:t>Multiplication – Times Tables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u="sng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35846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838" y="2276475"/>
            <a:ext cx="5251450" cy="295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250825" y="260350"/>
            <a:ext cx="8642350" cy="6337300"/>
          </a:xfrm>
          <a:prstGeom prst="rect">
            <a:avLst/>
          </a:prstGeom>
          <a:noFill/>
          <a:ln w="114300" cmpd="thickThin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468313" y="404813"/>
            <a:ext cx="8064500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GB" sz="6000" b="1" dirty="0">
                <a:latin typeface="+mj-lt"/>
              </a:rPr>
              <a:t>The Four Operations</a:t>
            </a:r>
          </a:p>
        </p:txBody>
      </p:sp>
      <p:sp>
        <p:nvSpPr>
          <p:cNvPr id="38917" name="TextBox 1"/>
          <p:cNvSpPr txBox="1">
            <a:spLocks noChangeArrowheads="1"/>
          </p:cNvSpPr>
          <p:nvPr/>
        </p:nvSpPr>
        <p:spPr bwMode="auto">
          <a:xfrm>
            <a:off x="539750" y="1628775"/>
            <a:ext cx="799306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sng"/>
              <a:t>Division – Halving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38918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413000"/>
            <a:ext cx="43815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250825" y="260350"/>
            <a:ext cx="8642350" cy="6337300"/>
          </a:xfrm>
          <a:prstGeom prst="rect">
            <a:avLst/>
          </a:prstGeom>
          <a:noFill/>
          <a:ln w="114300" cmpd="thickThin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468313" y="404813"/>
            <a:ext cx="8064500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GB" sz="6000" b="1" dirty="0">
                <a:latin typeface="+mj-lt"/>
              </a:rPr>
              <a:t>The Four Operations</a:t>
            </a:r>
          </a:p>
        </p:txBody>
      </p:sp>
      <p:sp>
        <p:nvSpPr>
          <p:cNvPr id="39941" name="TextBox 1"/>
          <p:cNvSpPr txBox="1">
            <a:spLocks noChangeArrowheads="1"/>
          </p:cNvSpPr>
          <p:nvPr/>
        </p:nvSpPr>
        <p:spPr bwMode="auto">
          <a:xfrm>
            <a:off x="468313" y="1628775"/>
            <a:ext cx="7993062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sng"/>
              <a:t>Division - Halving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u="sng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Moving onto partitioning to halve numbers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Halve 28 =          Halve      20 + 8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u="sng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sng"/>
              <a:t>   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                                       10     +      4        = 14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4138613" y="3573463"/>
            <a:ext cx="217487" cy="5762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938713" y="3449638"/>
            <a:ext cx="428625" cy="8239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250825" y="260350"/>
            <a:ext cx="8642350" cy="6337300"/>
          </a:xfrm>
          <a:prstGeom prst="rect">
            <a:avLst/>
          </a:prstGeom>
          <a:noFill/>
          <a:ln w="114300" cmpd="thickThin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468313" y="404813"/>
            <a:ext cx="8064500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GB" sz="6000" b="1" dirty="0">
                <a:latin typeface="+mj-lt"/>
              </a:rPr>
              <a:t>The Four Operations</a:t>
            </a:r>
          </a:p>
        </p:txBody>
      </p:sp>
      <p:sp>
        <p:nvSpPr>
          <p:cNvPr id="40965" name="TextBox 1"/>
          <p:cNvSpPr txBox="1">
            <a:spLocks noChangeArrowheads="1"/>
          </p:cNvSpPr>
          <p:nvPr/>
        </p:nvSpPr>
        <p:spPr bwMode="auto">
          <a:xfrm>
            <a:off x="539750" y="1628775"/>
            <a:ext cx="7993063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sng"/>
              <a:t>Division – Practical Resources – Sharing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u="sng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15 ÷ 3 = 15 ‘shared between’ 3 =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40966" name="Picture 42" descr="teddy-bear-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141663"/>
            <a:ext cx="48101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42" descr="teddy-bear-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141663"/>
            <a:ext cx="4794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42" descr="teddy-bear-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141663"/>
            <a:ext cx="4794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42" descr="teddy-bear-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860800"/>
            <a:ext cx="4794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0" name="Picture 42" descr="teddy-bear-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860800"/>
            <a:ext cx="4794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1" name="Picture 42" descr="teddy-bear-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141663"/>
            <a:ext cx="481012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2" name="Picture 42" descr="teddy-bear-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141663"/>
            <a:ext cx="4794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3" name="Picture 42" descr="teddy-bear-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141663"/>
            <a:ext cx="4794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4" name="Picture 42" descr="teddy-bear-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60800"/>
            <a:ext cx="4794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5" name="Picture 42" descr="teddy-bear-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860800"/>
            <a:ext cx="48101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6" name="Picture 42" descr="teddy-bear-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141663"/>
            <a:ext cx="48101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7" name="Picture 42" descr="teddy-bear-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3141663"/>
            <a:ext cx="48101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8" name="Picture 42" descr="teddy-bear-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3141663"/>
            <a:ext cx="4794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9" name="Picture 42" descr="teddy-bear-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3789363"/>
            <a:ext cx="481012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0" name="Picture 42" descr="teddy-bear-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3860800"/>
            <a:ext cx="48101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250825" y="260350"/>
            <a:ext cx="8642350" cy="6337300"/>
          </a:xfrm>
          <a:prstGeom prst="rect">
            <a:avLst/>
          </a:prstGeom>
          <a:noFill/>
          <a:ln w="114300" cmpd="thickThin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468313" y="404813"/>
            <a:ext cx="8064500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GB" sz="6000" b="1" dirty="0">
                <a:latin typeface="+mj-lt"/>
              </a:rPr>
              <a:t>The Four Operations</a:t>
            </a:r>
          </a:p>
        </p:txBody>
      </p:sp>
      <p:sp>
        <p:nvSpPr>
          <p:cNvPr id="41989" name="TextBox 1"/>
          <p:cNvSpPr txBox="1">
            <a:spLocks noChangeArrowheads="1"/>
          </p:cNvSpPr>
          <p:nvPr/>
        </p:nvSpPr>
        <p:spPr bwMode="auto">
          <a:xfrm>
            <a:off x="539750" y="1628775"/>
            <a:ext cx="7993063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sng"/>
              <a:t>Division – Grouping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The number </a:t>
            </a:r>
            <a:r>
              <a:rPr lang="en-US" altLang="en-US" sz="2400">
                <a:solidFill>
                  <a:srgbClr val="FF0000"/>
                </a:solidFill>
              </a:rPr>
              <a:t>in</a:t>
            </a:r>
            <a:r>
              <a:rPr lang="en-US" altLang="en-US" sz="2400"/>
              <a:t> the group is known but how many groups is unknown.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How many 3s in 12?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We need to count the number of groups.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41990" name="Picture 42" descr="teddy-bear-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644900"/>
            <a:ext cx="4794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42" descr="teddy-bear-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500438"/>
            <a:ext cx="4794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42" descr="teddy-bear-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860800"/>
            <a:ext cx="4794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42" descr="teddy-bear-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149725"/>
            <a:ext cx="4794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Picture 42" descr="teddy-bear-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141663"/>
            <a:ext cx="481012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5" name="Picture 42" descr="teddy-bear-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44900"/>
            <a:ext cx="4794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6" name="Picture 42" descr="teddy-bear-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141663"/>
            <a:ext cx="4794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7" name="Picture 42" descr="teddy-bear-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005263"/>
            <a:ext cx="4794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8" name="Picture 42" descr="teddy-bear-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005263"/>
            <a:ext cx="4810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9" name="Picture 42" descr="teddy-bear-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781300"/>
            <a:ext cx="48101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0" name="Picture 42" descr="teddy-bear-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781300"/>
            <a:ext cx="48101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1" name="Picture 42" descr="teddy-bear-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284538"/>
            <a:ext cx="4810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250825" y="260350"/>
            <a:ext cx="8642350" cy="6337300"/>
          </a:xfrm>
          <a:prstGeom prst="rect">
            <a:avLst/>
          </a:prstGeom>
          <a:noFill/>
          <a:ln w="114300" cmpd="thickThin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468313" y="404813"/>
            <a:ext cx="8064500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GB" sz="6000" b="1" dirty="0">
                <a:latin typeface="+mj-lt"/>
              </a:rPr>
              <a:t>The Four Operations</a:t>
            </a:r>
          </a:p>
        </p:txBody>
      </p:sp>
      <p:sp>
        <p:nvSpPr>
          <p:cNvPr id="43013" name="TextBox 1"/>
          <p:cNvSpPr txBox="1">
            <a:spLocks noChangeArrowheads="1"/>
          </p:cNvSpPr>
          <p:nvPr/>
        </p:nvSpPr>
        <p:spPr bwMode="auto">
          <a:xfrm>
            <a:off x="539750" y="1628775"/>
            <a:ext cx="799306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sng" dirty="0"/>
              <a:t>Division – Corresponding times table facts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From here we get the children to use their times tables knowledge to work out the </a:t>
            </a:r>
            <a:r>
              <a:rPr lang="en-US" altLang="en-US" sz="2400" dirty="0">
                <a:solidFill>
                  <a:srgbClr val="FF0000"/>
                </a:solidFill>
              </a:rPr>
              <a:t>inverse operation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27 ÷ 3 =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Children need to use their knowledge of 3 times table to use the corresponding fact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3 x </a:t>
            </a:r>
            <a:r>
              <a:rPr lang="en-US" altLang="en-US" sz="2400" dirty="0">
                <a:solidFill>
                  <a:srgbClr val="FF0000"/>
                </a:solidFill>
              </a:rPr>
              <a:t>9 </a:t>
            </a:r>
            <a:r>
              <a:rPr lang="en-US" altLang="en-US" sz="2400" dirty="0"/>
              <a:t>= 27 so 27 ÷3 = </a:t>
            </a:r>
            <a:r>
              <a:rPr lang="en-US" altLang="en-US" sz="2400" dirty="0">
                <a:solidFill>
                  <a:srgbClr val="FF0000"/>
                </a:solidFill>
              </a:rPr>
              <a:t>9</a:t>
            </a: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</p:spTree>
  </p:cSld>
  <p:clrMapOvr>
    <a:masterClrMapping/>
  </p:clrMapOvr>
  <p:transition spd="med">
    <p:rand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250825" y="260350"/>
            <a:ext cx="8642350" cy="6337300"/>
          </a:xfrm>
          <a:prstGeom prst="rect">
            <a:avLst/>
          </a:prstGeom>
          <a:noFill/>
          <a:ln w="114300" cmpd="thickThin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468313" y="404813"/>
            <a:ext cx="8064500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GB" sz="6000" b="1" dirty="0">
                <a:latin typeface="+mj-lt"/>
              </a:rPr>
              <a:t>The Four Operations</a:t>
            </a:r>
          </a:p>
        </p:txBody>
      </p:sp>
      <p:sp>
        <p:nvSpPr>
          <p:cNvPr id="44037" name="TextBox 1"/>
          <p:cNvSpPr txBox="1">
            <a:spLocks noChangeArrowheads="1"/>
          </p:cNvSpPr>
          <p:nvPr/>
        </p:nvSpPr>
        <p:spPr bwMode="auto">
          <a:xfrm>
            <a:off x="539750" y="1628775"/>
            <a:ext cx="79930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sng"/>
              <a:t>Division – Marked number line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4403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746375"/>
            <a:ext cx="7559675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250825" y="260350"/>
            <a:ext cx="8642350" cy="6337300"/>
          </a:xfrm>
          <a:prstGeom prst="rect">
            <a:avLst/>
          </a:prstGeom>
          <a:noFill/>
          <a:ln w="114300" cmpd="thickThin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468313" y="404813"/>
            <a:ext cx="8064500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GB" sz="6000" b="1" dirty="0">
                <a:latin typeface="+mj-lt"/>
              </a:rPr>
              <a:t>The Four Operations</a:t>
            </a:r>
          </a:p>
        </p:txBody>
      </p:sp>
      <p:sp>
        <p:nvSpPr>
          <p:cNvPr id="45061" name="TextBox 1"/>
          <p:cNvSpPr txBox="1">
            <a:spLocks noChangeArrowheads="1"/>
          </p:cNvSpPr>
          <p:nvPr/>
        </p:nvSpPr>
        <p:spPr bwMode="auto">
          <a:xfrm>
            <a:off x="539750" y="1628775"/>
            <a:ext cx="79930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sng"/>
              <a:t>Division – with remainders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119313"/>
            <a:ext cx="6408737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250825" y="260350"/>
            <a:ext cx="8642350" cy="6337300"/>
          </a:xfrm>
          <a:prstGeom prst="rect">
            <a:avLst/>
          </a:prstGeom>
          <a:noFill/>
          <a:ln w="114300" cmpd="thickThin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468313" y="404813"/>
            <a:ext cx="8064500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GB" sz="6000" b="1" dirty="0">
                <a:latin typeface="+mj-lt"/>
              </a:rPr>
              <a:t>Reasoning</a:t>
            </a:r>
          </a:p>
          <a:p>
            <a:pPr>
              <a:defRPr/>
            </a:pPr>
            <a:endParaRPr lang="en-GB" sz="3600" b="1" dirty="0">
              <a:latin typeface="Tempus Sans ITC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3434" t="44094" r="11814" b="25391"/>
          <a:stretch/>
        </p:blipFill>
        <p:spPr>
          <a:xfrm>
            <a:off x="360798" y="2298642"/>
            <a:ext cx="8532377" cy="226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909659"/>
      </p:ext>
    </p:extLst>
  </p:cSld>
  <p:clrMapOvr>
    <a:masterClrMapping/>
  </p:clrMapOvr>
  <p:transition spd="med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250825" y="260350"/>
            <a:ext cx="8642350" cy="6337300"/>
          </a:xfrm>
          <a:prstGeom prst="rect">
            <a:avLst/>
          </a:prstGeom>
          <a:noFill/>
          <a:ln w="114300" cmpd="thickThin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468313" y="404813"/>
            <a:ext cx="8064500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GB" sz="6000" b="1" dirty="0">
                <a:latin typeface="+mj-lt"/>
              </a:rPr>
              <a:t>The New Curriculum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750" y="2276475"/>
            <a:ext cx="7993063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ea typeface="ＭＳ Ｐゴシック" charset="0"/>
              </a:rPr>
              <a:t>-  More cross curricular</a:t>
            </a:r>
          </a:p>
          <a:p>
            <a:pPr marL="285750" indent="-285750">
              <a:buFontTx/>
              <a:buChar char="-"/>
              <a:defRPr/>
            </a:pPr>
            <a:r>
              <a:rPr lang="en-US" sz="2400" dirty="0">
                <a:ea typeface="ＭＳ Ｐゴシック" charset="0"/>
              </a:rPr>
              <a:t>Problem Solving no longer discrete but embedded within each area/domain of mathematics</a:t>
            </a:r>
          </a:p>
          <a:p>
            <a:pPr marL="285750" indent="-285750">
              <a:buFontTx/>
              <a:buChar char="-"/>
              <a:defRPr/>
            </a:pPr>
            <a:endParaRPr lang="en-US" sz="2400" dirty="0">
              <a:ea typeface="ＭＳ Ｐゴシック" charset="0"/>
            </a:endParaRPr>
          </a:p>
        </p:txBody>
      </p:sp>
    </p:spTree>
  </p:cSld>
  <p:clrMapOvr>
    <a:masterClrMapping/>
  </p:clrMapOvr>
  <p:transition spd="med">
    <p:rand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250825" y="260350"/>
            <a:ext cx="8642350" cy="6337300"/>
          </a:xfrm>
          <a:prstGeom prst="rect">
            <a:avLst/>
          </a:prstGeom>
          <a:noFill/>
          <a:ln w="114300" cmpd="thickThin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468313" y="404813"/>
            <a:ext cx="8064500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GB" sz="6000" b="1" dirty="0">
                <a:latin typeface="+mj-lt"/>
              </a:rPr>
              <a:t>Year 2 SATS</a:t>
            </a:r>
          </a:p>
        </p:txBody>
      </p:sp>
      <p:sp>
        <p:nvSpPr>
          <p:cNvPr id="2" name="Rectangle 1"/>
          <p:cNvSpPr/>
          <p:nvPr/>
        </p:nvSpPr>
        <p:spPr>
          <a:xfrm>
            <a:off x="431800" y="1557338"/>
            <a:ext cx="8280400" cy="345325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-"/>
              <a:defRPr/>
            </a:pPr>
            <a:r>
              <a:rPr lang="en-GB" altLang="en-US" sz="2800" dirty="0">
                <a:latin typeface="+mn-lt"/>
              </a:rPr>
              <a:t>Occur in May.</a:t>
            </a:r>
          </a:p>
          <a:p>
            <a:pPr>
              <a:spcBef>
                <a:spcPct val="20000"/>
              </a:spcBef>
              <a:buFontTx/>
              <a:buChar char="-"/>
              <a:defRPr/>
            </a:pPr>
            <a:r>
              <a:rPr lang="en-GB" altLang="en-US" sz="2800" dirty="0">
                <a:latin typeface="+mn-lt"/>
              </a:rPr>
              <a:t>All children sit the same paper</a:t>
            </a:r>
          </a:p>
          <a:p>
            <a:pPr>
              <a:spcBef>
                <a:spcPct val="20000"/>
              </a:spcBef>
              <a:buFontTx/>
              <a:buChar char="-"/>
              <a:defRPr/>
            </a:pPr>
            <a:r>
              <a:rPr lang="en-GB" altLang="en-US" sz="2800" dirty="0">
                <a:latin typeface="+mn-lt"/>
              </a:rPr>
              <a:t>Children will have already attempted past papers so use to the format.</a:t>
            </a:r>
          </a:p>
          <a:p>
            <a:pPr>
              <a:spcBef>
                <a:spcPct val="20000"/>
              </a:spcBef>
              <a:buFontTx/>
              <a:buChar char="-"/>
              <a:defRPr/>
            </a:pPr>
            <a:r>
              <a:rPr lang="en-GB" altLang="en-US" sz="2800" dirty="0">
                <a:latin typeface="+mn-lt"/>
              </a:rPr>
              <a:t>Very relaxed.</a:t>
            </a:r>
          </a:p>
          <a:p>
            <a:pPr>
              <a:spcBef>
                <a:spcPct val="20000"/>
              </a:spcBef>
              <a:buFontTx/>
              <a:buChar char="-"/>
              <a:defRPr/>
            </a:pPr>
            <a:r>
              <a:rPr lang="en-GB" altLang="en-US" sz="2800" dirty="0">
                <a:latin typeface="+mn-lt"/>
              </a:rPr>
              <a:t>Some children who attain a high pass mark may be classed as ‘Greater Depth’</a:t>
            </a:r>
          </a:p>
        </p:txBody>
      </p:sp>
    </p:spTree>
  </p:cSld>
  <p:clrMapOvr>
    <a:masterClrMapping/>
  </p:clrMapOvr>
  <p:transition spd="med">
    <p:rand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250825" y="260350"/>
            <a:ext cx="8642350" cy="6337300"/>
          </a:xfrm>
          <a:prstGeom prst="rect">
            <a:avLst/>
          </a:prstGeom>
          <a:noFill/>
          <a:ln w="114300" cmpd="thickThin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468313" y="404813"/>
            <a:ext cx="8064500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GB" sz="6000" b="1" dirty="0">
                <a:latin typeface="+mj-lt"/>
              </a:rPr>
              <a:t>Your turn</a:t>
            </a:r>
          </a:p>
        </p:txBody>
      </p:sp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227138"/>
            <a:ext cx="612140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50825" y="260350"/>
            <a:ext cx="8642350" cy="6337300"/>
          </a:xfrm>
          <a:prstGeom prst="rect">
            <a:avLst/>
          </a:prstGeom>
          <a:noFill/>
          <a:ln w="114300" cmpd="thickThin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6202" t="15547" r="31737" b="6688"/>
          <a:stretch/>
        </p:blipFill>
        <p:spPr>
          <a:xfrm>
            <a:off x="1691680" y="620688"/>
            <a:ext cx="5616624" cy="583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517657"/>
      </p:ext>
    </p:extLst>
  </p:cSld>
  <p:clrMapOvr>
    <a:masterClrMapping/>
  </p:clrMapOvr>
  <p:transition spd="med">
    <p:random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50825" y="260350"/>
            <a:ext cx="8642350" cy="6337300"/>
          </a:xfrm>
          <a:prstGeom prst="rect">
            <a:avLst/>
          </a:prstGeom>
          <a:noFill/>
          <a:ln w="114300" cmpd="thickThin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2844" t="14563" r="38377" b="7672"/>
          <a:stretch/>
        </p:blipFill>
        <p:spPr>
          <a:xfrm>
            <a:off x="2195736" y="529985"/>
            <a:ext cx="3816425" cy="579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635516"/>
      </p:ext>
    </p:extLst>
  </p:cSld>
  <p:clrMapOvr>
    <a:masterClrMapping/>
  </p:clrMapOvr>
  <p:transition spd="med">
    <p:random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250825" y="260350"/>
            <a:ext cx="8642350" cy="6337300"/>
          </a:xfrm>
          <a:prstGeom prst="rect">
            <a:avLst/>
          </a:prstGeom>
          <a:noFill/>
          <a:ln w="114300" cmpd="thickThin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468313" y="404813"/>
            <a:ext cx="8064500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GB" sz="6000" b="1" dirty="0">
                <a:latin typeface="+mj-lt"/>
              </a:rPr>
              <a:t>Problem Solving</a:t>
            </a:r>
          </a:p>
          <a:p>
            <a:pPr marL="571500" indent="-571500" algn="l">
              <a:buFontTx/>
              <a:buChar char="-"/>
              <a:defRPr/>
            </a:pPr>
            <a:r>
              <a:rPr lang="en-GB" sz="3600" b="1" dirty="0">
                <a:latin typeface="+mj-lt"/>
              </a:rPr>
              <a:t>Understanding mathematical vocabulary</a:t>
            </a:r>
          </a:p>
          <a:p>
            <a:pPr marL="571500" indent="-571500" algn="l">
              <a:buFontTx/>
              <a:buChar char="-"/>
              <a:defRPr/>
            </a:pPr>
            <a:r>
              <a:rPr lang="en-GB" sz="3600" b="1" dirty="0">
                <a:latin typeface="+mj-lt"/>
              </a:rPr>
              <a:t>Applying strategies taught</a:t>
            </a:r>
          </a:p>
          <a:p>
            <a:pPr marL="571500" indent="-571500" algn="l">
              <a:buFontTx/>
              <a:buChar char="-"/>
              <a:defRPr/>
            </a:pPr>
            <a:r>
              <a:rPr lang="en-GB" sz="3600" b="1" dirty="0">
                <a:latin typeface="+mj-lt"/>
              </a:rPr>
              <a:t>Explaining process</a:t>
            </a:r>
          </a:p>
          <a:p>
            <a:pPr marL="571500" indent="-571500" algn="l">
              <a:buFontTx/>
              <a:buChar char="-"/>
              <a:defRPr/>
            </a:pPr>
            <a:r>
              <a:rPr lang="en-GB" sz="3600" b="1" dirty="0">
                <a:latin typeface="+mj-lt"/>
              </a:rPr>
              <a:t>Reasoning for why doing that</a:t>
            </a:r>
          </a:p>
          <a:p>
            <a:pPr marL="571500" indent="-571500" algn="l">
              <a:buFontTx/>
              <a:buChar char="-"/>
              <a:defRPr/>
            </a:pPr>
            <a:r>
              <a:rPr lang="en-GB" sz="3600" b="1" dirty="0">
                <a:latin typeface="+mj-lt"/>
              </a:rPr>
              <a:t>Justifying answer</a:t>
            </a:r>
            <a:endParaRPr lang="en-GB" sz="3600" b="1" dirty="0">
              <a:latin typeface="Tempus Sans ITC" charset="0"/>
            </a:endParaRPr>
          </a:p>
          <a:p>
            <a:pPr>
              <a:defRPr/>
            </a:pPr>
            <a:endParaRPr lang="en-GB" sz="3600" b="1" dirty="0">
              <a:latin typeface="Tempus Sans IT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490929"/>
      </p:ext>
    </p:extLst>
  </p:cSld>
  <p:clrMapOvr>
    <a:masterClrMapping/>
  </p:clrMapOvr>
  <p:transition spd="med">
    <p:random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250825" y="260350"/>
            <a:ext cx="8642350" cy="6337300"/>
          </a:xfrm>
          <a:prstGeom prst="rect">
            <a:avLst/>
          </a:prstGeom>
          <a:noFill/>
          <a:ln w="114300" cmpd="thickThin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468313" y="404813"/>
            <a:ext cx="8064500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GB" sz="6000" b="1" dirty="0">
                <a:latin typeface="+mj-lt"/>
              </a:rPr>
              <a:t>Greater Depth</a:t>
            </a:r>
          </a:p>
          <a:p>
            <a:pPr>
              <a:defRPr/>
            </a:pPr>
            <a:endParaRPr lang="en-GB" sz="3600" b="1" dirty="0">
              <a:latin typeface="Tempus Sans ITC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6756" t="13578" r="28970" b="8657"/>
          <a:stretch/>
        </p:blipFill>
        <p:spPr>
          <a:xfrm>
            <a:off x="1763688" y="1268760"/>
            <a:ext cx="5253392" cy="5187724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250825" y="260350"/>
            <a:ext cx="8642350" cy="6337300"/>
          </a:xfrm>
          <a:prstGeom prst="rect">
            <a:avLst/>
          </a:prstGeom>
          <a:noFill/>
          <a:ln w="114300" cmpd="thickThin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468313" y="333375"/>
            <a:ext cx="8064500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en-GB" altLang="en-US" sz="4400" b="1" dirty="0"/>
              <a:t>How you can help at home</a:t>
            </a:r>
            <a:endParaRPr lang="en-GB" altLang="en-US" sz="3200" b="1" dirty="0"/>
          </a:p>
          <a:p>
            <a:pPr eaLnBrk="1" hangingPunct="1">
              <a:spcBef>
                <a:spcPct val="20000"/>
              </a:spcBef>
              <a:buFontTx/>
              <a:buChar char="-"/>
              <a:defRPr/>
            </a:pPr>
            <a:r>
              <a:rPr lang="en-GB" altLang="en-US" sz="3200" b="1" dirty="0"/>
              <a:t>Lots of practice – in the car, online games, counting stairs, cars, trees </a:t>
            </a:r>
            <a:r>
              <a:rPr lang="en-GB" altLang="en-US" sz="3200" b="1" dirty="0" err="1"/>
              <a:t>etc</a:t>
            </a:r>
            <a:endParaRPr lang="en-GB" altLang="en-US" sz="3200" b="1" dirty="0"/>
          </a:p>
          <a:p>
            <a:pPr eaLnBrk="1" hangingPunct="1">
              <a:spcBef>
                <a:spcPct val="20000"/>
              </a:spcBef>
              <a:buFontTx/>
              <a:buChar char="-"/>
              <a:defRPr/>
            </a:pPr>
            <a:r>
              <a:rPr lang="en-GB" altLang="en-US" sz="3200" b="1" dirty="0"/>
              <a:t>Playing games – cards, snakes and ladders, dominoes</a:t>
            </a:r>
          </a:p>
          <a:p>
            <a:pPr eaLnBrk="1" hangingPunct="1">
              <a:spcBef>
                <a:spcPct val="20000"/>
              </a:spcBef>
              <a:buFontTx/>
              <a:buChar char="-"/>
              <a:defRPr/>
            </a:pPr>
            <a:r>
              <a:rPr lang="en-GB" altLang="en-US" sz="3200" b="1" dirty="0"/>
              <a:t>Cooking</a:t>
            </a:r>
          </a:p>
          <a:p>
            <a:pPr eaLnBrk="1" hangingPunct="1">
              <a:spcBef>
                <a:spcPct val="20000"/>
              </a:spcBef>
              <a:buFontTx/>
              <a:buChar char="-"/>
              <a:defRPr/>
            </a:pPr>
            <a:r>
              <a:rPr lang="en-GB" altLang="en-US" sz="3200" b="1" dirty="0"/>
              <a:t>Telling the time</a:t>
            </a:r>
          </a:p>
          <a:p>
            <a:pPr eaLnBrk="1" hangingPunct="1">
              <a:spcBef>
                <a:spcPct val="20000"/>
              </a:spcBef>
              <a:buFontTx/>
              <a:buChar char="-"/>
              <a:defRPr/>
            </a:pPr>
            <a:r>
              <a:rPr lang="en-GB" altLang="en-US" sz="3200" b="1" dirty="0"/>
              <a:t>Mathletics.co.uk</a:t>
            </a:r>
          </a:p>
          <a:p>
            <a:pPr eaLnBrk="1" hangingPunct="1">
              <a:spcBef>
                <a:spcPct val="20000"/>
              </a:spcBef>
              <a:buFontTx/>
              <a:buChar char="-"/>
              <a:defRPr/>
            </a:pPr>
            <a:r>
              <a:rPr lang="en-GB" altLang="en-US" sz="3200" b="1" dirty="0"/>
              <a:t>Online Applications</a:t>
            </a:r>
          </a:p>
        </p:txBody>
      </p:sp>
    </p:spTree>
  </p:cSld>
  <p:clrMapOvr>
    <a:masterClrMapping/>
  </p:clrMapOvr>
  <p:transition spd="med">
    <p:random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250825" y="260350"/>
            <a:ext cx="8642350" cy="6337300"/>
          </a:xfrm>
          <a:prstGeom prst="rect">
            <a:avLst/>
          </a:prstGeom>
          <a:noFill/>
          <a:ln w="114300" cmpd="thickThin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468313" y="404813"/>
            <a:ext cx="8064500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GB" sz="6000" b="1" dirty="0">
                <a:latin typeface="+mj-lt"/>
              </a:rPr>
              <a:t>Online Applications</a:t>
            </a:r>
          </a:p>
        </p:txBody>
      </p:sp>
      <p:pic>
        <p:nvPicPr>
          <p:cNvPr id="5837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789363"/>
            <a:ext cx="1023937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4" name="TextBox 2"/>
          <p:cNvSpPr txBox="1">
            <a:spLocks noChangeArrowheads="1"/>
          </p:cNvSpPr>
          <p:nvPr/>
        </p:nvSpPr>
        <p:spPr bwMode="auto">
          <a:xfrm>
            <a:off x="1763713" y="3789363"/>
            <a:ext cx="1871662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Numberjacks: Addition facts up to 10</a:t>
            </a:r>
          </a:p>
        </p:txBody>
      </p:sp>
      <p:sp>
        <p:nvSpPr>
          <p:cNvPr id="58375" name="TextBox 8"/>
          <p:cNvSpPr txBox="1">
            <a:spLocks noChangeArrowheads="1"/>
          </p:cNvSpPr>
          <p:nvPr/>
        </p:nvSpPr>
        <p:spPr bwMode="auto">
          <a:xfrm>
            <a:off x="1763713" y="2636838"/>
            <a:ext cx="21605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Math Bingo: Four operation bingo</a:t>
            </a:r>
          </a:p>
        </p:txBody>
      </p:sp>
      <p:pic>
        <p:nvPicPr>
          <p:cNvPr id="5837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341438"/>
            <a:ext cx="1046162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7" name="Rectangle 2"/>
          <p:cNvSpPr>
            <a:spLocks noChangeArrowheads="1"/>
          </p:cNvSpPr>
          <p:nvPr/>
        </p:nvSpPr>
        <p:spPr bwMode="auto">
          <a:xfrm>
            <a:off x="1763713" y="1412875"/>
            <a:ext cx="15128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Multi player mental maths game</a:t>
            </a:r>
          </a:p>
        </p:txBody>
      </p:sp>
      <p:pic>
        <p:nvPicPr>
          <p:cNvPr id="58378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412875"/>
            <a:ext cx="1008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6011863" y="1557338"/>
            <a:ext cx="2663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Four operation practice</a:t>
            </a:r>
          </a:p>
        </p:txBody>
      </p:sp>
      <p:pic>
        <p:nvPicPr>
          <p:cNvPr id="58380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789363"/>
            <a:ext cx="10668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81" name="Rectangle 16"/>
          <p:cNvSpPr>
            <a:spLocks noChangeArrowheads="1"/>
          </p:cNvSpPr>
          <p:nvPr/>
        </p:nvSpPr>
        <p:spPr bwMode="auto">
          <a:xfrm>
            <a:off x="6011863" y="3860800"/>
            <a:ext cx="26638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Amazing coin: Learn about different British currency</a:t>
            </a:r>
          </a:p>
        </p:txBody>
      </p:sp>
      <p:pic>
        <p:nvPicPr>
          <p:cNvPr id="58382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565400"/>
            <a:ext cx="11049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83" name="Rectangle 18"/>
          <p:cNvSpPr>
            <a:spLocks noChangeArrowheads="1"/>
          </p:cNvSpPr>
          <p:nvPr/>
        </p:nvSpPr>
        <p:spPr bwMode="auto">
          <a:xfrm>
            <a:off x="6084888" y="2565400"/>
            <a:ext cx="2374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Squeebles Times Tables 2</a:t>
            </a:r>
          </a:p>
        </p:txBody>
      </p:sp>
      <p:pic>
        <p:nvPicPr>
          <p:cNvPr id="58384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565400"/>
            <a:ext cx="10541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250825" y="260350"/>
            <a:ext cx="8642350" cy="6337300"/>
          </a:xfrm>
          <a:prstGeom prst="rect">
            <a:avLst/>
          </a:prstGeom>
          <a:noFill/>
          <a:ln w="114300" cmpd="thickThin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395288" y="549275"/>
            <a:ext cx="8424862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6000" b="1" dirty="0"/>
              <a:t>Handouts</a:t>
            </a:r>
          </a:p>
          <a:p>
            <a:pPr eaLnBrk="1" hangingPunct="1"/>
            <a:r>
              <a:rPr lang="en-GB" altLang="en-US" sz="4000" b="1" dirty="0"/>
              <a:t>Presentation</a:t>
            </a:r>
          </a:p>
          <a:p>
            <a:pPr eaLnBrk="1" hangingPunct="1"/>
            <a:r>
              <a:rPr lang="en-GB" altLang="en-US" sz="4000" b="1" dirty="0"/>
              <a:t>Mathematics objectives for KS1</a:t>
            </a:r>
          </a:p>
          <a:p>
            <a:pPr algn="ctr" eaLnBrk="1" hangingPunct="1">
              <a:buFontTx/>
              <a:buNone/>
            </a:pPr>
            <a:endParaRPr lang="en-GB" altLang="en-US" sz="6000" b="1" dirty="0">
              <a:latin typeface="Tempus Sans ITC" pitchFamily="82" charset="0"/>
            </a:endParaRPr>
          </a:p>
        </p:txBody>
      </p:sp>
    </p:spTree>
  </p:cSld>
  <p:clrMapOvr>
    <a:masterClrMapping/>
  </p:clrMapOvr>
  <p:transition spd="med">
    <p:random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250825" y="260350"/>
            <a:ext cx="8642350" cy="6337300"/>
          </a:xfrm>
          <a:prstGeom prst="rect">
            <a:avLst/>
          </a:prstGeom>
          <a:noFill/>
          <a:ln w="114300" cmpd="thickThin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468313" y="404813"/>
            <a:ext cx="8064500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GB" sz="6000" b="1" dirty="0">
                <a:latin typeface="+mj-lt"/>
              </a:rPr>
              <a:t>Any other questions?</a:t>
            </a:r>
          </a:p>
          <a:p>
            <a:pPr>
              <a:defRPr/>
            </a:pPr>
            <a:endParaRPr lang="en-GB" sz="6000" b="1" dirty="0">
              <a:latin typeface="+mj-lt"/>
            </a:endParaRPr>
          </a:p>
          <a:p>
            <a:pPr>
              <a:defRPr/>
            </a:pPr>
            <a:r>
              <a:rPr lang="en-GB" sz="6000" b="1" dirty="0">
                <a:latin typeface="+mj-lt"/>
              </a:rPr>
              <a:t>Thank you.</a:t>
            </a:r>
          </a:p>
        </p:txBody>
      </p:sp>
    </p:spTree>
  </p:cSld>
  <p:clrMapOvr>
    <a:masterClrMapping/>
  </p:clrMapOvr>
  <p:transition spd="med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250825" y="260350"/>
            <a:ext cx="8642350" cy="6337300"/>
          </a:xfrm>
          <a:prstGeom prst="rect">
            <a:avLst/>
          </a:prstGeom>
          <a:noFill/>
          <a:ln w="114300" cmpd="thickThin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468313" y="404813"/>
            <a:ext cx="8064500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GB" sz="6000" b="1" dirty="0">
                <a:latin typeface="+mj-lt"/>
              </a:rPr>
              <a:t>The New Curriculum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750" y="1773238"/>
            <a:ext cx="7993063" cy="156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ea typeface="ＭＳ Ｐゴシック" charset="0"/>
              </a:rPr>
              <a:t>By the end of Year 1 ALL pupils should know:</a:t>
            </a:r>
          </a:p>
          <a:p>
            <a:pPr marL="285750" indent="-285750">
              <a:buFontTx/>
              <a:buChar char="-"/>
              <a:defRPr/>
            </a:pPr>
            <a:endParaRPr lang="en-US" sz="2400" dirty="0">
              <a:ea typeface="ＭＳ Ｐゴシック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en-US" sz="2400" dirty="0">
                <a:ea typeface="ＭＳ Ｐゴシック" charset="0"/>
              </a:rPr>
              <a:t>Number bonds to 20</a:t>
            </a:r>
          </a:p>
          <a:p>
            <a:pPr marL="285750" indent="-285750">
              <a:buFontTx/>
              <a:buChar char="-"/>
              <a:defRPr/>
            </a:pPr>
            <a:r>
              <a:rPr lang="en-US" sz="2400" dirty="0">
                <a:ea typeface="ＭＳ Ｐゴシック" charset="0"/>
              </a:rPr>
              <a:t>Use and understand place value</a:t>
            </a:r>
          </a:p>
        </p:txBody>
      </p:sp>
    </p:spTree>
  </p:cSld>
  <p:clrMapOvr>
    <a:masterClrMapping/>
  </p:clrMapOvr>
  <p:transition spd="med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250825" y="260350"/>
            <a:ext cx="8642350" cy="6337300"/>
          </a:xfrm>
          <a:prstGeom prst="rect">
            <a:avLst/>
          </a:prstGeom>
          <a:noFill/>
          <a:ln w="114300" cmpd="thickThin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468313" y="333375"/>
            <a:ext cx="8064500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GB" sz="6000" b="1" dirty="0">
                <a:latin typeface="+mj-lt"/>
              </a:rPr>
              <a:t>Key Stage 1</a:t>
            </a:r>
          </a:p>
          <a:p>
            <a:pPr>
              <a:defRPr/>
            </a:pPr>
            <a:r>
              <a:rPr lang="en-GB" sz="6000" b="1" dirty="0">
                <a:latin typeface="+mj-lt"/>
              </a:rPr>
              <a:t>The Basics</a:t>
            </a:r>
          </a:p>
        </p:txBody>
      </p:sp>
      <p:grpSp>
        <p:nvGrpSpPr>
          <p:cNvPr id="9221" name="Group 4"/>
          <p:cNvGrpSpPr>
            <a:grpSpLocks/>
          </p:cNvGrpSpPr>
          <p:nvPr/>
        </p:nvGrpSpPr>
        <p:grpSpPr bwMode="auto">
          <a:xfrm>
            <a:off x="3414713" y="4321175"/>
            <a:ext cx="350837" cy="438150"/>
            <a:chOff x="6593557" y="3412295"/>
            <a:chExt cx="351399" cy="438087"/>
          </a:xfrm>
        </p:grpSpPr>
        <p:sp>
          <p:nvSpPr>
            <p:cNvPr id="9224" name="Oval 7"/>
            <p:cNvSpPr>
              <a:spLocks noChangeArrowheads="1"/>
            </p:cNvSpPr>
            <p:nvPr/>
          </p:nvSpPr>
          <p:spPr bwMode="auto">
            <a:xfrm>
              <a:off x="6660232" y="3412295"/>
              <a:ext cx="133350" cy="133350"/>
            </a:xfrm>
            <a:prstGeom prst="ellipse">
              <a:avLst/>
            </a:prstGeom>
            <a:solidFill>
              <a:srgbClr val="4F81BD"/>
            </a:solidFill>
            <a:ln w="25400">
              <a:solidFill>
                <a:srgbClr val="243F60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25" name="Oval 8"/>
            <p:cNvSpPr>
              <a:spLocks noChangeArrowheads="1"/>
            </p:cNvSpPr>
            <p:nvPr/>
          </p:nvSpPr>
          <p:spPr bwMode="auto">
            <a:xfrm>
              <a:off x="6811606" y="3717032"/>
              <a:ext cx="133350" cy="133350"/>
            </a:xfrm>
            <a:prstGeom prst="ellipse">
              <a:avLst/>
            </a:prstGeom>
            <a:solidFill>
              <a:srgbClr val="4F81BD"/>
            </a:solidFill>
            <a:ln w="25400">
              <a:solidFill>
                <a:srgbClr val="243F60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26" name="Oval 9"/>
            <p:cNvSpPr>
              <a:spLocks noChangeArrowheads="1"/>
            </p:cNvSpPr>
            <p:nvPr/>
          </p:nvSpPr>
          <p:spPr bwMode="auto">
            <a:xfrm>
              <a:off x="6593557" y="3650357"/>
              <a:ext cx="133350" cy="133350"/>
            </a:xfrm>
            <a:prstGeom prst="ellipse">
              <a:avLst/>
            </a:prstGeom>
            <a:solidFill>
              <a:srgbClr val="4F81BD"/>
            </a:solidFill>
            <a:ln w="25400">
              <a:solidFill>
                <a:srgbClr val="243F60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9222" name="Rectangle 10"/>
          <p:cNvSpPr>
            <a:spLocks noChangeArrowheads="1"/>
          </p:cNvSpPr>
          <p:nvPr/>
        </p:nvSpPr>
        <p:spPr bwMode="auto">
          <a:xfrm>
            <a:off x="468313" y="2840038"/>
            <a:ext cx="6908800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1260475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260475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12604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2604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12604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604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604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604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604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solidFill>
                  <a:srgbClr val="000000"/>
                </a:solidFill>
              </a:rPr>
              <a:t>Recognise, read and write numbers:</a:t>
            </a:r>
            <a:endParaRPr lang="en-GB" altLang="en-US"/>
          </a:p>
          <a:p>
            <a:pPr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9223" name="Rectangle 11"/>
          <p:cNvSpPr>
            <a:spLocks noChangeArrowheads="1"/>
          </p:cNvSpPr>
          <p:nvPr/>
        </p:nvSpPr>
        <p:spPr bwMode="auto">
          <a:xfrm>
            <a:off x="827088" y="4030663"/>
            <a:ext cx="46482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1247775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247775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12477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2477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12477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477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477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477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477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rgbClr val="009999"/>
                </a:solidFill>
              </a:rPr>
              <a:t>Three                       3</a:t>
            </a:r>
            <a:endParaRPr lang="en-GB" altLang="en-US" sz="6000">
              <a:solidFill>
                <a:srgbClr val="009999"/>
              </a:solidFill>
            </a:endParaRPr>
          </a:p>
        </p:txBody>
      </p:sp>
    </p:spTree>
  </p:cSld>
  <p:clrMapOvr>
    <a:masterClrMapping/>
  </p:clrMapOvr>
  <p:transition spd="med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250825" y="260350"/>
            <a:ext cx="8642350" cy="6337300"/>
          </a:xfrm>
          <a:prstGeom prst="rect">
            <a:avLst/>
          </a:prstGeom>
          <a:noFill/>
          <a:ln w="114300" cmpd="thickThin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468313" y="333375"/>
            <a:ext cx="8064500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GB" sz="6000" b="1" dirty="0">
                <a:latin typeface="+mj-lt"/>
              </a:rPr>
              <a:t>Key Stage 1</a:t>
            </a:r>
          </a:p>
          <a:p>
            <a:pPr>
              <a:defRPr/>
            </a:pPr>
            <a:r>
              <a:rPr lang="en-GB" sz="6000" b="1" dirty="0">
                <a:latin typeface="+mj-lt"/>
              </a:rPr>
              <a:t>The Basics</a:t>
            </a:r>
          </a:p>
        </p:txBody>
      </p:sp>
      <p:sp>
        <p:nvSpPr>
          <p:cNvPr id="10245" name="Rectangle 10"/>
          <p:cNvSpPr>
            <a:spLocks noChangeArrowheads="1"/>
          </p:cNvSpPr>
          <p:nvPr/>
        </p:nvSpPr>
        <p:spPr bwMode="auto">
          <a:xfrm>
            <a:off x="468313" y="2840038"/>
            <a:ext cx="4746625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1260475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260475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12604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2604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12604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604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604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604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604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solidFill>
                  <a:srgbClr val="000000"/>
                </a:solidFill>
              </a:rPr>
              <a:t>Understand place value:</a:t>
            </a:r>
            <a:endParaRPr lang="en-GB" altLang="en-US"/>
          </a:p>
          <a:p>
            <a:pPr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pic>
        <p:nvPicPr>
          <p:cNvPr id="1024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47"/>
          <a:stretch>
            <a:fillRect/>
          </a:stretch>
        </p:blipFill>
        <p:spPr bwMode="auto">
          <a:xfrm>
            <a:off x="827088" y="3497263"/>
            <a:ext cx="2795587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2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04" r="18970"/>
          <a:stretch>
            <a:fillRect/>
          </a:stretch>
        </p:blipFill>
        <p:spPr bwMode="auto">
          <a:xfrm>
            <a:off x="5240338" y="3429000"/>
            <a:ext cx="33559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250825" y="260350"/>
            <a:ext cx="8642350" cy="6337300"/>
          </a:xfrm>
          <a:prstGeom prst="rect">
            <a:avLst/>
          </a:prstGeom>
          <a:noFill/>
          <a:ln w="114300" cmpd="thickThin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468313" y="333375"/>
            <a:ext cx="8064500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GB" sz="6000" b="1" dirty="0">
                <a:latin typeface="+mj-lt"/>
              </a:rPr>
              <a:t>Key Stage 1</a:t>
            </a:r>
          </a:p>
          <a:p>
            <a:pPr>
              <a:defRPr/>
            </a:pPr>
            <a:r>
              <a:rPr lang="en-GB" sz="6000" b="1" dirty="0">
                <a:latin typeface="+mj-lt"/>
              </a:rPr>
              <a:t>The Basics</a:t>
            </a:r>
          </a:p>
        </p:txBody>
      </p:sp>
      <p:sp>
        <p:nvSpPr>
          <p:cNvPr id="11269" name="Rectangle 10"/>
          <p:cNvSpPr>
            <a:spLocks noChangeArrowheads="1"/>
          </p:cNvSpPr>
          <p:nvPr/>
        </p:nvSpPr>
        <p:spPr bwMode="auto">
          <a:xfrm>
            <a:off x="468313" y="2840038"/>
            <a:ext cx="4267200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1260475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260475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12604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2604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12604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604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604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604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604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solidFill>
                  <a:srgbClr val="000000"/>
                </a:solidFill>
              </a:rPr>
              <a:t>Put numbers in order:</a:t>
            </a:r>
            <a:endParaRPr lang="en-GB" altLang="en-US"/>
          </a:p>
          <a:p>
            <a:pPr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9" r="47769" b="66803"/>
          <a:stretch>
            <a:fillRect/>
          </a:stretch>
        </p:blipFill>
        <p:spPr bwMode="auto">
          <a:xfrm>
            <a:off x="987425" y="3794125"/>
            <a:ext cx="3871913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88" y="2855913"/>
            <a:ext cx="3576637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250825" y="260350"/>
            <a:ext cx="8642350" cy="6337300"/>
          </a:xfrm>
          <a:prstGeom prst="rect">
            <a:avLst/>
          </a:prstGeom>
          <a:noFill/>
          <a:ln w="114300" cmpd="thickThin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468313" y="333375"/>
            <a:ext cx="8064500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GB" sz="6000" b="1" dirty="0">
                <a:latin typeface="+mj-lt"/>
              </a:rPr>
              <a:t>Key Stage 1</a:t>
            </a:r>
          </a:p>
          <a:p>
            <a:pPr>
              <a:defRPr/>
            </a:pPr>
            <a:r>
              <a:rPr lang="en-GB" sz="6000" b="1" dirty="0">
                <a:latin typeface="+mj-lt"/>
              </a:rPr>
              <a:t>The Basics</a:t>
            </a:r>
          </a:p>
        </p:txBody>
      </p:sp>
      <p:sp>
        <p:nvSpPr>
          <p:cNvPr id="12293" name="Rectangle 10"/>
          <p:cNvSpPr>
            <a:spLocks noChangeArrowheads="1"/>
          </p:cNvSpPr>
          <p:nvPr/>
        </p:nvSpPr>
        <p:spPr bwMode="auto">
          <a:xfrm>
            <a:off x="488950" y="3068638"/>
            <a:ext cx="8280400" cy="144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1260475" algn="l"/>
              </a:tabLs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260475" algn="l"/>
              </a:tabLs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126047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2604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12604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604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604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604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60475" algn="l"/>
              </a:tabLs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solidFill>
                  <a:srgbClr val="000000"/>
                </a:solidFill>
              </a:rPr>
              <a:t>Count forwards and backwards in same size steps</a:t>
            </a:r>
            <a:endParaRPr lang="en-GB" altLang="en-US"/>
          </a:p>
          <a:p>
            <a:pPr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</p:spTree>
  </p:cSld>
  <p:clrMapOvr>
    <a:masterClrMapping/>
  </p:clrMapOvr>
  <p:transition spd="med">
    <p:random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2488</TotalTime>
  <Words>1508</Words>
  <Application>Microsoft Office PowerPoint</Application>
  <PresentationFormat>On-screen Show (4:3)</PresentationFormat>
  <Paragraphs>410</Paragraphs>
  <Slides>49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Arial</vt:lpstr>
      <vt:lpstr>Comic Sans MS</vt:lpstr>
      <vt:lpstr>MS PGothic</vt:lpstr>
      <vt:lpstr>Tempus Sans ITC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clairey</dc:creator>
  <cp:lastModifiedBy>K Opdam</cp:lastModifiedBy>
  <cp:revision>111</cp:revision>
  <cp:lastPrinted>2014-09-08T13:49:56Z</cp:lastPrinted>
  <dcterms:created xsi:type="dcterms:W3CDTF">2008-03-14T19:45:20Z</dcterms:created>
  <dcterms:modified xsi:type="dcterms:W3CDTF">2019-10-04T15:26:40Z</dcterms:modified>
</cp:coreProperties>
</file>