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4" r:id="rId14"/>
    <p:sldId id="355" r:id="rId15"/>
    <p:sldId id="322" r:id="rId16"/>
    <p:sldId id="273" r:id="rId17"/>
    <p:sldId id="272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39" r:id="rId40"/>
    <p:sldId id="379" r:id="rId41"/>
    <p:sldId id="340" r:id="rId42"/>
    <p:sldId id="378" r:id="rId43"/>
    <p:sldId id="377" r:id="rId44"/>
    <p:sldId id="264" r:id="rId45"/>
  </p:sldIdLst>
  <p:sldSz cx="9144000" cy="6858000" type="screen4x3"/>
  <p:notesSz cx="6858000" cy="9144000"/>
  <p:embeddedFontLst>
    <p:embeddedFont>
      <p:font typeface="Twinkl SemiBold" charset="0"/>
      <p:bold r:id="rId46"/>
    </p:embeddedFont>
    <p:embeddedFont>
      <p:font typeface="Tuffy" panose="020B0603060100000000" charset="0"/>
      <p:regular r:id="rId47"/>
      <p:bold r:id="rId48"/>
      <p:italic r:id="rId49"/>
      <p:boldItalic r:id="rId50"/>
    </p:embeddedFont>
    <p:embeddedFont>
      <p:font typeface="Sassoon Infant Md" panose="02000603050000020003" charset="0"/>
      <p:regular r:id="rId51"/>
    </p:embeddedFont>
    <p:embeddedFont>
      <p:font typeface="Sassoon Infant Rg" panose="02000503030000020003" charset="0"/>
      <p:regular r:id="rId52"/>
      <p:bold r:id="rId53"/>
    </p:embeddedFont>
    <p:embeddedFont>
      <p:font typeface="Twinkl" panose="020B0604020202020204" pitchFamily="2" charset="0"/>
      <p:regular r:id="rId54"/>
      <p:bold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086" y="-90"/>
      </p:cViewPr>
      <p:guideLst>
        <p:guide orient="horz" pos="2183"/>
        <p:guide orient="horz" pos="323"/>
        <p:guide orient="horz" pos="482"/>
        <p:guide orient="horz" pos="3997"/>
        <p:guide orient="horz" pos="3838"/>
        <p:guide pos="2880"/>
        <p:guide pos="317"/>
        <p:guide pos="476"/>
        <p:guide pos="5284"/>
        <p:guide pos="5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r">
              <a:lnSpc>
                <a:spcPct val="107000"/>
              </a:lnSpc>
              <a:buNone/>
            </a:pP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Maths | </a:t>
            </a:r>
            <a:r>
              <a:rPr lang="en-GB" sz="800" dirty="0">
                <a:solidFill>
                  <a:srgbClr val="FFFFFF"/>
                </a:solidFill>
                <a:latin typeface="Tuffy" panose="020B0603060100000000" pitchFamily="34" charset="0"/>
                <a:ea typeface="Tuffy" panose="020B0603060100000000" pitchFamily="34" charset="0"/>
                <a:cs typeface="Times New Roman" panose="02020603050405020304" pitchFamily="18" charset="0"/>
              </a:rPr>
              <a:t>Year 1 | Measurement | Tell the Time to the Hour and Half Past the Hour | Lesson 3 of 3: Clock Hands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/>
              <a:t>Maths</a:t>
            </a:r>
            <a:endParaRPr lang="en-GB" altLang="en-US" sz="5400" b="0" dirty="0"/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have my bath at half past 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 rot="10800000"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1700000">
            <a:off x="6400344" y="3146032"/>
            <a:ext cx="247481" cy="1870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4" r="24830" b="32493"/>
          <a:stretch/>
        </p:blipFill>
        <p:spPr>
          <a:xfrm>
            <a:off x="913242" y="3025092"/>
            <a:ext cx="3441521" cy="275460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00908" y="2096740"/>
            <a:ext cx="2172680" cy="1230446"/>
          </a:xfrm>
          <a:prstGeom prst="wedgeEllipseCallout">
            <a:avLst>
              <a:gd name="adj1" fmla="val -40111"/>
              <a:gd name="adj2" fmla="val 692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43" y="3126132"/>
            <a:ext cx="3434120" cy="2576244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948687" y="2241017"/>
            <a:ext cx="1876966" cy="1051749"/>
          </a:xfrm>
          <a:prstGeom prst="wedgeEllipseCallout">
            <a:avLst>
              <a:gd name="adj1" fmla="val 14867"/>
              <a:gd name="adj2" fmla="val 7593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Bedtime! Goodnight!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00A320C-A741-484C-936F-DA4E9790042A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7</a:t>
            </a:r>
          </a:p>
        </p:txBody>
      </p:sp>
    </p:spTree>
    <p:extLst>
      <p:ext uri="{BB962C8B-B14F-4D97-AF65-F5344CB8AC3E}">
        <p14:creationId xmlns:p14="http://schemas.microsoft.com/office/powerpoint/2010/main" val="326469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650" y="129087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Time is measured in years, months, weeks, days, hours,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minutes and seconds.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7405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Clocks</a:t>
            </a:r>
            <a:endParaRPr lang="en-GB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25761" r="8288" b="10664"/>
          <a:stretch/>
        </p:blipFill>
        <p:spPr>
          <a:xfrm>
            <a:off x="755650" y="1985320"/>
            <a:ext cx="7632699" cy="41075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44842" y="2165334"/>
            <a:ext cx="3854315" cy="12636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There are </a:t>
            </a:r>
            <a:r>
              <a:rPr lang="en-GB" altLang="en-US" b="1" dirty="0">
                <a:solidFill>
                  <a:schemeClr val="tx1"/>
                </a:solidFill>
              </a:rPr>
              <a:t>24</a:t>
            </a:r>
            <a:r>
              <a:rPr lang="en-GB" altLang="en-US" dirty="0">
                <a:solidFill>
                  <a:schemeClr val="tx1"/>
                </a:solidFill>
              </a:rPr>
              <a:t> hours in a day, which is made up of </a:t>
            </a:r>
            <a:r>
              <a:rPr lang="en-GB" altLang="en-US" b="1" dirty="0">
                <a:solidFill>
                  <a:schemeClr val="tx1"/>
                </a:solidFill>
              </a:rPr>
              <a:t>2</a:t>
            </a:r>
            <a:r>
              <a:rPr lang="en-GB" altLang="en-US" dirty="0">
                <a:solidFill>
                  <a:schemeClr val="tx1"/>
                </a:solidFill>
              </a:rPr>
              <a:t> lots of </a:t>
            </a:r>
            <a:r>
              <a:rPr lang="en-GB" altLang="en-US" b="1" dirty="0">
                <a:solidFill>
                  <a:schemeClr val="tx1"/>
                </a:solidFill>
              </a:rPr>
              <a:t>12</a:t>
            </a:r>
            <a:r>
              <a:rPr lang="en-GB" altLang="en-US" dirty="0">
                <a:solidFill>
                  <a:schemeClr val="tx1"/>
                </a:solidFill>
              </a:rPr>
              <a:t> hours; </a:t>
            </a:r>
            <a:r>
              <a:rPr lang="en-GB" altLang="en-US" b="1" dirty="0">
                <a:solidFill>
                  <a:schemeClr val="tx1"/>
                </a:solidFill>
              </a:rPr>
              <a:t>12</a:t>
            </a:r>
            <a:r>
              <a:rPr lang="en-GB" altLang="en-US" dirty="0">
                <a:solidFill>
                  <a:schemeClr val="tx1"/>
                </a:solidFill>
              </a:rPr>
              <a:t> hours in the morning and </a:t>
            </a:r>
            <a:r>
              <a:rPr lang="en-GB" altLang="en-US" b="1" dirty="0">
                <a:solidFill>
                  <a:schemeClr val="tx1"/>
                </a:solidFill>
              </a:rPr>
              <a:t>12</a:t>
            </a:r>
            <a:r>
              <a:rPr lang="en-GB" altLang="en-US" dirty="0">
                <a:solidFill>
                  <a:schemeClr val="tx1"/>
                </a:solidFill>
              </a:rPr>
              <a:t> hours in the afternoon.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44841" y="4298496"/>
            <a:ext cx="3854315" cy="79906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use clocks to help us tell the time.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44842" y="3604053"/>
            <a:ext cx="3854315" cy="5193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1</a:t>
            </a:r>
            <a:r>
              <a:rPr lang="en-GB" altLang="en-US" dirty="0">
                <a:solidFill>
                  <a:schemeClr val="tx1"/>
                </a:solidFill>
              </a:rPr>
              <a:t> hour is made up of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60</a:t>
            </a:r>
            <a:r>
              <a:rPr lang="en-GB" altLang="en-US" dirty="0">
                <a:solidFill>
                  <a:schemeClr val="tx1"/>
                </a:solidFill>
              </a:rPr>
              <a:t> minutes. </a:t>
            </a:r>
          </a:p>
        </p:txBody>
      </p:sp>
    </p:spTree>
    <p:extLst>
      <p:ext uri="{BB962C8B-B14F-4D97-AF65-F5344CB8AC3E}">
        <p14:creationId xmlns:p14="http://schemas.microsoft.com/office/powerpoint/2010/main" val="697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25761" r="8288" b="10664"/>
          <a:stretch/>
        </p:blipFill>
        <p:spPr>
          <a:xfrm>
            <a:off x="755650" y="1985320"/>
            <a:ext cx="7632699" cy="4107506"/>
          </a:xfrm>
          <a:prstGeom prst="rect">
            <a:avLst/>
          </a:prstGeom>
        </p:spPr>
      </p:pic>
      <p:pic>
        <p:nvPicPr>
          <p:cNvPr id="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5650" y="1289763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The big hand points to the minutes, this is called the minute hand.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/>
              <a:t>The small hand points to the hour, this is called the hour hand.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7405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Clocks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43" y="2379961"/>
            <a:ext cx="3345689" cy="334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3050251" y="2520777"/>
            <a:ext cx="3043497" cy="3077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4439072" y="2801486"/>
            <a:ext cx="302455" cy="2390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3600000">
            <a:off x="4466558" y="3094120"/>
            <a:ext cx="247481" cy="18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25761" r="8288" b="10664"/>
          <a:stretch/>
        </p:blipFill>
        <p:spPr>
          <a:xfrm>
            <a:off x="755650" y="1985320"/>
            <a:ext cx="7632699" cy="4107506"/>
          </a:xfrm>
          <a:prstGeom prst="rect">
            <a:avLst/>
          </a:prstGeom>
        </p:spPr>
      </p:pic>
      <p:pic>
        <p:nvPicPr>
          <p:cNvPr id="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45038" y="697112"/>
            <a:ext cx="14539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Clocks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4" y="2354448"/>
            <a:ext cx="3345689" cy="334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1037422" y="2495264"/>
            <a:ext cx="3043497" cy="3077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2426243" y="2775973"/>
            <a:ext cx="302455" cy="2390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5400000">
            <a:off x="2448893" y="3050430"/>
            <a:ext cx="247481" cy="187088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06102" y="2921777"/>
            <a:ext cx="3809847" cy="9403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When it is an </a:t>
            </a:r>
            <a:r>
              <a:rPr lang="en-GB" altLang="en-US" b="1" dirty="0">
                <a:solidFill>
                  <a:schemeClr val="tx1"/>
                </a:solidFill>
              </a:rPr>
              <a:t>‘o’clock’ </a:t>
            </a:r>
            <a:r>
              <a:rPr lang="en-GB" altLang="en-US" dirty="0">
                <a:solidFill>
                  <a:schemeClr val="tx1"/>
                </a:solidFill>
              </a:rPr>
              <a:t>time, the minute hand will point straight towards the number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12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06102" y="4011714"/>
            <a:ext cx="3809847" cy="7333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 hour hand will point straight at a number.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07257" y="2619494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minute hand points to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07257" y="3319269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hour hand points to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7257" y="4019044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is it?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07257" y="4718819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o’clock</a:t>
            </a:r>
          </a:p>
        </p:txBody>
      </p:sp>
    </p:spTree>
    <p:extLst>
      <p:ext uri="{BB962C8B-B14F-4D97-AF65-F5344CB8AC3E}">
        <p14:creationId xmlns:p14="http://schemas.microsoft.com/office/powerpoint/2010/main" val="42509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4" grpId="1" animBg="1"/>
      <p:bldP spid="25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t="25761" r="8288" b="10664"/>
          <a:stretch/>
        </p:blipFill>
        <p:spPr>
          <a:xfrm>
            <a:off x="755650" y="1985320"/>
            <a:ext cx="7632699" cy="4107506"/>
          </a:xfrm>
          <a:prstGeom prst="rect">
            <a:avLst/>
          </a:prstGeom>
        </p:spPr>
      </p:pic>
      <p:pic>
        <p:nvPicPr>
          <p:cNvPr id="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27405" y="697112"/>
            <a:ext cx="148919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Clocks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4" y="2354448"/>
            <a:ext cx="3345689" cy="3345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1037422" y="2495264"/>
            <a:ext cx="3043497" cy="3077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 rot="10800000">
            <a:off x="2426243" y="2800687"/>
            <a:ext cx="302455" cy="2390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1700000">
            <a:off x="2448893" y="3033954"/>
            <a:ext cx="247481" cy="187088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406102" y="3081690"/>
            <a:ext cx="3809847" cy="9403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When the time is </a:t>
            </a:r>
            <a:r>
              <a:rPr lang="en-GB" altLang="en-US" b="1" dirty="0">
                <a:solidFill>
                  <a:schemeClr val="tx1"/>
                </a:solidFill>
              </a:rPr>
              <a:t>‘half past’ </a:t>
            </a:r>
            <a:r>
              <a:rPr lang="en-GB" altLang="en-US" dirty="0">
                <a:solidFill>
                  <a:schemeClr val="tx1"/>
                </a:solidFill>
              </a:rPr>
              <a:t>the hour, the minute hand will point to the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6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06102" y="4171627"/>
            <a:ext cx="3809847" cy="73336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</a:rPr>
              <a:t>The hour hand will point halfway between one number and the next.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07572" y="2764471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minute hand points to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07572" y="3458448"/>
            <a:ext cx="3809847" cy="6691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hour hand is halfway between the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 and the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8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407572" y="4981240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half past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7572" y="4285068"/>
            <a:ext cx="3809847" cy="5386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is it?</a:t>
            </a:r>
          </a:p>
        </p:txBody>
      </p:sp>
    </p:spTree>
    <p:extLst>
      <p:ext uri="{BB962C8B-B14F-4D97-AF65-F5344CB8AC3E}">
        <p14:creationId xmlns:p14="http://schemas.microsoft.com/office/powerpoint/2010/main" val="22788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4" grpId="0" animBg="1"/>
      <p:bldP spid="14" grpId="1" animBg="1"/>
      <p:bldP spid="16" grpId="0" animBg="1"/>
      <p:bldP spid="18" grpId="0" animBg="1"/>
      <p:bldP spid="2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4? </a:t>
            </a:r>
            <a:r>
              <a:rPr lang="en-GB" altLang="en-US" dirty="0"/>
              <a:t>Click the correct face.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8100000">
              <a:off x="7074671" y="3389595"/>
              <a:ext cx="170961" cy="129241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14004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7200000">
              <a:off x="1907059" y="3399970"/>
              <a:ext cx="170961" cy="129241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1700000">
              <a:off x="4488516" y="3386535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09446" y="2887882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</p:cNvPr>
          <p:cNvSpPr/>
          <p:nvPr/>
        </p:nvSpPr>
        <p:spPr>
          <a:xfrm>
            <a:off x="3420831" y="2885655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33314" y="2887117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DE9095-779C-4491-8DDF-163AC134966F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787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FB0528-34B0-4574-8C36-57E0FB149329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7918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9 o’clock?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89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14004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800000">
              <a:off x="1907059" y="3399970"/>
              <a:ext cx="170961" cy="129241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6200000">
              <a:off x="4497184" y="3403871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2701" y="2886797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</p:cNvPr>
          <p:cNvSpPr/>
          <p:nvPr/>
        </p:nvSpPr>
        <p:spPr>
          <a:xfrm>
            <a:off x="3427359" y="2881773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8" action="ppaction://hlinksldjump"/>
          </p:cNvPr>
          <p:cNvSpPr/>
          <p:nvPr/>
        </p:nvSpPr>
        <p:spPr>
          <a:xfrm>
            <a:off x="837795" y="2886797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12744AB-8CF9-4E54-B0AD-4BCA04F2BE6D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8584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290072-10B1-4260-B48E-C9733C9048F3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2487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435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dirty="0">
                <a:solidFill>
                  <a:schemeClr val="tx1"/>
                </a:solidFill>
                <a:latin typeface="Twinkl" pitchFamily="2" charset="0"/>
              </a:rPr>
              <a:t>Clock Hands</a:t>
            </a:r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DDA82A-15DB-435F-A68B-55BA19D4F95A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24538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3?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53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6300000">
              <a:off x="1907059" y="3399970"/>
              <a:ext cx="170961" cy="12924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0800000">
              <a:off x="4497184" y="3403871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2698" y="2887722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</p:cNvPr>
          <p:cNvSpPr/>
          <p:nvPr/>
        </p:nvSpPr>
        <p:spPr>
          <a:xfrm>
            <a:off x="3432788" y="2887722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34636" y="2886384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312A70-2ED5-49D5-820F-633E028E4516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0630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E79AF56-191E-4B30-9BED-24C96B7444DD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16356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B79F43-284C-4A13-B9AF-5E18884C8E78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909357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9?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71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3600000">
              <a:off x="1901680" y="3421486"/>
              <a:ext cx="170961" cy="129241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20700000">
              <a:off x="4497184" y="3382355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2008" y="2885981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</p:cNvPr>
          <p:cNvSpPr/>
          <p:nvPr/>
        </p:nvSpPr>
        <p:spPr>
          <a:xfrm>
            <a:off x="3430264" y="2892746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34702" y="2885981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00C292-E7B5-430C-A131-3961B8088D24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40580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A54A18-F613-4412-A33A-CFA71EE2DFF9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0552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6B7FEEC-DDE6-413A-84F1-14AFDA3C8067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43889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12 o’clock?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35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>
              <a:off x="1901680" y="3427462"/>
              <a:ext cx="170961" cy="12924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9000000">
              <a:off x="4491208" y="3400283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04764" y="2889169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</p:cNvPr>
          <p:cNvSpPr/>
          <p:nvPr/>
        </p:nvSpPr>
        <p:spPr>
          <a:xfrm>
            <a:off x="3427400" y="2887110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42263" y="2881447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DA2DE30-DFD9-4FBA-9900-89546A15808B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07911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B3C950-E9FC-4751-9A1D-326C16126076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726709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674955-EB44-4CCB-A55E-E25E4A7DB3E6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43707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draw hands on a clock to show o’clock times and half past times.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tell o’clock times and half past times. </a:t>
            </a:r>
          </a:p>
          <a:p>
            <a:r>
              <a:rPr lang="en-GB" dirty="0"/>
              <a:t>I can draw hands on a clock to show times. 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1?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17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2600000">
              <a:off x="1901680" y="3427462"/>
              <a:ext cx="170961" cy="129241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2700000">
              <a:off x="4491208" y="3389893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1012" y="2891325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</p:cNvPr>
          <p:cNvSpPr/>
          <p:nvPr/>
        </p:nvSpPr>
        <p:spPr>
          <a:xfrm>
            <a:off x="3432383" y="2886696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8" action="ppaction://hlinksldjump"/>
          </p:cNvPr>
          <p:cNvSpPr/>
          <p:nvPr/>
        </p:nvSpPr>
        <p:spPr>
          <a:xfrm>
            <a:off x="838704" y="2884145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C41F78A-CAAC-40E2-A7AD-27F902A748E5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755020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05EF4D7-DE6B-4592-B078-F3B9AEF8EA8D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287904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EE8D13E-72A7-4498-9708-92704015812D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93581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5?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9900000">
              <a:off x="7083339" y="3385261"/>
              <a:ext cx="170961" cy="129241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9000000">
              <a:off x="1901680" y="3427462"/>
              <a:ext cx="170961" cy="129241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8900000">
              <a:off x="4491208" y="3389893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0817" y="2884145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9" action="ppaction://hlinksldjump"/>
          </p:cNvPr>
          <p:cNvSpPr/>
          <p:nvPr/>
        </p:nvSpPr>
        <p:spPr>
          <a:xfrm>
            <a:off x="3428448" y="2880957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37826" y="2886696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5AE1E79-54BE-4A1C-AEED-7F9921637032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679778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7B2C8E-89E0-4415-9C2E-A38C64DAF7FC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96930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804B51D-A351-4D99-A030-53DFF98B235C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195362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5650" y="14133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dirty="0"/>
              <a:t>Which clock says half past 8? </a:t>
            </a:r>
            <a:r>
              <a:rPr lang="en-GB" altLang="en-US" dirty="0"/>
              <a:t>Click the correct face.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05989" y="2880197"/>
            <a:ext cx="2311216" cy="2311216"/>
            <a:chOff x="6005989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989" y="2880197"/>
              <a:ext cx="2311216" cy="231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6108921" y="2962383"/>
              <a:ext cx="2102460" cy="21257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7059479" y="3214004"/>
              <a:ext cx="208937" cy="16511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1700000">
              <a:off x="7083339" y="3373309"/>
              <a:ext cx="170961" cy="12924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33680" y="2880197"/>
            <a:ext cx="2311216" cy="2311216"/>
            <a:chOff x="833680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80" y="2880197"/>
              <a:ext cx="2311216" cy="231121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936612" y="2962383"/>
              <a:ext cx="2102460" cy="212576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 rot="10800000">
              <a:off x="1887170" y="3225506"/>
              <a:ext cx="208937" cy="16511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15300000">
              <a:off x="1913632" y="3391606"/>
              <a:ext cx="170961" cy="129241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419834" y="2880197"/>
            <a:ext cx="2311216" cy="2311216"/>
            <a:chOff x="3419834" y="2880197"/>
            <a:chExt cx="2311216" cy="23112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34" y="2880197"/>
              <a:ext cx="2311216" cy="23112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1" t="5168" r="5202" b="4445"/>
            <a:stretch/>
          </p:blipFill>
          <p:spPr>
            <a:xfrm>
              <a:off x="3522766" y="2962383"/>
              <a:ext cx="2102460" cy="21257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02" t="501" r="-9212" b="-78045"/>
            <a:stretch/>
          </p:blipFill>
          <p:spPr>
            <a:xfrm>
              <a:off x="4473324" y="3214004"/>
              <a:ext cx="208937" cy="165119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82342"/>
            <a:stretch/>
          </p:blipFill>
          <p:spPr>
            <a:xfrm rot="5400000">
              <a:off x="4485232" y="3407821"/>
              <a:ext cx="170961" cy="1292419"/>
            </a:xfrm>
            <a:prstGeom prst="rect">
              <a:avLst/>
            </a:prstGeom>
          </p:spPr>
        </p:pic>
      </p:grpSp>
      <p:pic>
        <p:nvPicPr>
          <p:cNvPr id="37" name="Talking Partn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6010817" y="2886696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hlinkClick r:id="rId8" action="ppaction://hlinksldjump"/>
          </p:cNvPr>
          <p:cNvSpPr/>
          <p:nvPr/>
        </p:nvSpPr>
        <p:spPr>
          <a:xfrm>
            <a:off x="3425611" y="2887722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hlinkClick r:id="rId9" action="ppaction://hlinksldjump"/>
          </p:cNvPr>
          <p:cNvSpPr/>
          <p:nvPr/>
        </p:nvSpPr>
        <p:spPr>
          <a:xfrm>
            <a:off x="843673" y="2882698"/>
            <a:ext cx="2298667" cy="229866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19B45B8-ECED-4EB0-9FA3-6690E65AB81A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224216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2867" y="1985319"/>
            <a:ext cx="7618264" cy="4110681"/>
          </a:xfrm>
          <a:prstGeom prst="rect">
            <a:avLst/>
          </a:prstGeom>
        </p:spPr>
      </p:pic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268926" y="5017564"/>
            <a:ext cx="940037" cy="940037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62911" y="2683381"/>
            <a:ext cx="4418177" cy="27113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Oops!</a:t>
            </a:r>
            <a:br>
              <a:rPr lang="en-GB" sz="7200" dirty="0">
                <a:solidFill>
                  <a:schemeClr val="tx1"/>
                </a:solidFill>
              </a:rPr>
            </a:br>
            <a:r>
              <a:rPr lang="en-GB" sz="7200" dirty="0">
                <a:solidFill>
                  <a:schemeClr val="tx1"/>
                </a:solidFill>
              </a:rPr>
              <a:t>Try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45F3A6-DF35-46F5-8921-6884567CDD97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20050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3888" y="1985319"/>
            <a:ext cx="7624462" cy="4110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1" b="4551"/>
          <a:stretch/>
        </p:blipFill>
        <p:spPr>
          <a:xfrm>
            <a:off x="761033" y="1985319"/>
            <a:ext cx="7618264" cy="4110681"/>
          </a:xfrm>
          <a:prstGeom prst="rect">
            <a:avLst/>
          </a:prstGeom>
        </p:spPr>
      </p:pic>
      <p:pic>
        <p:nvPicPr>
          <p:cNvPr id="14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6448" y="3423393"/>
            <a:ext cx="4871103" cy="12379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tx1"/>
                </a:solidFill>
              </a:rPr>
              <a:t>Well done!</a:t>
            </a: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268926" y="5017565"/>
            <a:ext cx="940037" cy="940037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219D204-3C83-49EF-A591-081E52C7B661}"/>
              </a:ext>
            </a:extLst>
          </p:cNvPr>
          <p:cNvSpPr/>
          <p:nvPr/>
        </p:nvSpPr>
        <p:spPr>
          <a:xfrm>
            <a:off x="3001859" y="697112"/>
            <a:ext cx="314028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Which Clock?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6665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0099" y="697112"/>
            <a:ext cx="288380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Clock Hands</a:t>
            </a:r>
            <a:endParaRPr lang="en-GB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76363"/>
            <a:ext cx="2958589" cy="418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05" y="1642109"/>
            <a:ext cx="2958589" cy="418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61" y="1907854"/>
            <a:ext cx="2958589" cy="4184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7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wake up at 7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2600000">
            <a:off x="6400344" y="3146032"/>
            <a:ext cx="247481" cy="1870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258" y="2572689"/>
            <a:ext cx="3657600" cy="241535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54634" y="4118737"/>
            <a:ext cx="2172680" cy="1230446"/>
          </a:xfrm>
          <a:prstGeom prst="wedgeEllipseCallout">
            <a:avLst>
              <a:gd name="adj1" fmla="val -34804"/>
              <a:gd name="adj2" fmla="val -6667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 o’clock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C1CA9D-705B-4E18-87EC-A54960FDDFC4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C7F1895-810B-4F1F-9DFD-9A9CF91D8672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4A70E53-2E65-4406-8821-DD23AFD8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D39A5AA-6F2F-456B-86BF-49DB013C6CB5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8F9D757-F288-4803-8212-EC82C808B2F9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8D98797-DB85-473D-8F66-B242A13E13DA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A6387F-A199-466B-92B6-F1120C11B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/>
          <a:stretch/>
        </p:blipFill>
        <p:spPr>
          <a:xfrm>
            <a:off x="5572628" y="2032606"/>
            <a:ext cx="2717400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4B2D42-D0B4-439D-9B51-BC0BA8C3D7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/>
          <a:stretch/>
        </p:blipFill>
        <p:spPr>
          <a:xfrm>
            <a:off x="5123547" y="2032606"/>
            <a:ext cx="2717400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64538E-D1C3-48DC-AAAF-A99A33963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/>
          <a:stretch/>
        </p:blipFill>
        <p:spPr>
          <a:xfrm>
            <a:off x="4674466" y="2032606"/>
            <a:ext cx="2717401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345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34376" r="14190" b="15532"/>
          <a:stretch/>
        </p:blipFill>
        <p:spPr>
          <a:xfrm>
            <a:off x="762320" y="1984443"/>
            <a:ext cx="7619358" cy="4105072"/>
          </a:xfrm>
          <a:prstGeom prst="rect">
            <a:avLst/>
          </a:prstGeom>
        </p:spPr>
      </p:pic>
      <p:pic>
        <p:nvPicPr>
          <p:cNvPr id="8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6060" y="697112"/>
            <a:ext cx="335188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Question Time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650" y="1286872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The minute hand has fallen off my clock! Look carefully at the hour hand. Can you tell what time it is?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21405" y="5496909"/>
            <a:ext cx="7101190" cy="4819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hour hand is pointing straight at the </a:t>
            </a:r>
            <a:r>
              <a:rPr lang="en-GB" b="1" dirty="0">
                <a:solidFill>
                  <a:schemeClr val="tx1"/>
                </a:solidFill>
              </a:rPr>
              <a:t>9</a:t>
            </a:r>
            <a:r>
              <a:rPr lang="en-GB" dirty="0">
                <a:solidFill>
                  <a:schemeClr val="tx1"/>
                </a:solidFill>
              </a:rPr>
              <a:t> so it must be </a:t>
            </a:r>
            <a:r>
              <a:rPr lang="en-GB" b="1" dirty="0">
                <a:solidFill>
                  <a:schemeClr val="tx1"/>
                </a:solidFill>
              </a:rPr>
              <a:t>9</a:t>
            </a:r>
            <a:r>
              <a:rPr lang="en-GB" dirty="0">
                <a:solidFill>
                  <a:schemeClr val="tx1"/>
                </a:solidFill>
              </a:rPr>
              <a:t> o’clock.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43" y="2057590"/>
            <a:ext cx="3345689" cy="3345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3050251" y="2198406"/>
            <a:ext cx="3043497" cy="307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4429344" y="2464917"/>
            <a:ext cx="302455" cy="2390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6200000">
            <a:off x="4461722" y="2737096"/>
            <a:ext cx="247481" cy="187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34376" r="14190" b="15532"/>
          <a:stretch/>
        </p:blipFill>
        <p:spPr>
          <a:xfrm>
            <a:off x="762320" y="1984443"/>
            <a:ext cx="7619358" cy="4105072"/>
          </a:xfrm>
          <a:prstGeom prst="rect">
            <a:avLst/>
          </a:prstGeom>
        </p:spPr>
      </p:pic>
      <p:pic>
        <p:nvPicPr>
          <p:cNvPr id="8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50" y="1286872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The minute hand has fallen off my clock! Look carefully at the hour hand. Can you tell what time it is?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43" y="2057590"/>
            <a:ext cx="3345689" cy="3345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3050251" y="2198406"/>
            <a:ext cx="3043497" cy="307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4429344" y="2464917"/>
            <a:ext cx="302455" cy="2390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1700000">
            <a:off x="4461722" y="2737096"/>
            <a:ext cx="247481" cy="187088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21405" y="5275644"/>
            <a:ext cx="7101190" cy="7032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hour hand is pointing halfway between the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 and the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 so it must be half past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FE9F05-7CC2-4C89-A031-73391D14F0F3}"/>
              </a:ext>
            </a:extLst>
          </p:cNvPr>
          <p:cNvSpPr/>
          <p:nvPr/>
        </p:nvSpPr>
        <p:spPr>
          <a:xfrm>
            <a:off x="2896060" y="697112"/>
            <a:ext cx="335188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/>
              <a:t>Question Time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0693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draw hands on a clock to show o’clock times and half past times. </a:t>
            </a:r>
          </a:p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tell o’clock times and half past times. </a:t>
            </a:r>
          </a:p>
          <a:p>
            <a:r>
              <a:rPr lang="en-GB" dirty="0"/>
              <a:t>I can draw hands on a clock to show times. </a:t>
            </a:r>
          </a:p>
        </p:txBody>
      </p:sp>
    </p:spTree>
    <p:extLst>
      <p:ext uri="{BB962C8B-B14F-4D97-AF65-F5344CB8AC3E}">
        <p14:creationId xmlns:p14="http://schemas.microsoft.com/office/powerpoint/2010/main" val="22208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eat my breakfast at 8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4400000">
            <a:off x="6400344" y="3146032"/>
            <a:ext cx="247481" cy="187088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 o’clock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48" y="2519255"/>
            <a:ext cx="2889654" cy="290945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54171" y="3973983"/>
            <a:ext cx="2172680" cy="1230446"/>
          </a:xfrm>
          <a:prstGeom prst="wedgeEllipseCallout">
            <a:avLst>
              <a:gd name="adj1" fmla="val -34804"/>
              <a:gd name="adj2" fmla="val -6667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C92A913-6FC2-4599-8170-4EB3C0D6E7CB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</p:spTree>
    <p:extLst>
      <p:ext uri="{BB962C8B-B14F-4D97-AF65-F5344CB8AC3E}">
        <p14:creationId xmlns:p14="http://schemas.microsoft.com/office/powerpoint/2010/main" val="40006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read my book at 11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19800000">
            <a:off x="6400344" y="3146032"/>
            <a:ext cx="247481" cy="187088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 o’clock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55"/>
          <a:stretch/>
        </p:blipFill>
        <p:spPr>
          <a:xfrm>
            <a:off x="921907" y="2209393"/>
            <a:ext cx="3381919" cy="358261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116947" y="4000700"/>
            <a:ext cx="2172680" cy="1230446"/>
          </a:xfrm>
          <a:prstGeom prst="wedgeEllipseCallout">
            <a:avLst>
              <a:gd name="adj1" fmla="val -34804"/>
              <a:gd name="adj2" fmla="val -6667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37607C-A148-4A31-AF4E-3616CEFDEC02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</p:spTree>
    <p:extLst>
      <p:ext uri="{BB962C8B-B14F-4D97-AF65-F5344CB8AC3E}">
        <p14:creationId xmlns:p14="http://schemas.microsoft.com/office/powerpoint/2010/main" val="21681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eat my lunch at 12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>
            <a:off x="6400344" y="3146032"/>
            <a:ext cx="247481" cy="18708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3" y="2543111"/>
            <a:ext cx="3506109" cy="332727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84958" y="4198265"/>
            <a:ext cx="2172680" cy="1230446"/>
          </a:xfrm>
          <a:prstGeom prst="wedgeEllipseCallout">
            <a:avLst>
              <a:gd name="adj1" fmla="val -25704"/>
              <a:gd name="adj2" fmla="val -7202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 o’clock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84E445-ED3A-4F19-BCAC-A1FA50D5CA39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</p:spTree>
    <p:extLst>
      <p:ext uri="{BB962C8B-B14F-4D97-AF65-F5344CB8AC3E}">
        <p14:creationId xmlns:p14="http://schemas.microsoft.com/office/powerpoint/2010/main" val="15032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ride my bike at 2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3600000">
            <a:off x="6400344" y="3146032"/>
            <a:ext cx="247481" cy="187088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02933" y="2154127"/>
            <a:ext cx="2172680" cy="1230446"/>
          </a:xfrm>
          <a:prstGeom prst="wedgeEllipseCallout">
            <a:avLst>
              <a:gd name="adj1" fmla="val -50349"/>
              <a:gd name="adj2" fmla="val 471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 o’clock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3" y="2989389"/>
            <a:ext cx="2914303" cy="26402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7DB53EC-06CC-4EA4-B1C6-0AB03B9A82C7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</p:spTree>
    <p:extLst>
      <p:ext uri="{BB962C8B-B14F-4D97-AF65-F5344CB8AC3E}">
        <p14:creationId xmlns:p14="http://schemas.microsoft.com/office/powerpoint/2010/main" val="38869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993557"/>
            <a:ext cx="3841329" cy="4099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572000" y="1993557"/>
            <a:ext cx="3825555" cy="409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49" y="142710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I eat my dinner at 5 o’clock.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29" y="2431873"/>
            <a:ext cx="3345689" cy="3345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5168" r="5202" b="4445"/>
          <a:stretch/>
        </p:blipFill>
        <p:spPr>
          <a:xfrm>
            <a:off x="4984037" y="2572689"/>
            <a:ext cx="3043497" cy="307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2" t="501" r="-9212" b="-78045"/>
          <a:stretch/>
        </p:blipFill>
        <p:spPr>
          <a:xfrm>
            <a:off x="6372858" y="2853398"/>
            <a:ext cx="302455" cy="2390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342"/>
          <a:stretch/>
        </p:blipFill>
        <p:spPr>
          <a:xfrm rot="9000000">
            <a:off x="6400344" y="3146032"/>
            <a:ext cx="247481" cy="187088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82313" y="5428711"/>
            <a:ext cx="1779373" cy="5256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 o’clock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81" y="2326096"/>
            <a:ext cx="3311045" cy="345146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657882" y="3800057"/>
            <a:ext cx="2172680" cy="1230446"/>
          </a:xfrm>
          <a:prstGeom prst="wedgeEllipseCallout">
            <a:avLst>
              <a:gd name="adj1" fmla="val -34424"/>
              <a:gd name="adj2" fmla="val -6867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time will it be in one hour?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3B8DAA-6E16-4058-8FCB-9A923F770BC6}"/>
              </a:ext>
            </a:extLst>
          </p:cNvPr>
          <p:cNvSpPr/>
          <p:nvPr/>
        </p:nvSpPr>
        <p:spPr>
          <a:xfrm>
            <a:off x="1517469" y="697112"/>
            <a:ext cx="61090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b="1" dirty="0"/>
              <a:t>One Hour Later</a:t>
            </a:r>
          </a:p>
        </p:txBody>
      </p:sp>
    </p:spTree>
    <p:extLst>
      <p:ext uri="{BB962C8B-B14F-4D97-AF65-F5344CB8AC3E}">
        <p14:creationId xmlns:p14="http://schemas.microsoft.com/office/powerpoint/2010/main" val="25717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732</TotalTime>
  <Words>795</Words>
  <Application>Microsoft Office PowerPoint</Application>
  <PresentationFormat>On-screen Show (4:3)</PresentationFormat>
  <Paragraphs>128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Twinkl SemiBold</vt:lpstr>
      <vt:lpstr>Tuffy</vt:lpstr>
      <vt:lpstr>Sassoon Infant Md</vt:lpstr>
      <vt:lpstr>Sassoon Infant Rg</vt:lpstr>
      <vt:lpstr>Twinkl</vt:lpstr>
      <vt:lpstr>1_Office Theme</vt:lpstr>
      <vt:lpstr>Maths</vt:lpstr>
      <vt:lpstr>Clock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Lauren Mason</cp:lastModifiedBy>
  <cp:revision>93</cp:revision>
  <dcterms:created xsi:type="dcterms:W3CDTF">2017-02-23T11:36:20Z</dcterms:created>
  <dcterms:modified xsi:type="dcterms:W3CDTF">2020-05-04T13:44:50Z</dcterms:modified>
</cp:coreProperties>
</file>