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70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0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1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3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801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03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53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1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07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20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15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A356-CC3A-4CC9-9533-13F1D6BB6A25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C8CA-BA4F-4134-A48A-E8A4EEFFA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73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19" y="99240"/>
            <a:ext cx="6705600" cy="3743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33535" y="477795"/>
            <a:ext cx="594771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This is the Key Stage 2 Mathematics Paper 2: Reasoning. You will need a pen and something to record your answers 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must not use a calculator to answer any questions in this test.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have as much time as you need to answer these questions.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Follow the instructions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Work as carefully as you can. If you need to do working out, you can use the space around the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Some questions have a method box. For these questions, you may get a mark for showing your method.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cannot do a question, go on to the next one. You can come back to it later.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finish before the end, go back and check your 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number in the bottom right corner of each page tells you the number of marks available for each question.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have any questions during the test, feel free to send a message to </a:t>
            </a:r>
            <a:r>
              <a:rPr lang="en-GB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[teacher name]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can talk to each other.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You may now start the test.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873ACB-EED5-4882-B9C7-A38BB73A7582}"/>
              </a:ext>
            </a:extLst>
          </p:cNvPr>
          <p:cNvSpPr txBox="1"/>
          <p:nvPr/>
        </p:nvSpPr>
        <p:spPr>
          <a:xfrm>
            <a:off x="428625" y="5494553"/>
            <a:ext cx="3586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Made by @</a:t>
            </a:r>
            <a:r>
              <a:rPr lang="en-GB" dirty="0" err="1"/>
              <a:t>MissKhan</a:t>
            </a:r>
            <a:r>
              <a:rPr lang="en-GB" dirty="0"/>
              <a:t>__</a:t>
            </a:r>
          </a:p>
        </p:txBody>
      </p:sp>
    </p:spTree>
    <p:extLst>
      <p:ext uri="{BB962C8B-B14F-4D97-AF65-F5344CB8AC3E}">
        <p14:creationId xmlns:p14="http://schemas.microsoft.com/office/powerpoint/2010/main" val="414099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mathster.com/course/simgs/5918339424_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251" y="1451019"/>
            <a:ext cx="3492844" cy="68451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33169" y="2998573"/>
            <a:ext cx="10000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a) What fraction of her daily allowance of chocolate has </a:t>
            </a:r>
            <a:r>
              <a:rPr lang="en-GB" sz="2400" dirty="0">
                <a:solidFill>
                  <a:srgbClr val="FF0000"/>
                </a:solidFill>
              </a:rPr>
              <a:t>[Teacher name] </a:t>
            </a:r>
            <a:r>
              <a:rPr lang="en-GB" sz="2400" dirty="0"/>
              <a:t>eaten?</a:t>
            </a:r>
          </a:p>
          <a:p>
            <a:r>
              <a:rPr lang="en-GB" sz="2400" dirty="0"/>
              <a:t>b) How much has s/he got left to eat?</a:t>
            </a:r>
          </a:p>
          <a:p>
            <a:r>
              <a:rPr lang="en-GB" sz="2400" dirty="0"/>
              <a:t>c) What is this as a percentage?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08698" y="5853027"/>
            <a:ext cx="1357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[2.5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CACF5E-3B07-4768-82F9-2E1693911C11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Q9</a:t>
            </a:r>
          </a:p>
        </p:txBody>
      </p:sp>
    </p:spTree>
    <p:extLst>
      <p:ext uri="{BB962C8B-B14F-4D97-AF65-F5344CB8AC3E}">
        <p14:creationId xmlns:p14="http://schemas.microsoft.com/office/powerpoint/2010/main" val="143059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573" y="2271712"/>
            <a:ext cx="5838825" cy="2314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183" y="1081344"/>
            <a:ext cx="11801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[Your class name]</a:t>
            </a:r>
            <a:r>
              <a:rPr lang="en-GB" sz="2400" dirty="0"/>
              <a:t> have been saving money to buy </a:t>
            </a:r>
            <a:r>
              <a:rPr lang="en-GB" sz="2400" dirty="0">
                <a:solidFill>
                  <a:srgbClr val="FF0000"/>
                </a:solidFill>
              </a:rPr>
              <a:t>[Teacher name] </a:t>
            </a:r>
            <a:r>
              <a:rPr lang="en-GB" sz="2400" dirty="0"/>
              <a:t>the best present ever.</a:t>
            </a:r>
          </a:p>
          <a:p>
            <a:r>
              <a:rPr lang="en-GB" sz="2400" dirty="0"/>
              <a:t>How much money have they saved?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84399" y="6140793"/>
            <a:ext cx="1817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[27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F02B55-A3FF-4E53-8677-288CA1C27A1C}"/>
              </a:ext>
            </a:extLst>
          </p:cNvPr>
          <p:cNvSpPr txBox="1"/>
          <p:nvPr/>
        </p:nvSpPr>
        <p:spPr>
          <a:xfrm>
            <a:off x="285750" y="314325"/>
            <a:ext cx="1157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Q10</a:t>
            </a:r>
          </a:p>
        </p:txBody>
      </p:sp>
    </p:spTree>
    <p:extLst>
      <p:ext uri="{BB962C8B-B14F-4D97-AF65-F5344CB8AC3E}">
        <p14:creationId xmlns:p14="http://schemas.microsoft.com/office/powerpoint/2010/main" val="419247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922110" y="5987534"/>
            <a:ext cx="11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[½ mark]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63074"/>
              </p:ext>
            </p:extLst>
          </p:nvPr>
        </p:nvGraphicFramePr>
        <p:xfrm>
          <a:off x="1614487" y="2238518"/>
          <a:ext cx="8758236" cy="2502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9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9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6979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pencils in </a:t>
                      </a:r>
                      <a:r>
                        <a:rPr lang="en-GB" b="1" dirty="0">
                          <a:solidFill>
                            <a:srgbClr val="FF0000"/>
                          </a:solidFill>
                        </a:rPr>
                        <a:t>[name of your classroom]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number of hairs on your head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016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The length of a piece of string, in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89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Your neighbour’s lucky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DE20F8C-C34E-4A50-B8B5-105E40C4DDCB}"/>
              </a:ext>
            </a:extLst>
          </p:cNvPr>
          <p:cNvSpPr txBox="1"/>
          <p:nvPr/>
        </p:nvSpPr>
        <p:spPr>
          <a:xfrm>
            <a:off x="1614487" y="514351"/>
            <a:ext cx="97726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Put the numbers in the correct positions in the Carroll diagram:</a:t>
            </a:r>
          </a:p>
          <a:p>
            <a:endParaRPr lang="en-GB" sz="2800" dirty="0"/>
          </a:p>
          <a:p>
            <a:r>
              <a:rPr lang="en-GB" sz="2800" dirty="0"/>
              <a:t>472      76      8,476      0.2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8B2BAB-83D2-403C-9FE8-7E388FF7F9D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Q1</a:t>
            </a:r>
          </a:p>
        </p:txBody>
      </p:sp>
    </p:spTree>
    <p:extLst>
      <p:ext uri="{BB962C8B-B14F-4D97-AF65-F5344CB8AC3E}">
        <p14:creationId xmlns:p14="http://schemas.microsoft.com/office/powerpoint/2010/main" val="302476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977" y="693007"/>
            <a:ext cx="7955563" cy="318772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72865" y="5960118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[12.5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73233B-C1E6-43AE-9CA1-3B129380DA44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Q2</a:t>
            </a:r>
          </a:p>
        </p:txBody>
      </p:sp>
    </p:spTree>
    <p:extLst>
      <p:ext uri="{BB962C8B-B14F-4D97-AF65-F5344CB8AC3E}">
        <p14:creationId xmlns:p14="http://schemas.microsoft.com/office/powerpoint/2010/main" val="30401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079" y="1208902"/>
            <a:ext cx="7943849" cy="13148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41307" y="5850837"/>
            <a:ext cx="11633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[2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1163F3-C14D-4C4F-A329-EB79FCCCD1BD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Q3</a:t>
            </a:r>
          </a:p>
        </p:txBody>
      </p:sp>
    </p:spTree>
    <p:extLst>
      <p:ext uri="{BB962C8B-B14F-4D97-AF65-F5344CB8AC3E}">
        <p14:creationId xmlns:p14="http://schemas.microsoft.com/office/powerpoint/2010/main" val="286446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436" y="2187227"/>
            <a:ext cx="4902416" cy="12417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75835" y="770367"/>
            <a:ext cx="95112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 </a:t>
            </a:r>
          </a:p>
          <a:p>
            <a:pPr algn="ctr"/>
            <a:r>
              <a:rPr lang="en-GB" sz="2400" dirty="0">
                <a:solidFill>
                  <a:srgbClr val="FF0000"/>
                </a:solidFill>
              </a:rPr>
              <a:t>[Teacher name] </a:t>
            </a:r>
            <a:r>
              <a:rPr lang="en-GB" sz="2400" dirty="0"/>
              <a:t>says the missing number is 100. Is s/he correct?</a:t>
            </a:r>
          </a:p>
          <a:p>
            <a:pPr algn="ctr"/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9503364" y="5896918"/>
            <a:ext cx="17788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[4 x 100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CCC79A-5772-43A7-86E8-3140B962920B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Q4</a:t>
            </a:r>
          </a:p>
        </p:txBody>
      </p:sp>
    </p:spTree>
    <p:extLst>
      <p:ext uri="{BB962C8B-B14F-4D97-AF65-F5344CB8AC3E}">
        <p14:creationId xmlns:p14="http://schemas.microsoft.com/office/powerpoint/2010/main" val="240998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6908" y="527222"/>
            <a:ext cx="9695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[Teacher name]</a:t>
            </a:r>
            <a:r>
              <a:rPr lang="en-GB" sz="2400" dirty="0"/>
              <a:t> asked 60 children to choose their favourite flavour of jelly. These were his/her results.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056" y="1651687"/>
            <a:ext cx="2828925" cy="2895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73506" y="4790639"/>
            <a:ext cx="67703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a) What is your favourite flavour of jelly?</a:t>
            </a:r>
          </a:p>
          <a:p>
            <a:r>
              <a:rPr lang="en-GB" sz="2400" dirty="0"/>
              <a:t>b) What is your family’s favourite flavour of jelly?</a:t>
            </a:r>
          </a:p>
          <a:p>
            <a:r>
              <a:rPr lang="en-GB" sz="2400" dirty="0"/>
              <a:t>c) Does this change the results?</a:t>
            </a:r>
          </a:p>
        </p:txBody>
      </p:sp>
      <p:sp>
        <p:nvSpPr>
          <p:cNvPr id="7" name="Rectangle 6"/>
          <p:cNvSpPr/>
          <p:nvPr/>
        </p:nvSpPr>
        <p:spPr>
          <a:xfrm>
            <a:off x="9988741" y="5961446"/>
            <a:ext cx="16169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[0.111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6CB3A-0F68-45B2-B123-9F0659B1374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Q5</a:t>
            </a:r>
          </a:p>
        </p:txBody>
      </p:sp>
    </p:spTree>
    <p:extLst>
      <p:ext uri="{BB962C8B-B14F-4D97-AF65-F5344CB8AC3E}">
        <p14:creationId xmlns:p14="http://schemas.microsoft.com/office/powerpoint/2010/main" val="299329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201" y="289998"/>
            <a:ext cx="7090977" cy="550579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47429" y="6038248"/>
            <a:ext cx="1876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[958,987 marks]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439DB7-C681-4F16-8ED7-24B09A99F60E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Q6</a:t>
            </a:r>
          </a:p>
        </p:txBody>
      </p:sp>
    </p:spTree>
    <p:extLst>
      <p:ext uri="{BB962C8B-B14F-4D97-AF65-F5344CB8AC3E}">
        <p14:creationId xmlns:p14="http://schemas.microsoft.com/office/powerpoint/2010/main" val="373271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70" y="471489"/>
            <a:ext cx="7025888" cy="47089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3410" y="5570284"/>
            <a:ext cx="6549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Has it been warmer or colder today?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42262" y="5675092"/>
            <a:ext cx="13717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[-11 marks]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E82C93-84AF-49D0-8DB9-48FD0759B013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Q7</a:t>
            </a:r>
          </a:p>
        </p:txBody>
      </p:sp>
    </p:spTree>
    <p:extLst>
      <p:ext uri="{BB962C8B-B14F-4D97-AF65-F5344CB8AC3E}">
        <p14:creationId xmlns:p14="http://schemas.microsoft.com/office/powerpoint/2010/main" val="149565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2058" y="960656"/>
            <a:ext cx="7150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Amina is shopping. She says,</a:t>
            </a:r>
          </a:p>
          <a:p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438"/>
          <a:stretch/>
        </p:blipFill>
        <p:spPr>
          <a:xfrm>
            <a:off x="3532129" y="2051392"/>
            <a:ext cx="6798120" cy="2133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32129" y="458879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/>
              <a:t>Why does Amina need so much cheese?</a:t>
            </a:r>
          </a:p>
        </p:txBody>
      </p:sp>
      <p:sp>
        <p:nvSpPr>
          <p:cNvPr id="7" name="Rectangle 6"/>
          <p:cNvSpPr/>
          <p:nvPr/>
        </p:nvSpPr>
        <p:spPr>
          <a:xfrm>
            <a:off x="10330249" y="6000534"/>
            <a:ext cx="1487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</a:rPr>
              <a:t>[0.25 marks]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F5D710-760D-4530-B2B2-39DBD4D1905F}"/>
              </a:ext>
            </a:extLst>
          </p:cNvPr>
          <p:cNvSpPr txBox="1"/>
          <p:nvPr/>
        </p:nvSpPr>
        <p:spPr>
          <a:xfrm>
            <a:off x="285750" y="314325"/>
            <a:ext cx="942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/>
              <a:t>Q8</a:t>
            </a:r>
          </a:p>
        </p:txBody>
      </p:sp>
    </p:spTree>
    <p:extLst>
      <p:ext uri="{BB962C8B-B14F-4D97-AF65-F5344CB8AC3E}">
        <p14:creationId xmlns:p14="http://schemas.microsoft.com/office/powerpoint/2010/main" val="46246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457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Maaria Khan</dc:creator>
  <cp:lastModifiedBy>Sophie Bartlett</cp:lastModifiedBy>
  <cp:revision>6</cp:revision>
  <dcterms:created xsi:type="dcterms:W3CDTF">2020-05-04T12:03:17Z</dcterms:created>
  <dcterms:modified xsi:type="dcterms:W3CDTF">2020-05-04T12:48:51Z</dcterms:modified>
</cp:coreProperties>
</file>