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5" r:id="rId2"/>
    <p:sldId id="276" r:id="rId3"/>
    <p:sldId id="278" r:id="rId4"/>
    <p:sldId id="279" r:id="rId5"/>
    <p:sldId id="282" r:id="rId6"/>
    <p:sldId id="284" r:id="rId7"/>
    <p:sldId id="289" r:id="rId8"/>
    <p:sldId id="288" r:id="rId9"/>
    <p:sldId id="286" r:id="rId10"/>
  </p:sldIdLst>
  <p:sldSz cx="9144000" cy="6858000" type="screen4x3"/>
  <p:notesSz cx="6858000" cy="9144000"/>
  <p:embeddedFontLst>
    <p:embeddedFont>
      <p:font typeface="Twinkl" panose="020B0604020202020204" charset="0"/>
      <p:regular r:id="rId13"/>
      <p:bold r:id="rId14"/>
    </p:embeddedFont>
    <p:embeddedFont>
      <p:font typeface="Tuffy-TTF" panose="020B0603060100000000" charset="0"/>
      <p:regular r:id="rId15"/>
      <p:bold r:id="rId16"/>
      <p:italic r:id="rId17"/>
      <p:boldItalic r:id="rId18"/>
    </p:embeddedFont>
    <p:embeddedFont>
      <p:font typeface="Tuffy" panose="020B0603060100000000"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32" userDrawn="1">
          <p15:clr>
            <a:srgbClr val="A4A3A4"/>
          </p15:clr>
        </p15:guide>
        <p15:guide id="8" pos="476" userDrawn="1">
          <p15:clr>
            <a:srgbClr val="A4A3A4"/>
          </p15:clr>
        </p15:guide>
        <p15:guide id="9" orient="horz" pos="47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D31"/>
    <a:srgbClr val="0079C3"/>
    <a:srgbClr val="FFE76D"/>
    <a:srgbClr val="072F54"/>
    <a:srgbClr val="003464"/>
    <a:srgbClr val="004382"/>
    <a:srgbClr val="00529C"/>
    <a:srgbClr val="007AC3"/>
    <a:srgbClr val="4EB2E5"/>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3" autoAdjust="0"/>
    <p:restoredTop sz="94660"/>
  </p:normalViewPr>
  <p:slideViewPr>
    <p:cSldViewPr snapToGrid="0" showGuides="1">
      <p:cViewPr varScale="1">
        <p:scale>
          <a:sx n="73" d="100"/>
          <a:sy n="73" d="100"/>
        </p:scale>
        <p:origin x="1278" y="72"/>
      </p:cViewPr>
      <p:guideLst>
        <p:guide orient="horz" pos="2137"/>
        <p:guide pos="2880"/>
        <p:guide pos="340"/>
        <p:guide orient="horz" pos="3952"/>
        <p:guide pos="5420"/>
        <p:guide orient="horz" pos="332"/>
        <p:guide pos="476"/>
        <p:guide orient="horz" pos="47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390698" y="5744095"/>
            <a:ext cx="1005840" cy="72320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069080" y="3087981"/>
            <a:ext cx="1005840" cy="72320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a:t>
            </a:r>
            <a:r>
              <a:rPr lang="en-GB" sz="1600" dirty="0" smtClean="0">
                <a:latin typeface="Tuffy" panose="020B0603060100000000" pitchFamily="34" charset="0"/>
                <a:ea typeface="Tuffy" panose="020B0603060100000000" pitchFamily="34" charset="0"/>
              </a:rPr>
              <a:t>diving, </a:t>
            </a:r>
            <a:r>
              <a:rPr lang="en-GB" sz="1600" dirty="0">
                <a:latin typeface="Tuffy" panose="020B0603060100000000" pitchFamily="34" charset="0"/>
                <a:ea typeface="Tuffy" panose="020B0603060100000000" pitchFamily="34" charset="0"/>
              </a:rPr>
              <a:t>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endParaRPr lang="en-GB" sz="1600" dirty="0" smtClean="0">
              <a:latin typeface="Tuffy" panose="020B0603060100000000" pitchFamily="34" charset="0"/>
              <a:ea typeface="Tuffy" panose="020B0603060100000000" pitchFamily="34" charset="0"/>
            </a:endParaRP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smtClean="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mn-lt"/>
              </a:rPr>
              <a:t>Aim</a:t>
            </a:r>
            <a:endParaRPr lang="en-US" sz="3600" dirty="0">
              <a:latin typeface="+mn-lt"/>
            </a:endParaRPr>
          </a:p>
        </p:txBody>
      </p:sp>
      <p:sp>
        <p:nvSpPr>
          <p:cNvPr id="14" name="Content Placeholder 15"/>
          <p:cNvSpPr txBox="1">
            <a:spLocks/>
          </p:cNvSpPr>
          <p:nvPr/>
        </p:nvSpPr>
        <p:spPr>
          <a:xfrm>
            <a:off x="491914" y="1170490"/>
            <a:ext cx="8182066"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Complete, read and interpret information in tables, including timetables.</a:t>
            </a: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8616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Read and Interpret Tables</a:t>
            </a:r>
            <a:endParaRPr lang="en-GB" sz="1600" b="1" dirty="0">
              <a:solidFill>
                <a:schemeClr val="bg1"/>
              </a:solidFill>
            </a:endParaRPr>
          </a:p>
        </p:txBody>
      </p:sp>
      <p:sp>
        <p:nvSpPr>
          <p:cNvPr id="2" name="TextBox 1"/>
          <p:cNvSpPr txBox="1"/>
          <p:nvPr/>
        </p:nvSpPr>
        <p:spPr>
          <a:xfrm>
            <a:off x="755650" y="1412421"/>
            <a:ext cx="7730324" cy="276999"/>
          </a:xfrm>
          <a:prstGeom prst="rect">
            <a:avLst/>
          </a:prstGeom>
          <a:noFill/>
        </p:spPr>
        <p:txBody>
          <a:bodyPr wrap="square" lIns="0" tIns="0" rIns="0" bIns="0" rtlCol="0">
            <a:spAutoFit/>
          </a:bodyPr>
          <a:lstStyle/>
          <a:p>
            <a:r>
              <a:rPr lang="en-GB" dirty="0"/>
              <a:t>This table shows the largest attendances ever recorded for a football match:</a:t>
            </a:r>
          </a:p>
        </p:txBody>
      </p:sp>
      <p:sp>
        <p:nvSpPr>
          <p:cNvPr id="97" name="Rectangle 96"/>
          <p:cNvSpPr/>
          <p:nvPr/>
        </p:nvSpPr>
        <p:spPr>
          <a:xfrm>
            <a:off x="3318000"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cxnSp>
        <p:nvCxnSpPr>
          <p:cNvPr id="103" name="Straight Connector 102"/>
          <p:cNvCxnSpPr/>
          <p:nvPr/>
        </p:nvCxnSpPr>
        <p:spPr>
          <a:xfrm>
            <a:off x="3318000" y="681176"/>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6557"/>
          <a:stretch/>
        </p:blipFill>
        <p:spPr>
          <a:xfrm>
            <a:off x="3047074" y="2039226"/>
            <a:ext cx="5341276" cy="1640794"/>
          </a:xfrm>
          <a:prstGeom prst="rect">
            <a:avLst/>
          </a:prstGeom>
        </p:spPr>
      </p:pic>
      <p:sp>
        <p:nvSpPr>
          <p:cNvPr id="4" name="TextBox 3"/>
          <p:cNvSpPr txBox="1"/>
          <p:nvPr/>
        </p:nvSpPr>
        <p:spPr>
          <a:xfrm>
            <a:off x="755650" y="4679332"/>
            <a:ext cx="7632700" cy="646331"/>
          </a:xfrm>
          <a:prstGeom prst="rect">
            <a:avLst/>
          </a:prstGeom>
          <a:solidFill>
            <a:srgbClr val="87BD31"/>
          </a:solidFill>
        </p:spPr>
        <p:txBody>
          <a:bodyPr wrap="square" rIns="2844000" rtlCol="0">
            <a:spAutoFit/>
          </a:bodyPr>
          <a:lstStyle/>
          <a:p>
            <a:r>
              <a:rPr lang="en-GB" dirty="0">
                <a:solidFill>
                  <a:schemeClr val="bg1"/>
                </a:solidFill>
              </a:rPr>
              <a:t>Which stadium had the highest-ever attendance for a football match</a:t>
            </a:r>
            <a:r>
              <a:rPr lang="en-GB" dirty="0" smtClean="0">
                <a:solidFill>
                  <a:schemeClr val="bg1"/>
                </a:solidFill>
              </a:rPr>
              <a:t>?</a:t>
            </a:r>
            <a:endParaRPr lang="en-GB"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10" y="4334858"/>
            <a:ext cx="1335280" cy="1335280"/>
          </a:xfrm>
          <a:prstGeom prst="rect">
            <a:avLst/>
          </a:prstGeom>
        </p:spPr>
      </p:pic>
      <p:graphicFrame>
        <p:nvGraphicFramePr>
          <p:cNvPr id="9" name="Table 8">
            <a:extLst>
              <a:ext uri="{FF2B5EF4-FFF2-40B4-BE49-F238E27FC236}">
                <a16:creationId xmlns:a16="http://schemas.microsoft.com/office/drawing/2014/main" id="{F114D86A-6850-45F4-A8E1-F9E1618C6178}"/>
              </a:ext>
            </a:extLst>
          </p:cNvPr>
          <p:cNvGraphicFramePr>
            <a:graphicFrameLocks noGrp="1"/>
          </p:cNvGraphicFramePr>
          <p:nvPr>
            <p:extLst>
              <p:ext uri="{D42A27DB-BD31-4B8C-83A1-F6EECF244321}">
                <p14:modId xmlns:p14="http://schemas.microsoft.com/office/powerpoint/2010/main" val="3076126739"/>
              </p:ext>
            </p:extLst>
          </p:nvPr>
        </p:nvGraphicFramePr>
        <p:xfrm>
          <a:off x="755650" y="1937761"/>
          <a:ext cx="3089957" cy="1924685"/>
        </p:xfrm>
        <a:graphic>
          <a:graphicData uri="http://schemas.openxmlformats.org/drawingml/2006/table">
            <a:tbl>
              <a:tblPr firstRow="1" firstCol="1" bandRow="1"/>
              <a:tblGrid>
                <a:gridCol w="2098645">
                  <a:extLst>
                    <a:ext uri="{9D8B030D-6E8A-4147-A177-3AD203B41FA5}">
                      <a16:colId xmlns:a16="http://schemas.microsoft.com/office/drawing/2014/main" val="318337477"/>
                    </a:ext>
                  </a:extLst>
                </a:gridCol>
                <a:gridCol w="991312">
                  <a:extLst>
                    <a:ext uri="{9D8B030D-6E8A-4147-A177-3AD203B41FA5}">
                      <a16:colId xmlns:a16="http://schemas.microsoft.com/office/drawing/2014/main" val="3596946281"/>
                    </a:ext>
                  </a:extLst>
                </a:gridCol>
              </a:tblGrid>
              <a:tr h="220123">
                <a:tc>
                  <a:txBody>
                    <a:bodyPr/>
                    <a:lstStyle/>
                    <a:p>
                      <a:pPr algn="l">
                        <a:spcBef>
                          <a:spcPts val="1125"/>
                        </a:spcBef>
                        <a:spcAft>
                          <a:spcPts val="1125"/>
                        </a:spcAft>
                      </a:pPr>
                      <a:r>
                        <a:rPr lang="en-GB" sz="1800" b="0" kern="1200" dirty="0">
                          <a:solidFill>
                            <a:srgbClr val="000000"/>
                          </a:solidFill>
                          <a:effectLst/>
                          <a:latin typeface="+mn-lt"/>
                          <a:ea typeface="Calibri" panose="020F0502020204030204" pitchFamily="34" charset="0"/>
                          <a:cs typeface="Calibri" panose="020F0502020204030204" pitchFamily="34" charset="0"/>
                        </a:rPr>
                        <a:t>Wembley Stadium</a:t>
                      </a:r>
                    </a:p>
                  </a:txBody>
                  <a:tcPr marL="51435" marR="51435"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marL="0" indent="0" algn="l">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126 047</a:t>
                      </a:r>
                      <a:endParaRPr lang="en-GB" sz="1800" dirty="0">
                        <a:effectLst/>
                        <a:latin typeface="+mn-lt"/>
                        <a:ea typeface="Calibri" panose="020F0502020204030204" pitchFamily="34" charset="0"/>
                        <a:cs typeface="Calibri" panose="020F0502020204030204" pitchFamily="34" charset="0"/>
                      </a:endParaRPr>
                    </a:p>
                  </a:txBody>
                  <a:tcPr marL="45720" marR="4572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a16="http://schemas.microsoft.com/office/drawing/2014/main" val="4125623524"/>
                  </a:ext>
                </a:extLst>
              </a:tr>
              <a:tr h="220123">
                <a:tc>
                  <a:txBody>
                    <a:bodyPr/>
                    <a:lstStyle/>
                    <a:p>
                      <a:pPr algn="l">
                        <a:spcBef>
                          <a:spcPts val="1125"/>
                        </a:spcBef>
                        <a:spcAft>
                          <a:spcPts val="1125"/>
                        </a:spcAft>
                      </a:pPr>
                      <a:r>
                        <a:rPr lang="en-GB" sz="1800" b="0" kern="1200" dirty="0">
                          <a:solidFill>
                            <a:srgbClr val="000000"/>
                          </a:solidFill>
                          <a:effectLst/>
                          <a:latin typeface="+mn-lt"/>
                          <a:ea typeface="Calibri" panose="020F0502020204030204" pitchFamily="34" charset="0"/>
                          <a:cs typeface="Calibri" panose="020F0502020204030204" pitchFamily="34" charset="0"/>
                        </a:rPr>
                        <a:t>Salt Lake Stadium </a:t>
                      </a:r>
                    </a:p>
                  </a:txBody>
                  <a:tcPr marL="51435" marR="51435"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marL="0" indent="0" algn="l">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134</a:t>
                      </a:r>
                      <a:r>
                        <a:rPr lang="en-GB" sz="1800" baseline="0" dirty="0">
                          <a:solidFill>
                            <a:srgbClr val="000000"/>
                          </a:solidFill>
                          <a:effectLst/>
                          <a:latin typeface="+mn-lt"/>
                          <a:ea typeface="Calibri" panose="020F0502020204030204" pitchFamily="34" charset="0"/>
                          <a:cs typeface="Calibri" panose="020F0502020204030204" pitchFamily="34" charset="0"/>
                        </a:rPr>
                        <a:t> </a:t>
                      </a:r>
                      <a:r>
                        <a:rPr lang="en-GB" sz="1800" dirty="0">
                          <a:solidFill>
                            <a:srgbClr val="000000"/>
                          </a:solidFill>
                          <a:effectLst/>
                          <a:latin typeface="+mn-lt"/>
                          <a:ea typeface="Calibri" panose="020F0502020204030204" pitchFamily="34" charset="0"/>
                          <a:cs typeface="Calibri" panose="020F0502020204030204" pitchFamily="34" charset="0"/>
                        </a:rPr>
                        <a:t>000</a:t>
                      </a:r>
                      <a:endParaRPr lang="en-GB" sz="1800" dirty="0">
                        <a:effectLst/>
                        <a:latin typeface="+mn-lt"/>
                        <a:ea typeface="Calibri" panose="020F0502020204030204" pitchFamily="34" charset="0"/>
                        <a:cs typeface="Calibri" panose="020F0502020204030204" pitchFamily="34" charset="0"/>
                      </a:endParaRPr>
                    </a:p>
                  </a:txBody>
                  <a:tcPr marL="45720" marR="4572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a16="http://schemas.microsoft.com/office/drawing/2014/main" val="693546286"/>
                  </a:ext>
                </a:extLst>
              </a:tr>
              <a:tr h="220123">
                <a:tc>
                  <a:txBody>
                    <a:bodyPr/>
                    <a:lstStyle/>
                    <a:p>
                      <a:pPr algn="l">
                        <a:spcBef>
                          <a:spcPts val="1125"/>
                        </a:spcBef>
                        <a:spcAft>
                          <a:spcPts val="1125"/>
                        </a:spcAft>
                      </a:pPr>
                      <a:r>
                        <a:rPr lang="en-GB" sz="1800" b="0" kern="1200" dirty="0" err="1">
                          <a:solidFill>
                            <a:srgbClr val="000000"/>
                          </a:solidFill>
                          <a:effectLst/>
                          <a:latin typeface="+mn-lt"/>
                          <a:ea typeface="Calibri" panose="020F0502020204030204" pitchFamily="34" charset="0"/>
                          <a:cs typeface="Calibri" panose="020F0502020204030204" pitchFamily="34" charset="0"/>
                        </a:rPr>
                        <a:t>Maracana</a:t>
                      </a:r>
                      <a:r>
                        <a:rPr lang="en-GB" sz="1800" b="0" kern="1200" dirty="0">
                          <a:solidFill>
                            <a:srgbClr val="000000"/>
                          </a:solidFill>
                          <a:effectLst/>
                          <a:latin typeface="+mn-lt"/>
                          <a:ea typeface="Calibri" panose="020F0502020204030204" pitchFamily="34" charset="0"/>
                          <a:cs typeface="Calibri" panose="020F0502020204030204" pitchFamily="34" charset="0"/>
                        </a:rPr>
                        <a:t> Stadium</a:t>
                      </a:r>
                    </a:p>
                  </a:txBody>
                  <a:tcPr marL="51435" marR="51435"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marL="0" indent="0" algn="l">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199 854</a:t>
                      </a:r>
                      <a:endParaRPr lang="en-GB" sz="1800" dirty="0">
                        <a:effectLst/>
                        <a:latin typeface="+mn-lt"/>
                        <a:ea typeface="Calibri" panose="020F0502020204030204" pitchFamily="34" charset="0"/>
                        <a:cs typeface="Calibri" panose="020F0502020204030204" pitchFamily="34" charset="0"/>
                      </a:endParaRPr>
                    </a:p>
                  </a:txBody>
                  <a:tcPr marL="45720" marR="4572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a16="http://schemas.microsoft.com/office/drawing/2014/main" val="899338525"/>
                  </a:ext>
                </a:extLst>
              </a:tr>
              <a:tr h="220123">
                <a:tc>
                  <a:txBody>
                    <a:bodyPr/>
                    <a:lstStyle/>
                    <a:p>
                      <a:pPr algn="l">
                        <a:spcBef>
                          <a:spcPts val="1125"/>
                        </a:spcBef>
                        <a:spcAft>
                          <a:spcPts val="1125"/>
                        </a:spcAft>
                      </a:pPr>
                      <a:r>
                        <a:rPr lang="en-GB" sz="1800" b="0" kern="1200" dirty="0">
                          <a:solidFill>
                            <a:srgbClr val="000000"/>
                          </a:solidFill>
                          <a:effectLst/>
                          <a:latin typeface="+mn-lt"/>
                          <a:ea typeface="Calibri" panose="020F0502020204030204" pitchFamily="34" charset="0"/>
                          <a:cs typeface="Calibri" panose="020F0502020204030204" pitchFamily="34" charset="0"/>
                        </a:rPr>
                        <a:t>Hampden Park</a:t>
                      </a:r>
                    </a:p>
                  </a:txBody>
                  <a:tcPr marL="51435" marR="51435"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marL="0" indent="0" algn="l">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149 415</a:t>
                      </a:r>
                      <a:endParaRPr lang="en-GB" sz="1800" dirty="0">
                        <a:effectLst/>
                        <a:latin typeface="+mn-lt"/>
                        <a:ea typeface="Calibri" panose="020F0502020204030204" pitchFamily="34" charset="0"/>
                        <a:cs typeface="Calibri" panose="020F0502020204030204" pitchFamily="34" charset="0"/>
                      </a:endParaRPr>
                    </a:p>
                  </a:txBody>
                  <a:tcPr marL="45720" marR="4572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a16="http://schemas.microsoft.com/office/drawing/2014/main" val="2448322571"/>
                  </a:ext>
                </a:extLst>
              </a:tr>
              <a:tr h="220123">
                <a:tc>
                  <a:txBody>
                    <a:bodyPr/>
                    <a:lstStyle/>
                    <a:p>
                      <a:pPr algn="l">
                        <a:spcBef>
                          <a:spcPts val="1125"/>
                        </a:spcBef>
                        <a:spcAft>
                          <a:spcPts val="1125"/>
                        </a:spcAft>
                      </a:pPr>
                      <a:r>
                        <a:rPr lang="en-GB" sz="1800" b="0" kern="1200" dirty="0" err="1">
                          <a:solidFill>
                            <a:srgbClr val="000000"/>
                          </a:solidFill>
                          <a:effectLst/>
                          <a:latin typeface="+mn-lt"/>
                          <a:ea typeface="Calibri" panose="020F0502020204030204" pitchFamily="34" charset="0"/>
                          <a:cs typeface="Calibri" panose="020F0502020204030204" pitchFamily="34" charset="0"/>
                        </a:rPr>
                        <a:t>Estadio</a:t>
                      </a:r>
                      <a:r>
                        <a:rPr lang="en-GB" sz="1800" b="0" kern="1200" dirty="0">
                          <a:solidFill>
                            <a:srgbClr val="000000"/>
                          </a:solidFill>
                          <a:effectLst/>
                          <a:latin typeface="+mn-lt"/>
                          <a:ea typeface="Calibri" panose="020F0502020204030204" pitchFamily="34" charset="0"/>
                          <a:cs typeface="Calibri" panose="020F0502020204030204" pitchFamily="34" charset="0"/>
                        </a:rPr>
                        <a:t> da Luz</a:t>
                      </a:r>
                    </a:p>
                  </a:txBody>
                  <a:tcPr marL="51435" marR="51435"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marL="0" indent="0" algn="l">
                        <a:lnSpc>
                          <a:spcPct val="107000"/>
                        </a:lnSpc>
                        <a:spcAft>
                          <a:spcPts val="0"/>
                        </a:spcAft>
                        <a:tabLst/>
                      </a:pPr>
                      <a:r>
                        <a:rPr lang="en-GB" sz="1800" dirty="0">
                          <a:solidFill>
                            <a:srgbClr val="000000"/>
                          </a:solidFill>
                          <a:effectLst/>
                          <a:latin typeface="+mn-lt"/>
                          <a:ea typeface="Calibri" panose="020F0502020204030204" pitchFamily="34" charset="0"/>
                          <a:cs typeface="Calibri" panose="020F0502020204030204" pitchFamily="34" charset="0"/>
                        </a:rPr>
                        <a:t>135 000</a:t>
                      </a:r>
                      <a:endParaRPr lang="en-GB" sz="1800" dirty="0">
                        <a:effectLst/>
                        <a:latin typeface="+mn-lt"/>
                        <a:ea typeface="Calibri" panose="020F0502020204030204" pitchFamily="34" charset="0"/>
                        <a:cs typeface="Calibri" panose="020F0502020204030204" pitchFamily="34" charset="0"/>
                      </a:endParaRPr>
                    </a:p>
                  </a:txBody>
                  <a:tcPr marL="45720" marR="4572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a16="http://schemas.microsoft.com/office/drawing/2014/main" val="1330947762"/>
                  </a:ext>
                </a:extLst>
              </a:tr>
            </a:tbl>
          </a:graphicData>
        </a:graphic>
      </p:graphicFrame>
      <p:sp>
        <p:nvSpPr>
          <p:cNvPr id="11" name="Rounded Rectangle 10"/>
          <p:cNvSpPr/>
          <p:nvPr/>
        </p:nvSpPr>
        <p:spPr>
          <a:xfrm>
            <a:off x="5126585" y="4809720"/>
            <a:ext cx="2244436" cy="3855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B050"/>
                </a:solidFill>
              </a:rPr>
              <a:t>Maracana Stadium</a:t>
            </a:r>
            <a:endParaRPr lang="en-GB" dirty="0">
              <a:solidFill>
                <a:srgbClr val="00B050"/>
              </a:solidFill>
            </a:endParaRPr>
          </a:p>
        </p:txBody>
      </p:sp>
      <p:sp>
        <p:nvSpPr>
          <p:cNvPr id="16" name="TextBox 15"/>
          <p:cNvSpPr txBox="1"/>
          <p:nvPr/>
        </p:nvSpPr>
        <p:spPr>
          <a:xfrm>
            <a:off x="755651" y="4541853"/>
            <a:ext cx="7632700" cy="923330"/>
          </a:xfrm>
          <a:prstGeom prst="rect">
            <a:avLst/>
          </a:prstGeom>
          <a:solidFill>
            <a:srgbClr val="87BD31"/>
          </a:solidFill>
        </p:spPr>
        <p:txBody>
          <a:bodyPr wrap="square" rIns="90000" rtlCol="0">
            <a:spAutoFit/>
          </a:bodyPr>
          <a:lstStyle/>
          <a:p>
            <a:pPr algn="r"/>
            <a:r>
              <a:rPr lang="en-GB" dirty="0">
                <a:solidFill>
                  <a:schemeClr val="bg1"/>
                </a:solidFill>
              </a:rPr>
              <a:t>What is the difference </a:t>
            </a:r>
            <a:r>
              <a:rPr lang="en-GB" dirty="0" smtClean="0">
                <a:solidFill>
                  <a:schemeClr val="bg1"/>
                </a:solidFill>
              </a:rPr>
              <a:t>between</a:t>
            </a:r>
            <a:r>
              <a:rPr lang="en-GB" dirty="0">
                <a:solidFill>
                  <a:schemeClr val="bg1"/>
                </a:solidFill>
              </a:rPr>
              <a:t> </a:t>
            </a:r>
            <a:r>
              <a:rPr lang="en-GB" dirty="0" smtClean="0">
                <a:solidFill>
                  <a:schemeClr val="bg1"/>
                </a:solidFill>
              </a:rPr>
              <a:t>the</a:t>
            </a:r>
            <a:br>
              <a:rPr lang="en-GB" dirty="0" smtClean="0">
                <a:solidFill>
                  <a:schemeClr val="bg1"/>
                </a:solidFill>
              </a:rPr>
            </a:br>
            <a:r>
              <a:rPr lang="en-GB" dirty="0" smtClean="0">
                <a:solidFill>
                  <a:schemeClr val="bg1"/>
                </a:solidFill>
              </a:rPr>
              <a:t> highest-ever attendance </a:t>
            </a:r>
            <a:r>
              <a:rPr lang="en-GB" dirty="0">
                <a:solidFill>
                  <a:schemeClr val="bg1"/>
                </a:solidFill>
              </a:rPr>
              <a:t>and </a:t>
            </a:r>
            <a:r>
              <a:rPr lang="en-GB" dirty="0" smtClean="0">
                <a:solidFill>
                  <a:schemeClr val="bg1"/>
                </a:solidFill>
              </a:rPr>
              <a:t>the </a:t>
            </a:r>
            <a:br>
              <a:rPr lang="en-GB" dirty="0" smtClean="0">
                <a:solidFill>
                  <a:schemeClr val="bg1"/>
                </a:solidFill>
              </a:rPr>
            </a:br>
            <a:r>
              <a:rPr lang="en-GB" dirty="0" smtClean="0">
                <a:solidFill>
                  <a:schemeClr val="bg1"/>
                </a:solidFill>
              </a:rPr>
              <a:t>fifth </a:t>
            </a:r>
            <a:r>
              <a:rPr lang="en-GB" dirty="0">
                <a:solidFill>
                  <a:schemeClr val="bg1"/>
                </a:solidFill>
              </a:rPr>
              <a:t>highest-ever attendance? </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710" y="4334858"/>
            <a:ext cx="1335280" cy="1335280"/>
          </a:xfrm>
          <a:prstGeom prst="rect">
            <a:avLst/>
          </a:prstGeom>
        </p:spPr>
      </p:pic>
      <p:sp>
        <p:nvSpPr>
          <p:cNvPr id="17" name="Rounded Rectangle 16"/>
          <p:cNvSpPr/>
          <p:nvPr/>
        </p:nvSpPr>
        <p:spPr>
          <a:xfrm>
            <a:off x="1552597" y="4804767"/>
            <a:ext cx="3010094" cy="3855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50"/>
                </a:solidFill>
              </a:rPr>
              <a:t>199 854 – 126 047 = 73 807</a:t>
            </a:r>
          </a:p>
        </p:txBody>
      </p:sp>
      <p:sp>
        <p:nvSpPr>
          <p:cNvPr id="18" name="TextBox 17"/>
          <p:cNvSpPr txBox="1"/>
          <p:nvPr/>
        </p:nvSpPr>
        <p:spPr>
          <a:xfrm>
            <a:off x="764196" y="4541852"/>
            <a:ext cx="7632700" cy="923330"/>
          </a:xfrm>
          <a:prstGeom prst="rect">
            <a:avLst/>
          </a:prstGeom>
          <a:solidFill>
            <a:srgbClr val="87BD31"/>
          </a:solidFill>
        </p:spPr>
        <p:txBody>
          <a:bodyPr wrap="square" rIns="90000" rtlCol="0">
            <a:spAutoFit/>
          </a:bodyPr>
          <a:lstStyle/>
          <a:p>
            <a:r>
              <a:rPr lang="en-GB" dirty="0">
                <a:solidFill>
                  <a:schemeClr val="bg1"/>
                </a:solidFill>
              </a:rPr>
              <a:t>What is the total combined </a:t>
            </a:r>
            <a:r>
              <a:rPr lang="en-GB" dirty="0" smtClean="0">
                <a:solidFill>
                  <a:schemeClr val="bg1"/>
                </a:solidFill>
              </a:rPr>
              <a:t/>
            </a:r>
            <a:br>
              <a:rPr lang="en-GB" dirty="0" smtClean="0">
                <a:solidFill>
                  <a:schemeClr val="bg1"/>
                </a:solidFill>
              </a:rPr>
            </a:br>
            <a:r>
              <a:rPr lang="en-GB" dirty="0" smtClean="0">
                <a:solidFill>
                  <a:schemeClr val="bg1"/>
                </a:solidFill>
              </a:rPr>
              <a:t>attendance </a:t>
            </a:r>
            <a:r>
              <a:rPr lang="en-GB" dirty="0">
                <a:solidFill>
                  <a:schemeClr val="bg1"/>
                </a:solidFill>
              </a:rPr>
              <a:t>of the second and </a:t>
            </a:r>
            <a:r>
              <a:rPr lang="en-GB" dirty="0" smtClean="0">
                <a:solidFill>
                  <a:schemeClr val="bg1"/>
                </a:solidFill>
              </a:rPr>
              <a:t/>
            </a:r>
            <a:br>
              <a:rPr lang="en-GB" dirty="0" smtClean="0">
                <a:solidFill>
                  <a:schemeClr val="bg1"/>
                </a:solidFill>
              </a:rPr>
            </a:br>
            <a:r>
              <a:rPr lang="en-GB" dirty="0" smtClean="0">
                <a:solidFill>
                  <a:schemeClr val="bg1"/>
                </a:solidFill>
              </a:rPr>
              <a:t>third </a:t>
            </a:r>
            <a:r>
              <a:rPr lang="en-GB" dirty="0">
                <a:solidFill>
                  <a:schemeClr val="bg1"/>
                </a:solidFill>
              </a:rPr>
              <a:t>highest-attended matches?</a:t>
            </a:r>
          </a:p>
        </p:txBody>
      </p:sp>
      <p:sp>
        <p:nvSpPr>
          <p:cNvPr id="19" name="Rounded Rectangle 18"/>
          <p:cNvSpPr/>
          <p:nvPr/>
        </p:nvSpPr>
        <p:spPr>
          <a:xfrm>
            <a:off x="4434373" y="4812243"/>
            <a:ext cx="3162069" cy="3855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B050"/>
                </a:solidFill>
              </a:rPr>
              <a:t>149 415 + 135 000 = 284 415</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10" y="4334858"/>
            <a:ext cx="1335280" cy="1335280"/>
          </a:xfrm>
          <a:prstGeom prst="rect">
            <a:avLst/>
          </a:prstGeom>
        </p:spPr>
      </p:pic>
      <p:sp>
        <p:nvSpPr>
          <p:cNvPr id="21" name="TextBox 20"/>
          <p:cNvSpPr txBox="1"/>
          <p:nvPr/>
        </p:nvSpPr>
        <p:spPr>
          <a:xfrm>
            <a:off x="755651" y="4546576"/>
            <a:ext cx="7632700" cy="923330"/>
          </a:xfrm>
          <a:prstGeom prst="rect">
            <a:avLst/>
          </a:prstGeom>
          <a:solidFill>
            <a:srgbClr val="87BD31"/>
          </a:solidFill>
        </p:spPr>
        <p:txBody>
          <a:bodyPr wrap="square" rIns="90000" rtlCol="0">
            <a:spAutoFit/>
          </a:bodyPr>
          <a:lstStyle/>
          <a:p>
            <a:pPr algn="r"/>
            <a:r>
              <a:rPr lang="en-GB" dirty="0">
                <a:solidFill>
                  <a:schemeClr val="bg1"/>
                </a:solidFill>
              </a:rPr>
              <a:t>Which stadiums have </a:t>
            </a:r>
            <a:r>
              <a:rPr lang="en-GB" dirty="0" smtClean="0">
                <a:solidFill>
                  <a:schemeClr val="bg1"/>
                </a:solidFill>
              </a:rPr>
              <a:t>a</a:t>
            </a:r>
            <a:br>
              <a:rPr lang="en-GB" dirty="0" smtClean="0">
                <a:solidFill>
                  <a:schemeClr val="bg1"/>
                </a:solidFill>
              </a:rPr>
            </a:br>
            <a:r>
              <a:rPr lang="en-GB" dirty="0" smtClean="0">
                <a:solidFill>
                  <a:schemeClr val="bg1"/>
                </a:solidFill>
              </a:rPr>
              <a:t> </a:t>
            </a:r>
            <a:r>
              <a:rPr lang="en-GB" dirty="0">
                <a:solidFill>
                  <a:schemeClr val="bg1"/>
                </a:solidFill>
              </a:rPr>
              <a:t>record </a:t>
            </a:r>
            <a:r>
              <a:rPr lang="en-GB" dirty="0" smtClean="0">
                <a:solidFill>
                  <a:schemeClr val="bg1"/>
                </a:solidFill>
              </a:rPr>
              <a:t>attendance </a:t>
            </a:r>
            <a:r>
              <a:rPr lang="en-GB" dirty="0">
                <a:solidFill>
                  <a:schemeClr val="bg1"/>
                </a:solidFill>
              </a:rPr>
              <a:t>of between </a:t>
            </a:r>
            <a:r>
              <a:rPr lang="en-GB" dirty="0" smtClean="0">
                <a:solidFill>
                  <a:schemeClr val="bg1"/>
                </a:solidFill>
              </a:rPr>
              <a:t/>
            </a:r>
            <a:br>
              <a:rPr lang="en-GB" dirty="0" smtClean="0">
                <a:solidFill>
                  <a:schemeClr val="bg1"/>
                </a:solidFill>
              </a:rPr>
            </a:br>
            <a:r>
              <a:rPr lang="en-GB" dirty="0" smtClean="0">
                <a:solidFill>
                  <a:schemeClr val="bg1"/>
                </a:solidFill>
              </a:rPr>
              <a:t>125 </a:t>
            </a:r>
            <a:r>
              <a:rPr lang="en-GB" dirty="0">
                <a:solidFill>
                  <a:schemeClr val="bg1"/>
                </a:solidFill>
              </a:rPr>
              <a:t>000 </a:t>
            </a:r>
            <a:r>
              <a:rPr lang="en-GB" dirty="0" smtClean="0">
                <a:solidFill>
                  <a:schemeClr val="bg1"/>
                </a:solidFill>
              </a:rPr>
              <a:t>and 136 </a:t>
            </a:r>
            <a:r>
              <a:rPr lang="en-GB" dirty="0">
                <a:solidFill>
                  <a:schemeClr val="bg1"/>
                </a:solidFill>
              </a:rPr>
              <a:t>000? </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710" y="4339581"/>
            <a:ext cx="1335280" cy="1335280"/>
          </a:xfrm>
          <a:prstGeom prst="rect">
            <a:avLst/>
          </a:prstGeom>
        </p:spPr>
      </p:pic>
      <p:sp>
        <p:nvSpPr>
          <p:cNvPr id="23" name="Rounded Rectangle 22"/>
          <p:cNvSpPr/>
          <p:nvPr/>
        </p:nvSpPr>
        <p:spPr>
          <a:xfrm>
            <a:off x="1552597" y="4691855"/>
            <a:ext cx="3181773" cy="6484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B050"/>
                </a:solidFill>
              </a:rPr>
              <a:t>Wembley Stadium, Salt Lake Stadium and </a:t>
            </a:r>
            <a:r>
              <a:rPr lang="en-GB" dirty="0" err="1">
                <a:solidFill>
                  <a:srgbClr val="00B050"/>
                </a:solidFill>
              </a:rPr>
              <a:t>Estadio</a:t>
            </a:r>
            <a:r>
              <a:rPr lang="en-GB" dirty="0">
                <a:solidFill>
                  <a:srgbClr val="00B050"/>
                </a:solidFill>
              </a:rPr>
              <a:t> da Luz</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1.11111E-6 1.85185E-6 L 0.83472 0.00023 " pathEditMode="relative" rAng="0" ptsTypes="AA">
                                      <p:cBhvr>
                                        <p:cTn id="6" dur="2000" fill="hold"/>
                                        <p:tgtEl>
                                          <p:spTgt spid="7"/>
                                        </p:tgtEl>
                                        <p:attrNameLst>
                                          <p:attrName>ppt_x</p:attrName>
                                          <p:attrName>ppt_y</p:attrName>
                                        </p:attrNameLst>
                                      </p:cBhvr>
                                      <p:rCtr x="41736" y="0"/>
                                    </p:animMotion>
                                  </p:childTnLst>
                                </p:cTn>
                              </p:par>
                              <p:par>
                                <p:cTn id="7" presetID="8" presetClass="emph" presetSubtype="0" fill="hold" nodeType="withEffect">
                                  <p:stCondLst>
                                    <p:cond delay="0"/>
                                  </p:stCondLst>
                                  <p:childTnLst>
                                    <p:animRot by="32400000">
                                      <p:cBhvr>
                                        <p:cTn id="8" dur="2000" fill="hold"/>
                                        <p:tgtEl>
                                          <p:spTgt spid="7"/>
                                        </p:tgtEl>
                                        <p:attrNameLst>
                                          <p:attrName>r</p:attrName>
                                        </p:attrNameLst>
                                      </p:cBhvr>
                                    </p:animRot>
                                  </p:childTnLst>
                                </p:cTn>
                              </p:par>
                              <p:par>
                                <p:cTn id="9" presetID="2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8" presetClass="emph" presetSubtype="0" fill="hold" nodeType="withEffect">
                                  <p:stCondLst>
                                    <p:cond delay="0"/>
                                  </p:stCondLst>
                                  <p:childTnLst>
                                    <p:animRot by="-32400000">
                                      <p:cBhvr>
                                        <p:cTn id="24" dur="2000" fill="hold"/>
                                        <p:tgtEl>
                                          <p:spTgt spid="15"/>
                                        </p:tgtEl>
                                        <p:attrNameLst>
                                          <p:attrName>r</p:attrName>
                                        </p:attrNameLst>
                                      </p:cBhvr>
                                    </p:animRot>
                                  </p:childTnLst>
                                </p:cTn>
                              </p:par>
                              <p:par>
                                <p:cTn id="25" presetID="35" presetClass="path" presetSubtype="0" fill="hold" nodeType="withEffect">
                                  <p:stCondLst>
                                    <p:cond delay="0"/>
                                  </p:stCondLst>
                                  <p:childTnLst>
                                    <p:animMotion origin="layout" path="M -1.11111E-6 1.85185E-6 L -0.83472 -0.00023 " pathEditMode="relative" rAng="0" ptsTypes="AA">
                                      <p:cBhvr>
                                        <p:cTn id="26" dur="2000" fill="hold"/>
                                        <p:tgtEl>
                                          <p:spTgt spid="15"/>
                                        </p:tgtEl>
                                        <p:attrNameLst>
                                          <p:attrName>ppt_x</p:attrName>
                                          <p:attrName>ppt_y</p:attrName>
                                        </p:attrNameLst>
                                      </p:cBhvr>
                                      <p:rCtr x="-41736" y="-23"/>
                                    </p:animMotion>
                                  </p:childTnLst>
                                </p:cTn>
                              </p:par>
                              <p:par>
                                <p:cTn id="27" presetID="22" presetClass="entr" presetSubtype="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63" presetClass="path" presetSubtype="0" fill="hold" nodeType="withEffect">
                                  <p:stCondLst>
                                    <p:cond delay="0"/>
                                  </p:stCondLst>
                                  <p:childTnLst>
                                    <p:animMotion origin="layout" path="M 1.11111E-6 1.85185E-6 L 0.83472 0.00023 " pathEditMode="relative" rAng="0" ptsTypes="AA">
                                      <p:cBhvr>
                                        <p:cTn id="42" dur="2000" fill="hold"/>
                                        <p:tgtEl>
                                          <p:spTgt spid="20"/>
                                        </p:tgtEl>
                                        <p:attrNameLst>
                                          <p:attrName>ppt_x</p:attrName>
                                          <p:attrName>ppt_y</p:attrName>
                                        </p:attrNameLst>
                                      </p:cBhvr>
                                      <p:rCtr x="41736" y="0"/>
                                    </p:animMotion>
                                  </p:childTnLst>
                                </p:cTn>
                              </p:par>
                              <p:par>
                                <p:cTn id="43" presetID="8" presetClass="emph" presetSubtype="0" fill="hold" nodeType="withEffect">
                                  <p:stCondLst>
                                    <p:cond delay="0"/>
                                  </p:stCondLst>
                                  <p:childTnLst>
                                    <p:animRot by="32400000">
                                      <p:cBhvr>
                                        <p:cTn id="44" dur="2000" fill="hold"/>
                                        <p:tgtEl>
                                          <p:spTgt spid="20"/>
                                        </p:tgtEl>
                                        <p:attrNameLst>
                                          <p:attrName>r</p:attrName>
                                        </p:attrNameLst>
                                      </p:cBhvr>
                                    </p:animRo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0"/>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8" presetClass="emph" presetSubtype="0" fill="hold" nodeType="withEffect">
                                  <p:stCondLst>
                                    <p:cond delay="0"/>
                                  </p:stCondLst>
                                  <p:childTnLst>
                                    <p:animRot by="-32400000">
                                      <p:cBhvr>
                                        <p:cTn id="60" dur="2000" fill="hold"/>
                                        <p:tgtEl>
                                          <p:spTgt spid="22"/>
                                        </p:tgtEl>
                                        <p:attrNameLst>
                                          <p:attrName>r</p:attrName>
                                        </p:attrNameLst>
                                      </p:cBhvr>
                                    </p:animRot>
                                  </p:childTnLst>
                                </p:cTn>
                              </p:par>
                              <p:par>
                                <p:cTn id="61" presetID="35" presetClass="path" presetSubtype="0" fill="hold" nodeType="withEffect">
                                  <p:stCondLst>
                                    <p:cond delay="0"/>
                                  </p:stCondLst>
                                  <p:childTnLst>
                                    <p:animMotion origin="layout" path="M -1.11111E-6 -2.59259E-6 L -0.83472 -0.00023 " pathEditMode="relative" rAng="0" ptsTypes="AA">
                                      <p:cBhvr>
                                        <p:cTn id="62" dur="2000" fill="hold"/>
                                        <p:tgtEl>
                                          <p:spTgt spid="22"/>
                                        </p:tgtEl>
                                        <p:attrNameLst>
                                          <p:attrName>ppt_x</p:attrName>
                                          <p:attrName>ppt_y</p:attrName>
                                        </p:attrNameLst>
                                      </p:cBhvr>
                                      <p:rCtr x="-41736" y="-23"/>
                                    </p:animMotion>
                                  </p:childTnLst>
                                </p:cTn>
                              </p:par>
                              <p:par>
                                <p:cTn id="63" presetID="22" presetClass="entr" presetSubtype="2"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right)">
                                      <p:cBhvr>
                                        <p:cTn id="65" dur="20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P spid="17" grpId="0" animBg="1"/>
      <p:bldP spid="18" grpId="0" animBg="1"/>
      <p:bldP spid="19"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30" name="Rectangle 29"/>
          <p:cNvSpPr/>
          <p:nvPr/>
        </p:nvSpPr>
        <p:spPr>
          <a:xfrm>
            <a:off x="3318000"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sp>
        <p:nvSpPr>
          <p:cNvPr id="7" name="Rectangle 6"/>
          <p:cNvSpPr/>
          <p:nvPr/>
        </p:nvSpPr>
        <p:spPr>
          <a:xfrm>
            <a:off x="445574" y="702863"/>
            <a:ext cx="28616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Read and Interpret Tables</a:t>
            </a:r>
            <a:endParaRPr lang="en-GB" sz="1600" b="1" dirty="0">
              <a:solidFill>
                <a:schemeClr val="bg1"/>
              </a:solidFill>
            </a:endParaRPr>
          </a:p>
        </p:txBody>
      </p:sp>
      <p:cxnSp>
        <p:nvCxnSpPr>
          <p:cNvPr id="8" name="Straight Connector 7"/>
          <p:cNvCxnSpPr/>
          <p:nvPr/>
        </p:nvCxnSpPr>
        <p:spPr>
          <a:xfrm>
            <a:off x="3318000" y="681176"/>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650" y="1412421"/>
            <a:ext cx="2662668" cy="553998"/>
          </a:xfrm>
          <a:prstGeom prst="rect">
            <a:avLst/>
          </a:prstGeom>
          <a:noFill/>
        </p:spPr>
        <p:txBody>
          <a:bodyPr wrap="square" lIns="0" tIns="0" rIns="0" bIns="0" rtlCol="0">
            <a:spAutoFit/>
          </a:bodyPr>
          <a:lstStyle/>
          <a:p>
            <a:r>
              <a:rPr lang="en-GB" dirty="0"/>
              <a:t>This table shows the cost of parking in a car park: </a:t>
            </a:r>
          </a:p>
        </p:txBody>
      </p:sp>
      <p:graphicFrame>
        <p:nvGraphicFramePr>
          <p:cNvPr id="10" name="Table 9">
            <a:extLst>
              <a:ext uri="{FF2B5EF4-FFF2-40B4-BE49-F238E27FC236}">
                <a16:creationId xmlns:a16="http://schemas.microsoft.com/office/drawing/2014/main" id="{F114D86A-6850-45F4-A8E1-F9E1618C6178}"/>
              </a:ext>
            </a:extLst>
          </p:cNvPr>
          <p:cNvGraphicFramePr>
            <a:graphicFrameLocks noGrp="1"/>
          </p:cNvGraphicFramePr>
          <p:nvPr>
            <p:extLst>
              <p:ext uri="{D42A27DB-BD31-4B8C-83A1-F6EECF244321}">
                <p14:modId xmlns:p14="http://schemas.microsoft.com/office/powerpoint/2010/main" val="2653207483"/>
              </p:ext>
            </p:extLst>
          </p:nvPr>
        </p:nvGraphicFramePr>
        <p:xfrm>
          <a:off x="755650" y="2078993"/>
          <a:ext cx="3380514" cy="1467485"/>
        </p:xfrm>
        <a:graphic>
          <a:graphicData uri="http://schemas.openxmlformats.org/drawingml/2006/table">
            <a:tbl>
              <a:tblPr firstRow="1" firstCol="1" bandRow="1"/>
              <a:tblGrid>
                <a:gridCol w="2645576">
                  <a:extLst>
                    <a:ext uri="{9D8B030D-6E8A-4147-A177-3AD203B41FA5}">
                      <a16:colId xmlns:a16="http://schemas.microsoft.com/office/drawing/2014/main" val="318337477"/>
                    </a:ext>
                  </a:extLst>
                </a:gridCol>
                <a:gridCol w="734938">
                  <a:extLst>
                    <a:ext uri="{9D8B030D-6E8A-4147-A177-3AD203B41FA5}">
                      <a16:colId xmlns:a16="http://schemas.microsoft.com/office/drawing/2014/main" val="3596946281"/>
                    </a:ext>
                  </a:extLst>
                </a:gridCol>
              </a:tblGrid>
              <a:tr h="220123">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Under 1 Hour</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Free</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a16="http://schemas.microsoft.com/office/drawing/2014/main" val="4125623524"/>
                  </a:ext>
                </a:extLst>
              </a:tr>
              <a:tr h="220123">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Between 1</a:t>
                      </a:r>
                      <a:r>
                        <a:rPr lang="en-GB" sz="1800" baseline="0" dirty="0">
                          <a:solidFill>
                            <a:srgbClr val="000000"/>
                          </a:solidFill>
                          <a:effectLst/>
                          <a:latin typeface="+mn-lt"/>
                          <a:ea typeface="Calibri" panose="020F0502020204030204" pitchFamily="34" charset="0"/>
                          <a:cs typeface="Calibri" panose="020F0502020204030204" pitchFamily="34" charset="0"/>
                        </a:rPr>
                        <a:t> and </a:t>
                      </a:r>
                      <a:r>
                        <a:rPr lang="en-GB" sz="1800" dirty="0">
                          <a:solidFill>
                            <a:srgbClr val="000000"/>
                          </a:solidFill>
                          <a:effectLst/>
                          <a:latin typeface="+mn-lt"/>
                          <a:ea typeface="Calibri" panose="020F0502020204030204" pitchFamily="34" charset="0"/>
                          <a:cs typeface="Calibri" panose="020F0502020204030204" pitchFamily="34" charset="0"/>
                        </a:rPr>
                        <a:t>2 Hours</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£2.50</a:t>
                      </a:r>
                      <a:endParaRPr lang="en-GB" sz="110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a16="http://schemas.microsoft.com/office/drawing/2014/main" val="693546286"/>
                  </a:ext>
                </a:extLst>
              </a:tr>
              <a:tr h="220123">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Between 2 and 4 Hours</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£3.50</a:t>
                      </a:r>
                      <a:endParaRPr lang="en-GB" sz="110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a16="http://schemas.microsoft.com/office/drawing/2014/main" val="899338525"/>
                  </a:ext>
                </a:extLst>
              </a:tr>
              <a:tr h="220123">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Between 4 and 6 Hours</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£4.50</a:t>
                      </a:r>
                      <a:endParaRPr lang="en-GB" sz="110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a16="http://schemas.microsoft.com/office/drawing/2014/main" val="2448322571"/>
                  </a:ext>
                </a:extLst>
              </a:tr>
              <a:tr h="220123">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All Day</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£5</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a16="http://schemas.microsoft.com/office/drawing/2014/main" val="1330947762"/>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172" y="-1340758"/>
            <a:ext cx="638356" cy="12435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633621" y="2204119"/>
            <a:ext cx="655609" cy="142623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9514026" y="3538006"/>
            <a:ext cx="655610" cy="118704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301834" y="3538006"/>
            <a:ext cx="655610" cy="1187047"/>
          </a:xfrm>
          <a:prstGeom prst="rect">
            <a:avLst/>
          </a:prstGeom>
        </p:spPr>
      </p:pic>
      <p:sp>
        <p:nvSpPr>
          <p:cNvPr id="3" name="Rectangle 2"/>
          <p:cNvSpPr/>
          <p:nvPr/>
        </p:nvSpPr>
        <p:spPr>
          <a:xfrm>
            <a:off x="4679640" y="2078993"/>
            <a:ext cx="3495230" cy="1477328"/>
          </a:xfrm>
          <a:prstGeom prst="rect">
            <a:avLst/>
          </a:prstGeom>
        </p:spPr>
        <p:txBody>
          <a:bodyPr wrap="square">
            <a:spAutoFit/>
          </a:bodyPr>
          <a:lstStyle/>
          <a:p>
            <a:r>
              <a:rPr lang="en-GB" dirty="0" smtClean="0"/>
              <a:t>I parked my car at 11:35 and came back at 15:45. The £3.50 I put in the parking machine was the correct amount for the time I spent in the car park.</a:t>
            </a:r>
            <a:endParaRPr lang="en-GB" dirty="0"/>
          </a:p>
        </p:txBody>
      </p:sp>
      <p:sp>
        <p:nvSpPr>
          <p:cNvPr id="13" name="Rectangle 12"/>
          <p:cNvSpPr/>
          <p:nvPr/>
        </p:nvSpPr>
        <p:spPr>
          <a:xfrm>
            <a:off x="4679640" y="4115003"/>
            <a:ext cx="3358369" cy="1200329"/>
          </a:xfrm>
          <a:prstGeom prst="rect">
            <a:avLst/>
          </a:prstGeom>
        </p:spPr>
        <p:txBody>
          <a:bodyPr wrap="square">
            <a:spAutoFit/>
          </a:bodyPr>
          <a:lstStyle/>
          <a:p>
            <a:r>
              <a:rPr lang="en-GB" dirty="0">
                <a:solidFill>
                  <a:srgbClr val="00B050"/>
                </a:solidFill>
              </a:rPr>
              <a:t>False. As the car had been parked for four hours and ten minutes, the cost would have been £4.50 rather than £3.50.</a:t>
            </a:r>
          </a:p>
        </p:txBody>
      </p:sp>
      <p:sp>
        <p:nvSpPr>
          <p:cNvPr id="18" name="Rectangle 17"/>
          <p:cNvSpPr/>
          <p:nvPr/>
        </p:nvSpPr>
        <p:spPr>
          <a:xfrm>
            <a:off x="4679640" y="2080561"/>
            <a:ext cx="3495230" cy="1200329"/>
          </a:xfrm>
          <a:prstGeom prst="rect">
            <a:avLst/>
          </a:prstGeom>
        </p:spPr>
        <p:txBody>
          <a:bodyPr wrap="square">
            <a:spAutoFit/>
          </a:bodyPr>
          <a:lstStyle/>
          <a:p>
            <a:r>
              <a:rPr lang="en-GB" dirty="0"/>
              <a:t>I parked my car in the car park for only 15 minutes less than my friend but paid £2.50 less than he did to park. </a:t>
            </a:r>
          </a:p>
        </p:txBody>
      </p:sp>
      <p:sp>
        <p:nvSpPr>
          <p:cNvPr id="19" name="Rectangle 18"/>
          <p:cNvSpPr/>
          <p:nvPr/>
        </p:nvSpPr>
        <p:spPr>
          <a:xfrm>
            <a:off x="4679639" y="4113636"/>
            <a:ext cx="3846231" cy="2031325"/>
          </a:xfrm>
          <a:prstGeom prst="rect">
            <a:avLst/>
          </a:prstGeom>
        </p:spPr>
        <p:txBody>
          <a:bodyPr wrap="square">
            <a:spAutoFit/>
          </a:bodyPr>
          <a:lstStyle/>
          <a:p>
            <a:r>
              <a:rPr lang="en-GB" dirty="0">
                <a:solidFill>
                  <a:srgbClr val="00B050"/>
                </a:solidFill>
              </a:rPr>
              <a:t>True. For example, if I parked my car for 50 minutes, this would have been free. If my friend parked for 65 minutes (which is only 15 minutes more), this would mean he had parked for over an hour, which would have cost him £2.50.</a:t>
            </a:r>
          </a:p>
        </p:txBody>
      </p:sp>
      <p:sp>
        <p:nvSpPr>
          <p:cNvPr id="20" name="Rectangle 19"/>
          <p:cNvSpPr/>
          <p:nvPr/>
        </p:nvSpPr>
        <p:spPr>
          <a:xfrm>
            <a:off x="4679638" y="2082267"/>
            <a:ext cx="3708711" cy="1200329"/>
          </a:xfrm>
          <a:prstGeom prst="rect">
            <a:avLst/>
          </a:prstGeom>
        </p:spPr>
        <p:txBody>
          <a:bodyPr wrap="square">
            <a:spAutoFit/>
          </a:bodyPr>
          <a:lstStyle/>
          <a:p>
            <a:r>
              <a:rPr lang="en-GB" dirty="0"/>
              <a:t>I parked my car for 109 minutes. My friend parked for 235 minutes. The cost of his parking was £2 more than mine. </a:t>
            </a:r>
          </a:p>
        </p:txBody>
      </p:sp>
      <p:sp>
        <p:nvSpPr>
          <p:cNvPr id="21" name="Rectangle 20"/>
          <p:cNvSpPr/>
          <p:nvPr/>
        </p:nvSpPr>
        <p:spPr>
          <a:xfrm>
            <a:off x="4679638" y="4115342"/>
            <a:ext cx="3846231" cy="2031325"/>
          </a:xfrm>
          <a:prstGeom prst="rect">
            <a:avLst/>
          </a:prstGeom>
        </p:spPr>
        <p:txBody>
          <a:bodyPr wrap="square">
            <a:spAutoFit/>
          </a:bodyPr>
          <a:lstStyle/>
          <a:p>
            <a:r>
              <a:rPr lang="en-GB" dirty="0">
                <a:solidFill>
                  <a:srgbClr val="00B050"/>
                </a:solidFill>
              </a:rPr>
              <a:t>False. The cost of my parking would have been £2.50 as I parked for one hour and 49 minutes. My friend parked for three hours and 55 minutes and therefore he would have paid £3.50 to park. This means he only paid £1 more.</a:t>
            </a:r>
          </a:p>
        </p:txBody>
      </p:sp>
      <p:sp>
        <p:nvSpPr>
          <p:cNvPr id="2" name="TextBox 1"/>
          <p:cNvSpPr txBox="1"/>
          <p:nvPr/>
        </p:nvSpPr>
        <p:spPr>
          <a:xfrm>
            <a:off x="4679638" y="1689420"/>
            <a:ext cx="2120348" cy="369332"/>
          </a:xfrm>
          <a:prstGeom prst="rect">
            <a:avLst/>
          </a:prstGeom>
          <a:noFill/>
        </p:spPr>
        <p:txBody>
          <a:bodyPr wrap="square" rtlCol="0">
            <a:spAutoFit/>
          </a:bodyPr>
          <a:lstStyle/>
          <a:p>
            <a:r>
              <a:rPr lang="en-GB" dirty="0" smtClean="0"/>
              <a:t>True or False?</a:t>
            </a:r>
            <a:endParaRPr lang="en-GB" dirty="0"/>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path" presetSubtype="0" fill="hold" nodeType="clickEffect">
                                  <p:stCondLst>
                                    <p:cond delay="0"/>
                                  </p:stCondLst>
                                  <p:childTnLst>
                                    <p:animMotion origin="layout" path="M -0.00017 1.11111E-6 C -0.00017 0.04213 0.03143 0.48866 -0.00035 0.60046 C -0.03229 0.71157 -0.08559 0.69375 -0.1467 0.69491 L -0.37309 0.70092 C -0.45833 0.69699 -0.44028 0.85648 -0.44462 0.90972 " pathEditMode="relative" rAng="0" ptsTypes="AAAAA">
                                      <p:cBhvr>
                                        <p:cTn id="6" dur="2000" fill="hold"/>
                                        <p:tgtEl>
                                          <p:spTgt spid="4"/>
                                        </p:tgtEl>
                                        <p:attrNameLst>
                                          <p:attrName>ppt_x</p:attrName>
                                          <p:attrName>ppt_y</p:attrName>
                                        </p:attrNameLst>
                                      </p:cBhvr>
                                      <p:rCtr x="-21528" y="45486"/>
                                    </p:animMotion>
                                  </p:childTnLst>
                                </p:cTn>
                              </p:par>
                              <p:par>
                                <p:cTn id="7" presetID="8" presetClass="emph" presetSubtype="0" fill="hold" nodeType="withEffect">
                                  <p:stCondLst>
                                    <p:cond delay="750"/>
                                  </p:stCondLst>
                                  <p:childTnLst>
                                    <p:animRot by="5400000">
                                      <p:cBhvr>
                                        <p:cTn id="8" dur="500" fill="hold"/>
                                        <p:tgtEl>
                                          <p:spTgt spid="4"/>
                                        </p:tgtEl>
                                        <p:attrNameLst>
                                          <p:attrName>r</p:attrName>
                                        </p:attrNameLst>
                                      </p:cBhvr>
                                    </p:animRot>
                                  </p:childTnLst>
                                </p:cTn>
                              </p:par>
                              <p:par>
                                <p:cTn id="9" presetID="8" presetClass="emph" presetSubtype="0" fill="hold" nodeType="withEffect">
                                  <p:stCondLst>
                                    <p:cond delay="1500"/>
                                  </p:stCondLst>
                                  <p:childTnLst>
                                    <p:animRot by="-5400000">
                                      <p:cBhvr>
                                        <p:cTn id="10" dur="500" fill="hold"/>
                                        <p:tgtEl>
                                          <p:spTgt spid="4"/>
                                        </p:tgtEl>
                                        <p:attrNameLst>
                                          <p:attrName>r</p:attrName>
                                        </p:attrNameLst>
                                      </p:cBhvr>
                                    </p:animRot>
                                  </p:childTnLst>
                                </p:cTn>
                              </p:par>
                              <p:par>
                                <p:cTn id="11" presetID="22" presetClass="entr" presetSubtype="1" fill="hold" grpId="0" nodeType="withEffect">
                                  <p:stCondLst>
                                    <p:cond delay="110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10" presetClass="entr" presetSubtype="0" fill="hold" grpId="0" nodeType="withEffect">
                                  <p:stCondLst>
                                    <p:cond delay="1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50" presetClass="path" presetSubtype="0" fill="hold" nodeType="withEffect">
                                  <p:stCondLst>
                                    <p:cond delay="500"/>
                                  </p:stCondLst>
                                  <p:childTnLst>
                                    <p:animMotion origin="layout" path="M 3.88889E-6 -1.48148E-6 L -0.33542 0.00023 C -0.4915 0.00023 -0.60382 0.09861 -0.64184 0.18681 C -0.66754 0.25648 -0.69514 0.31829 -0.69514 0.38357 " pathEditMode="relative" rAng="0" ptsTypes="AAAA">
                                      <p:cBhvr>
                                        <p:cTn id="31" dur="2000" fill="hold"/>
                                        <p:tgtEl>
                                          <p:spTgt spid="5"/>
                                        </p:tgtEl>
                                        <p:attrNameLst>
                                          <p:attrName>ppt_x</p:attrName>
                                          <p:attrName>ppt_y</p:attrName>
                                        </p:attrNameLst>
                                      </p:cBhvr>
                                      <p:rCtr x="-34757" y="19167"/>
                                    </p:animMotion>
                                  </p:childTnLst>
                                </p:cTn>
                              </p:par>
                              <p:par>
                                <p:cTn id="32" presetID="8" presetClass="emph" presetSubtype="0" fill="hold" nodeType="withEffect">
                                  <p:stCondLst>
                                    <p:cond delay="1000"/>
                                  </p:stCondLst>
                                  <p:childTnLst>
                                    <p:animRot by="-5400000">
                                      <p:cBhvr>
                                        <p:cTn id="33" dur="1500" fill="hold"/>
                                        <p:tgtEl>
                                          <p:spTgt spid="5"/>
                                        </p:tgtEl>
                                        <p:attrNameLst>
                                          <p:attrName>r</p:attrName>
                                        </p:attrNameLst>
                                      </p:cBhvr>
                                    </p:animRot>
                                  </p:childTnLst>
                                </p:cTn>
                              </p:par>
                              <p:par>
                                <p:cTn id="34" presetID="22" presetClass="entr" presetSubtype="2" fill="hold" grpId="0" nodeType="withEffect">
                                  <p:stCondLst>
                                    <p:cond delay="160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35" presetClass="path" presetSubtype="0" accel="50000" decel="50000" fill="hold" nodeType="withEffect">
                                  <p:stCondLst>
                                    <p:cond delay="0"/>
                                  </p:stCondLst>
                                  <p:childTnLst>
                                    <p:animMotion origin="layout" path="M 4.72222E-6 -4.81481E-6 L -0.89914 4.81481E-6 " pathEditMode="relative" rAng="0" ptsTypes="AA">
                                      <p:cBhvr>
                                        <p:cTn id="51" dur="2000" fill="hold"/>
                                        <p:tgtEl>
                                          <p:spTgt spid="11"/>
                                        </p:tgtEl>
                                        <p:attrNameLst>
                                          <p:attrName>ppt_x</p:attrName>
                                          <p:attrName>ppt_y</p:attrName>
                                        </p:attrNameLst>
                                      </p:cBhvr>
                                      <p:rCtr x="-44618" y="69"/>
                                    </p:animMotion>
                                  </p:childTnLst>
                                </p:cTn>
                              </p:par>
                            </p:childTnLst>
                          </p:cTn>
                        </p:par>
                        <p:par>
                          <p:cTn id="52" fill="hold">
                            <p:stCondLst>
                              <p:cond delay="2000"/>
                            </p:stCondLst>
                            <p:childTnLst>
                              <p:par>
                                <p:cTn id="53" presetID="1" presetClass="exit" presetSubtype="0" fill="hold" nodeType="after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50" presetClass="path" presetSubtype="0" fill="hold" nodeType="withEffect">
                                  <p:stCondLst>
                                    <p:cond delay="0"/>
                                  </p:stCondLst>
                                  <p:childTnLst>
                                    <p:animMotion origin="layout" path="M 5E-6 -4.81481E-6 C 0.04098 -4.81481E-6 0.06077 -0.00115 0.08195 0.00394 C 0.11025 0.01436 0.13021 0.06204 0.13091 0.10116 C 0.12466 0.17061 0.08646 0.16227 0.08646 0.20579 " pathEditMode="relative" rAng="0" ptsTypes="AAAA">
                                      <p:cBhvr>
                                        <p:cTn id="58" dur="2000" fill="hold"/>
                                        <p:tgtEl>
                                          <p:spTgt spid="15"/>
                                        </p:tgtEl>
                                        <p:attrNameLst>
                                          <p:attrName>ppt_x</p:attrName>
                                          <p:attrName>ppt_y</p:attrName>
                                        </p:attrNameLst>
                                      </p:cBhvr>
                                      <p:rCtr x="6545" y="10278"/>
                                    </p:animMotion>
                                  </p:childTnLst>
                                </p:cTn>
                              </p:par>
                              <p:par>
                                <p:cTn id="59" presetID="8" presetClass="emph" presetSubtype="0" fill="hold" nodeType="withEffect">
                                  <p:stCondLst>
                                    <p:cond delay="250"/>
                                  </p:stCondLst>
                                  <p:childTnLst>
                                    <p:animRot by="6000000">
                                      <p:cBhvr>
                                        <p:cTn id="60" dur="1500" fill="hold"/>
                                        <p:tgtEl>
                                          <p:spTgt spid="15"/>
                                        </p:tgtEl>
                                        <p:attrNameLst>
                                          <p:attrName>r</p:attrName>
                                        </p:attrNameLst>
                                      </p:cBhvr>
                                    </p:animRot>
                                  </p:childTnLst>
                                </p:cTn>
                              </p:par>
                              <p:par>
                                <p:cTn id="61" presetID="22" presetClass="entr" presetSubtype="2"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p:bldP spid="13" grpId="1"/>
      <p:bldP spid="18" grpId="0"/>
      <p:bldP spid="18" grpId="1"/>
      <p:bldP spid="19" grpId="0"/>
      <p:bldP spid="19" grpId="1"/>
      <p:bldP spid="20" grpId="0"/>
      <p:bldP spid="2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26550"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8" name="Rectangle 7"/>
          <p:cNvSpPr/>
          <p:nvPr/>
        </p:nvSpPr>
        <p:spPr>
          <a:xfrm>
            <a:off x="445574" y="702863"/>
            <a:ext cx="28616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Read and Interpret Tables</a:t>
            </a:r>
            <a:endParaRPr lang="en-GB" sz="1600" b="1" dirty="0">
              <a:solidFill>
                <a:schemeClr val="bg1"/>
              </a:solidFill>
            </a:endParaRPr>
          </a:p>
        </p:txBody>
      </p:sp>
      <p:cxnSp>
        <p:nvCxnSpPr>
          <p:cNvPr id="9" name="Straight Connector 8"/>
          <p:cNvCxnSpPr/>
          <p:nvPr/>
        </p:nvCxnSpPr>
        <p:spPr>
          <a:xfrm>
            <a:off x="3318000" y="681176"/>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51138" y="1348847"/>
            <a:ext cx="6492240" cy="646331"/>
          </a:xfrm>
          <a:prstGeom prst="rect">
            <a:avLst/>
          </a:prstGeom>
        </p:spPr>
        <p:txBody>
          <a:bodyPr wrap="square">
            <a:spAutoFit/>
          </a:bodyPr>
          <a:lstStyle/>
          <a:p>
            <a:pPr lvl="0"/>
            <a:r>
              <a:rPr lang="en-GB" dirty="0"/>
              <a:t>Some athletes took part in two different athletics throwing events and their distances were recorded in the table below:</a:t>
            </a:r>
          </a:p>
        </p:txBody>
      </p:sp>
      <p:graphicFrame>
        <p:nvGraphicFramePr>
          <p:cNvPr id="10" name="Table 9">
            <a:extLst>
              <a:ext uri="{FF2B5EF4-FFF2-40B4-BE49-F238E27FC236}">
                <a16:creationId xmlns:a16="http://schemas.microsoft.com/office/drawing/2014/main" id="{5ED6ABBB-CAB7-474C-8CA1-0A7CA779D0E7}"/>
              </a:ext>
            </a:extLst>
          </p:cNvPr>
          <p:cNvGraphicFramePr>
            <a:graphicFrameLocks noGrp="1"/>
          </p:cNvGraphicFramePr>
          <p:nvPr>
            <p:extLst>
              <p:ext uri="{D42A27DB-BD31-4B8C-83A1-F6EECF244321}">
                <p14:modId xmlns:p14="http://schemas.microsoft.com/office/powerpoint/2010/main" val="1348881750"/>
              </p:ext>
            </p:extLst>
          </p:nvPr>
        </p:nvGraphicFramePr>
        <p:xfrm>
          <a:off x="755650" y="2148726"/>
          <a:ext cx="5571998" cy="2206994"/>
        </p:xfrm>
        <a:graphic>
          <a:graphicData uri="http://schemas.openxmlformats.org/drawingml/2006/table">
            <a:tbl>
              <a:tblPr firstRow="1" firstCol="1" bandRow="1"/>
              <a:tblGrid>
                <a:gridCol w="1095333">
                  <a:extLst>
                    <a:ext uri="{9D8B030D-6E8A-4147-A177-3AD203B41FA5}">
                      <a16:colId xmlns:a16="http://schemas.microsoft.com/office/drawing/2014/main" val="1237348577"/>
                    </a:ext>
                  </a:extLst>
                </a:gridCol>
                <a:gridCol w="1340273">
                  <a:extLst>
                    <a:ext uri="{9D8B030D-6E8A-4147-A177-3AD203B41FA5}">
                      <a16:colId xmlns:a16="http://schemas.microsoft.com/office/drawing/2014/main" val="4018561792"/>
                    </a:ext>
                  </a:extLst>
                </a:gridCol>
                <a:gridCol w="1417320">
                  <a:extLst>
                    <a:ext uri="{9D8B030D-6E8A-4147-A177-3AD203B41FA5}">
                      <a16:colId xmlns:a16="http://schemas.microsoft.com/office/drawing/2014/main" val="1799384299"/>
                    </a:ext>
                  </a:extLst>
                </a:gridCol>
                <a:gridCol w="1719072">
                  <a:extLst>
                    <a:ext uri="{9D8B030D-6E8A-4147-A177-3AD203B41FA5}">
                      <a16:colId xmlns:a16="http://schemas.microsoft.com/office/drawing/2014/main" val="3120852563"/>
                    </a:ext>
                  </a:extLst>
                </a:gridCol>
              </a:tblGrid>
              <a:tr h="540000">
                <a:tc>
                  <a:txBody>
                    <a:bodyPr/>
                    <a:lstStyle/>
                    <a:p>
                      <a:pP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Name</a:t>
                      </a:r>
                      <a:endParaRPr lang="en-GB" sz="1800"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Shot Put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a:t>
                      </a:r>
                      <a:r>
                        <a:rPr lang="en-GB" sz="1800" dirty="0">
                          <a:solidFill>
                            <a:schemeClr val="bg1"/>
                          </a:solidFill>
                          <a:effectLst/>
                          <a:latin typeface="+mn-lt"/>
                          <a:ea typeface="Calibri" panose="020F0502020204030204" pitchFamily="34" charset="0"/>
                          <a:cs typeface="Calibri" panose="020F0502020204030204" pitchFamily="34" charset="0"/>
                        </a:rPr>
                        <a:t>in</a:t>
                      </a:r>
                      <a:r>
                        <a:rPr lang="en-GB" sz="1800" baseline="0" dirty="0">
                          <a:solidFill>
                            <a:schemeClr val="bg1"/>
                          </a:solidFill>
                          <a:effectLst/>
                          <a:latin typeface="+mn-lt"/>
                          <a:ea typeface="Calibri" panose="020F0502020204030204" pitchFamily="34" charset="0"/>
                          <a:cs typeface="Calibri" panose="020F0502020204030204" pitchFamily="34" charset="0"/>
                        </a:rPr>
                        <a:t> Metres)</a:t>
                      </a:r>
                      <a:endParaRPr lang="en-GB" sz="1800"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Discus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kern="1200" baseline="0" dirty="0" smtClean="0">
                          <a:solidFill>
                            <a:schemeClr val="bg1"/>
                          </a:solidFill>
                          <a:effectLst/>
                          <a:latin typeface="+mn-lt"/>
                          <a:ea typeface="Calibri" panose="020F0502020204030204" pitchFamily="34" charset="0"/>
                          <a:cs typeface="Calibri" panose="020F0502020204030204" pitchFamily="34" charset="0"/>
                        </a:rPr>
                        <a:t>(</a:t>
                      </a:r>
                      <a:r>
                        <a:rPr lang="en-GB" sz="1800" kern="1200" baseline="0" dirty="0">
                          <a:solidFill>
                            <a:schemeClr val="bg1"/>
                          </a:solidFill>
                          <a:effectLst/>
                          <a:latin typeface="+mn-lt"/>
                          <a:ea typeface="Calibri" panose="020F0502020204030204" pitchFamily="34" charset="0"/>
                          <a:cs typeface="Calibri" panose="020F0502020204030204" pitchFamily="34" charset="0"/>
                        </a:rPr>
                        <a:t>in Metres)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Total Distance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a:t>
                      </a:r>
                      <a:r>
                        <a:rPr lang="en-GB" sz="1800" dirty="0">
                          <a:solidFill>
                            <a:schemeClr val="bg1"/>
                          </a:solidFill>
                          <a:effectLst/>
                          <a:latin typeface="+mn-lt"/>
                          <a:ea typeface="Calibri" panose="020F0502020204030204" pitchFamily="34" charset="0"/>
                          <a:cs typeface="Calibri" panose="020F0502020204030204" pitchFamily="34" charset="0"/>
                        </a:rPr>
                        <a:t>in Metres)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extLst>
                  <a:ext uri="{0D108BD9-81ED-4DB2-BD59-A6C34878D82A}">
                    <a16:rowId xmlns:a16="http://schemas.microsoft.com/office/drawing/2014/main" val="1124699798"/>
                  </a:ext>
                </a:extLst>
              </a:tr>
              <a:tr h="324000">
                <a:tc>
                  <a:txBody>
                    <a:bodyPr/>
                    <a:lstStyle/>
                    <a:p>
                      <a:pPr>
                        <a:lnSpc>
                          <a:spcPct val="107000"/>
                        </a:lnSpc>
                        <a:spcAft>
                          <a:spcPts val="0"/>
                        </a:spcAft>
                      </a:pPr>
                      <a:r>
                        <a:rPr lang="en-GB" sz="1800" dirty="0" err="1">
                          <a:solidFill>
                            <a:srgbClr val="000000"/>
                          </a:solidFill>
                          <a:effectLst/>
                          <a:latin typeface="+mn-lt"/>
                          <a:ea typeface="Calibri" panose="020F0502020204030204" pitchFamily="34" charset="0"/>
                          <a:cs typeface="Calibri" panose="020F0502020204030204" pitchFamily="34" charset="0"/>
                        </a:rPr>
                        <a:t>Yashpal</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12.93</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60.65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73.58</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a16="http://schemas.microsoft.com/office/drawing/2014/main" val="1291342198"/>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Conor</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13.65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68.67</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a16="http://schemas.microsoft.com/office/drawing/2014/main" val="662970833"/>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Kasia</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57.34</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73.07</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a16="http://schemas.microsoft.com/office/drawing/2014/main" val="4025773558"/>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Jack</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14.08</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77.95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a16="http://schemas.microsoft.com/office/drawing/2014/main" val="512494064"/>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Mia</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13.45</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55.76</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a16="http://schemas.microsoft.com/office/drawing/2014/main" val="4183605908"/>
                  </a:ext>
                </a:extLst>
              </a:tr>
            </a:tbl>
          </a:graphicData>
        </a:graphic>
      </p:graphicFrame>
      <p:sp>
        <p:nvSpPr>
          <p:cNvPr id="4" name="Rectangle 3"/>
          <p:cNvSpPr/>
          <p:nvPr/>
        </p:nvSpPr>
        <p:spPr>
          <a:xfrm>
            <a:off x="651138" y="4498850"/>
            <a:ext cx="5082150" cy="369332"/>
          </a:xfrm>
          <a:prstGeom prst="rect">
            <a:avLst/>
          </a:prstGeom>
        </p:spPr>
        <p:txBody>
          <a:bodyPr wrap="square">
            <a:spAutoFit/>
          </a:bodyPr>
          <a:lstStyle/>
          <a:p>
            <a:r>
              <a:rPr lang="en-GB" dirty="0"/>
              <a:t>Fill in the missing </a:t>
            </a:r>
            <a:r>
              <a:rPr lang="en-GB" dirty="0" smtClean="0"/>
              <a:t>distance </a:t>
            </a:r>
            <a:r>
              <a:rPr lang="en-GB" dirty="0"/>
              <a:t>for each athlete.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1739">
            <a:off x="4644571" y="3321237"/>
            <a:ext cx="4390283" cy="3512226"/>
          </a:xfrm>
          <a:prstGeom prst="rect">
            <a:avLst/>
          </a:prstGeom>
        </p:spPr>
      </p:pic>
      <p:sp>
        <p:nvSpPr>
          <p:cNvPr id="11" name="TextBox 10"/>
          <p:cNvSpPr txBox="1"/>
          <p:nvPr/>
        </p:nvSpPr>
        <p:spPr>
          <a:xfrm>
            <a:off x="2139696" y="3363206"/>
            <a:ext cx="740664" cy="369332"/>
          </a:xfrm>
          <a:prstGeom prst="rect">
            <a:avLst/>
          </a:prstGeom>
          <a:noFill/>
        </p:spPr>
        <p:txBody>
          <a:bodyPr wrap="square" rtlCol="0">
            <a:spAutoFit/>
          </a:bodyPr>
          <a:lstStyle/>
          <a:p>
            <a:pPr algn="ctr"/>
            <a:r>
              <a:rPr lang="en-GB" dirty="0" smtClean="0">
                <a:solidFill>
                  <a:srgbClr val="00B050"/>
                </a:solidFill>
              </a:rPr>
              <a:t>15.73</a:t>
            </a:r>
            <a:endParaRPr lang="en-GB" dirty="0">
              <a:solidFill>
                <a:srgbClr val="00B050"/>
              </a:solidFill>
            </a:endParaRPr>
          </a:p>
        </p:txBody>
      </p:sp>
      <p:sp>
        <p:nvSpPr>
          <p:cNvPr id="15" name="TextBox 14"/>
          <p:cNvSpPr txBox="1"/>
          <p:nvPr/>
        </p:nvSpPr>
        <p:spPr>
          <a:xfrm>
            <a:off x="5093208" y="3039423"/>
            <a:ext cx="740664" cy="369332"/>
          </a:xfrm>
          <a:prstGeom prst="rect">
            <a:avLst/>
          </a:prstGeom>
          <a:noFill/>
        </p:spPr>
        <p:txBody>
          <a:bodyPr wrap="square" rtlCol="0">
            <a:spAutoFit/>
          </a:bodyPr>
          <a:lstStyle/>
          <a:p>
            <a:pPr algn="ctr"/>
            <a:r>
              <a:rPr lang="en-GB" dirty="0" smtClean="0">
                <a:solidFill>
                  <a:srgbClr val="00B050"/>
                </a:solidFill>
              </a:rPr>
              <a:t>82.32</a:t>
            </a:r>
            <a:endParaRPr lang="en-GB" dirty="0">
              <a:solidFill>
                <a:srgbClr val="00B050"/>
              </a:solidFill>
            </a:endParaRPr>
          </a:p>
        </p:txBody>
      </p:sp>
      <p:sp>
        <p:nvSpPr>
          <p:cNvPr id="16" name="TextBox 15"/>
          <p:cNvSpPr txBox="1"/>
          <p:nvPr/>
        </p:nvSpPr>
        <p:spPr>
          <a:xfrm>
            <a:off x="3531498" y="3694005"/>
            <a:ext cx="740664" cy="369332"/>
          </a:xfrm>
          <a:prstGeom prst="rect">
            <a:avLst/>
          </a:prstGeom>
          <a:noFill/>
        </p:spPr>
        <p:txBody>
          <a:bodyPr wrap="square" rtlCol="0">
            <a:spAutoFit/>
          </a:bodyPr>
          <a:lstStyle/>
          <a:p>
            <a:pPr algn="ctr"/>
            <a:r>
              <a:rPr lang="en-GB" dirty="0" smtClean="0">
                <a:solidFill>
                  <a:srgbClr val="00B050"/>
                </a:solidFill>
              </a:rPr>
              <a:t>63.87</a:t>
            </a:r>
            <a:endParaRPr lang="en-GB" dirty="0">
              <a:solidFill>
                <a:srgbClr val="00B050"/>
              </a:solidFill>
            </a:endParaRPr>
          </a:p>
        </p:txBody>
      </p:sp>
      <p:sp>
        <p:nvSpPr>
          <p:cNvPr id="17" name="TextBox 16"/>
          <p:cNvSpPr txBox="1"/>
          <p:nvPr/>
        </p:nvSpPr>
        <p:spPr>
          <a:xfrm>
            <a:off x="5086381" y="4001372"/>
            <a:ext cx="740664" cy="369332"/>
          </a:xfrm>
          <a:prstGeom prst="rect">
            <a:avLst/>
          </a:prstGeom>
          <a:noFill/>
        </p:spPr>
        <p:txBody>
          <a:bodyPr wrap="square" rtlCol="0">
            <a:spAutoFit/>
          </a:bodyPr>
          <a:lstStyle/>
          <a:p>
            <a:pPr algn="ctr"/>
            <a:r>
              <a:rPr lang="en-GB" dirty="0" smtClean="0">
                <a:solidFill>
                  <a:srgbClr val="00B050"/>
                </a:solidFill>
              </a:rPr>
              <a:t>69.21</a:t>
            </a:r>
            <a:endParaRPr lang="en-GB" dirty="0">
              <a:solidFill>
                <a:srgbClr val="00B050"/>
              </a:solidFill>
            </a:endParaRP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26550"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8" name="Rectangle 7"/>
          <p:cNvSpPr/>
          <p:nvPr/>
        </p:nvSpPr>
        <p:spPr>
          <a:xfrm>
            <a:off x="445574" y="702863"/>
            <a:ext cx="28616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Read and Interpret Tables</a:t>
            </a:r>
            <a:endParaRPr lang="en-GB" sz="1600" b="1" dirty="0">
              <a:solidFill>
                <a:schemeClr val="bg1"/>
              </a:solidFill>
            </a:endParaRPr>
          </a:p>
        </p:txBody>
      </p:sp>
      <p:cxnSp>
        <p:nvCxnSpPr>
          <p:cNvPr id="9" name="Straight Connector 8"/>
          <p:cNvCxnSpPr/>
          <p:nvPr/>
        </p:nvCxnSpPr>
        <p:spPr>
          <a:xfrm>
            <a:off x="3318000" y="681176"/>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5ED6ABBB-CAB7-474C-8CA1-0A7CA779D0E7}"/>
              </a:ext>
            </a:extLst>
          </p:cNvPr>
          <p:cNvGraphicFramePr>
            <a:graphicFrameLocks noGrp="1"/>
          </p:cNvGraphicFramePr>
          <p:nvPr>
            <p:extLst>
              <p:ext uri="{D42A27DB-BD31-4B8C-83A1-F6EECF244321}">
                <p14:modId xmlns:p14="http://schemas.microsoft.com/office/powerpoint/2010/main" val="1732706019"/>
              </p:ext>
            </p:extLst>
          </p:nvPr>
        </p:nvGraphicFramePr>
        <p:xfrm>
          <a:off x="755650" y="3867098"/>
          <a:ext cx="5571998" cy="2190802"/>
        </p:xfrm>
        <a:graphic>
          <a:graphicData uri="http://schemas.openxmlformats.org/drawingml/2006/table">
            <a:tbl>
              <a:tblPr firstRow="1" firstCol="1" bandRow="1"/>
              <a:tblGrid>
                <a:gridCol w="1095333">
                  <a:extLst>
                    <a:ext uri="{9D8B030D-6E8A-4147-A177-3AD203B41FA5}">
                      <a16:colId xmlns:a16="http://schemas.microsoft.com/office/drawing/2014/main" val="1237348577"/>
                    </a:ext>
                  </a:extLst>
                </a:gridCol>
                <a:gridCol w="1340273">
                  <a:extLst>
                    <a:ext uri="{9D8B030D-6E8A-4147-A177-3AD203B41FA5}">
                      <a16:colId xmlns:a16="http://schemas.microsoft.com/office/drawing/2014/main" val="4018561792"/>
                    </a:ext>
                  </a:extLst>
                </a:gridCol>
                <a:gridCol w="1417320">
                  <a:extLst>
                    <a:ext uri="{9D8B030D-6E8A-4147-A177-3AD203B41FA5}">
                      <a16:colId xmlns:a16="http://schemas.microsoft.com/office/drawing/2014/main" val="1799384299"/>
                    </a:ext>
                  </a:extLst>
                </a:gridCol>
                <a:gridCol w="1719072">
                  <a:extLst>
                    <a:ext uri="{9D8B030D-6E8A-4147-A177-3AD203B41FA5}">
                      <a16:colId xmlns:a16="http://schemas.microsoft.com/office/drawing/2014/main" val="3120852563"/>
                    </a:ext>
                  </a:extLst>
                </a:gridCol>
              </a:tblGrid>
              <a:tr h="540000">
                <a:tc>
                  <a:txBody>
                    <a:bodyPr/>
                    <a:lstStyle/>
                    <a:p>
                      <a:pP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Name</a:t>
                      </a:r>
                      <a:endParaRPr lang="en-GB" sz="1800"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Shot Put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a:t>
                      </a:r>
                      <a:r>
                        <a:rPr lang="en-GB" sz="1800" dirty="0">
                          <a:solidFill>
                            <a:schemeClr val="bg1"/>
                          </a:solidFill>
                          <a:effectLst/>
                          <a:latin typeface="+mn-lt"/>
                          <a:ea typeface="Calibri" panose="020F0502020204030204" pitchFamily="34" charset="0"/>
                          <a:cs typeface="Calibri" panose="020F0502020204030204" pitchFamily="34" charset="0"/>
                        </a:rPr>
                        <a:t>in</a:t>
                      </a:r>
                      <a:r>
                        <a:rPr lang="en-GB" sz="1800" baseline="0" dirty="0">
                          <a:solidFill>
                            <a:schemeClr val="bg1"/>
                          </a:solidFill>
                          <a:effectLst/>
                          <a:latin typeface="+mn-lt"/>
                          <a:ea typeface="Calibri" panose="020F0502020204030204" pitchFamily="34" charset="0"/>
                          <a:cs typeface="Calibri" panose="020F0502020204030204" pitchFamily="34" charset="0"/>
                        </a:rPr>
                        <a:t> Metres)</a:t>
                      </a:r>
                      <a:endParaRPr lang="en-GB" sz="1800"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Discus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kern="1200" baseline="0" dirty="0" smtClean="0">
                          <a:solidFill>
                            <a:schemeClr val="bg1"/>
                          </a:solidFill>
                          <a:effectLst/>
                          <a:latin typeface="+mn-lt"/>
                          <a:ea typeface="Calibri" panose="020F0502020204030204" pitchFamily="34" charset="0"/>
                          <a:cs typeface="Calibri" panose="020F0502020204030204" pitchFamily="34" charset="0"/>
                        </a:rPr>
                        <a:t>(</a:t>
                      </a:r>
                      <a:r>
                        <a:rPr lang="en-GB" sz="1800" kern="1200" baseline="0" dirty="0">
                          <a:solidFill>
                            <a:schemeClr val="bg1"/>
                          </a:solidFill>
                          <a:effectLst/>
                          <a:latin typeface="+mn-lt"/>
                          <a:ea typeface="Calibri" panose="020F0502020204030204" pitchFamily="34" charset="0"/>
                          <a:cs typeface="Calibri" panose="020F0502020204030204" pitchFamily="34" charset="0"/>
                        </a:rPr>
                        <a:t>in Metres)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Total Distance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a:t>
                      </a:r>
                      <a:r>
                        <a:rPr lang="en-GB" sz="1800" dirty="0">
                          <a:solidFill>
                            <a:schemeClr val="bg1"/>
                          </a:solidFill>
                          <a:effectLst/>
                          <a:latin typeface="+mn-lt"/>
                          <a:ea typeface="Calibri" panose="020F0502020204030204" pitchFamily="34" charset="0"/>
                          <a:cs typeface="Calibri" panose="020F0502020204030204" pitchFamily="34" charset="0"/>
                        </a:rPr>
                        <a:t>in Metres)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extLst>
                  <a:ext uri="{0D108BD9-81ED-4DB2-BD59-A6C34878D82A}">
                    <a16:rowId xmlns:a16="http://schemas.microsoft.com/office/drawing/2014/main" val="1124699798"/>
                  </a:ext>
                </a:extLst>
              </a:tr>
              <a:tr h="324000">
                <a:tc>
                  <a:txBody>
                    <a:bodyPr/>
                    <a:lstStyle/>
                    <a:p>
                      <a:pPr>
                        <a:lnSpc>
                          <a:spcPct val="107000"/>
                        </a:lnSpc>
                        <a:spcAft>
                          <a:spcPts val="0"/>
                        </a:spcAft>
                      </a:pPr>
                      <a:r>
                        <a:rPr lang="en-GB" sz="1800" dirty="0" err="1">
                          <a:solidFill>
                            <a:srgbClr val="000000"/>
                          </a:solidFill>
                          <a:effectLst/>
                          <a:latin typeface="+mn-lt"/>
                          <a:ea typeface="Calibri" panose="020F0502020204030204" pitchFamily="34" charset="0"/>
                          <a:cs typeface="Calibri" panose="020F0502020204030204" pitchFamily="34" charset="0"/>
                        </a:rPr>
                        <a:t>Yashpal</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12.93</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60.65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73.58</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a16="http://schemas.microsoft.com/office/drawing/2014/main" val="1291342198"/>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Conor</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13.65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68.67</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mn-lt"/>
                          <a:ea typeface="Calibri" panose="020F0502020204030204" pitchFamily="34" charset="0"/>
                          <a:cs typeface="Calibri" panose="020F0502020204030204" pitchFamily="34" charset="0"/>
                        </a:rPr>
                        <a:t>82.32</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a16="http://schemas.microsoft.com/office/drawing/2014/main" val="662970833"/>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Kasia</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mn-lt"/>
                          <a:ea typeface="Calibri" panose="020F0502020204030204" pitchFamily="34" charset="0"/>
                          <a:cs typeface="Calibri" panose="020F0502020204030204" pitchFamily="34" charset="0"/>
                        </a:rPr>
                        <a:t>15.73</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57.34</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73.07</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a16="http://schemas.microsoft.com/office/drawing/2014/main" val="4025773558"/>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Jack</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14.08</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mn-lt"/>
                          <a:ea typeface="Calibri" panose="020F0502020204030204" pitchFamily="34" charset="0"/>
                          <a:cs typeface="Calibri" panose="020F0502020204030204" pitchFamily="34" charset="0"/>
                        </a:rPr>
                        <a:t>63.87</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77.95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a16="http://schemas.microsoft.com/office/drawing/2014/main" val="512494064"/>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Mia</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13.45</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55.76</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mn-lt"/>
                          <a:ea typeface="Calibri" panose="020F0502020204030204" pitchFamily="34" charset="0"/>
                          <a:cs typeface="Calibri" panose="020F0502020204030204" pitchFamily="34" charset="0"/>
                        </a:rPr>
                        <a:t>69.21</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a16="http://schemas.microsoft.com/office/drawing/2014/main" val="4183605908"/>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39" y="3763240"/>
            <a:ext cx="680054" cy="67938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1282" y="2351667"/>
            <a:ext cx="1563624" cy="808814"/>
          </a:xfrm>
          <a:prstGeom prst="rect">
            <a:avLst/>
          </a:prstGeom>
        </p:spPr>
      </p:pic>
      <p:sp>
        <p:nvSpPr>
          <p:cNvPr id="18" name="Rectangle 17"/>
          <p:cNvSpPr/>
          <p:nvPr/>
        </p:nvSpPr>
        <p:spPr>
          <a:xfrm>
            <a:off x="669817" y="1644374"/>
            <a:ext cx="3238500" cy="1200329"/>
          </a:xfrm>
          <a:prstGeom prst="rect">
            <a:avLst/>
          </a:prstGeom>
        </p:spPr>
        <p:txBody>
          <a:bodyPr wrap="square">
            <a:spAutoFit/>
          </a:bodyPr>
          <a:lstStyle/>
          <a:p>
            <a:r>
              <a:rPr lang="en-GB" dirty="0"/>
              <a:t>Rounded to the nearest metre, what is the total distance thrown by the three furthest shot put throws?</a:t>
            </a:r>
          </a:p>
        </p:txBody>
      </p:sp>
      <p:sp>
        <p:nvSpPr>
          <p:cNvPr id="21" name="Rectangle 20"/>
          <p:cNvSpPr/>
          <p:nvPr/>
        </p:nvSpPr>
        <p:spPr>
          <a:xfrm>
            <a:off x="669817" y="1631398"/>
            <a:ext cx="3733800" cy="1200329"/>
          </a:xfrm>
          <a:prstGeom prst="rect">
            <a:avLst/>
          </a:prstGeom>
        </p:spPr>
        <p:txBody>
          <a:bodyPr wrap="square">
            <a:spAutoFit/>
          </a:bodyPr>
          <a:lstStyle/>
          <a:p>
            <a:r>
              <a:rPr lang="en-GB" dirty="0"/>
              <a:t>If the distances from the discus throw are ordered from longest to shortest distance thrown, whose throw is the middle distance? </a:t>
            </a:r>
          </a:p>
        </p:txBody>
      </p:sp>
      <p:sp>
        <p:nvSpPr>
          <p:cNvPr id="20" name="Rectangle 19"/>
          <p:cNvSpPr/>
          <p:nvPr/>
        </p:nvSpPr>
        <p:spPr>
          <a:xfrm>
            <a:off x="669817" y="1613003"/>
            <a:ext cx="4371975" cy="1477328"/>
          </a:xfrm>
          <a:prstGeom prst="rect">
            <a:avLst/>
          </a:prstGeom>
        </p:spPr>
        <p:txBody>
          <a:bodyPr wrap="square">
            <a:spAutoFit/>
          </a:bodyPr>
          <a:lstStyle/>
          <a:p>
            <a:r>
              <a:rPr lang="en-GB" dirty="0" err="1"/>
              <a:t>Klaudia</a:t>
            </a:r>
            <a:r>
              <a:rPr lang="en-GB" dirty="0"/>
              <a:t> threw a total distance of 81.5m. The distance of her shot put throw was between </a:t>
            </a:r>
            <a:r>
              <a:rPr lang="en-GB" dirty="0" err="1"/>
              <a:t>Yashpal’s</a:t>
            </a:r>
            <a:r>
              <a:rPr lang="en-GB" dirty="0"/>
              <a:t> and </a:t>
            </a:r>
            <a:r>
              <a:rPr lang="en-GB" dirty="0" err="1"/>
              <a:t>Kasia’s</a:t>
            </a:r>
            <a:r>
              <a:rPr lang="en-GB" dirty="0"/>
              <a:t>. What could </a:t>
            </a:r>
            <a:r>
              <a:rPr lang="en-GB" dirty="0" err="1"/>
              <a:t>Klaudia’s</a:t>
            </a:r>
            <a:r>
              <a:rPr lang="en-GB" dirty="0"/>
              <a:t> throwing distances have been in both events? </a:t>
            </a:r>
          </a:p>
        </p:txBody>
      </p:sp>
      <p:sp>
        <p:nvSpPr>
          <p:cNvPr id="24" name="Rectangle 23"/>
          <p:cNvSpPr/>
          <p:nvPr/>
        </p:nvSpPr>
        <p:spPr>
          <a:xfrm>
            <a:off x="5048250" y="1615799"/>
            <a:ext cx="3279667" cy="923330"/>
          </a:xfrm>
          <a:prstGeom prst="rect">
            <a:avLst/>
          </a:prstGeom>
        </p:spPr>
        <p:txBody>
          <a:bodyPr wrap="square">
            <a:spAutoFit/>
          </a:bodyPr>
          <a:lstStyle/>
          <a:p>
            <a:r>
              <a:rPr lang="en-GB" dirty="0">
                <a:solidFill>
                  <a:srgbClr val="00B050"/>
                </a:solidFill>
              </a:rPr>
              <a:t>15.73 + 14.08 + 13.65 = 43.46                                      </a:t>
            </a:r>
          </a:p>
          <a:p>
            <a:r>
              <a:rPr lang="en-GB" dirty="0">
                <a:solidFill>
                  <a:srgbClr val="00B050"/>
                </a:solidFill>
              </a:rPr>
              <a:t>Rounded to the nearest metre, this is 43 metres.</a:t>
            </a:r>
          </a:p>
        </p:txBody>
      </p:sp>
      <p:sp>
        <p:nvSpPr>
          <p:cNvPr id="27" name="Rectangle 26"/>
          <p:cNvSpPr/>
          <p:nvPr/>
        </p:nvSpPr>
        <p:spPr>
          <a:xfrm>
            <a:off x="5066026" y="1615799"/>
            <a:ext cx="3538224" cy="923330"/>
          </a:xfrm>
          <a:prstGeom prst="rect">
            <a:avLst/>
          </a:prstGeom>
        </p:spPr>
        <p:txBody>
          <a:bodyPr wrap="square">
            <a:spAutoFit/>
          </a:bodyPr>
          <a:lstStyle/>
          <a:p>
            <a:r>
              <a:rPr lang="en-GB" dirty="0">
                <a:solidFill>
                  <a:srgbClr val="00B050"/>
                </a:solidFill>
              </a:rPr>
              <a:t>68.67, 63.87, </a:t>
            </a:r>
            <a:r>
              <a:rPr lang="en-GB" u="sng" dirty="0">
                <a:solidFill>
                  <a:srgbClr val="00B050"/>
                </a:solidFill>
              </a:rPr>
              <a:t>60.65</a:t>
            </a:r>
            <a:r>
              <a:rPr lang="en-GB" dirty="0">
                <a:solidFill>
                  <a:srgbClr val="00B050"/>
                </a:solidFill>
              </a:rPr>
              <a:t>, 57.34, 55.76                                                                                  </a:t>
            </a:r>
            <a:r>
              <a:rPr lang="en-GB" dirty="0" err="1">
                <a:solidFill>
                  <a:srgbClr val="00B050"/>
                </a:solidFill>
              </a:rPr>
              <a:t>Yashpal’s</a:t>
            </a:r>
            <a:r>
              <a:rPr lang="en-GB" dirty="0">
                <a:solidFill>
                  <a:srgbClr val="00B050"/>
                </a:solidFill>
              </a:rPr>
              <a:t> throw is the middle distance.</a:t>
            </a:r>
          </a:p>
        </p:txBody>
      </p:sp>
      <p:sp>
        <p:nvSpPr>
          <p:cNvPr id="28" name="Rectangle 27"/>
          <p:cNvSpPr/>
          <p:nvPr/>
        </p:nvSpPr>
        <p:spPr>
          <a:xfrm>
            <a:off x="5092063" y="1613003"/>
            <a:ext cx="3296287" cy="1477328"/>
          </a:xfrm>
          <a:prstGeom prst="rect">
            <a:avLst/>
          </a:prstGeom>
        </p:spPr>
        <p:txBody>
          <a:bodyPr wrap="square">
            <a:spAutoFit/>
          </a:bodyPr>
          <a:lstStyle/>
          <a:p>
            <a:r>
              <a:rPr lang="en-GB" dirty="0">
                <a:solidFill>
                  <a:srgbClr val="00B050"/>
                </a:solidFill>
              </a:rPr>
              <a:t>Various answers are possible. For example, </a:t>
            </a:r>
            <a:r>
              <a:rPr lang="en-GB" dirty="0" err="1">
                <a:solidFill>
                  <a:srgbClr val="00B050"/>
                </a:solidFill>
              </a:rPr>
              <a:t>Klaudia</a:t>
            </a:r>
            <a:r>
              <a:rPr lang="en-GB" dirty="0">
                <a:solidFill>
                  <a:srgbClr val="00B050"/>
                </a:solidFill>
              </a:rPr>
              <a:t> could have thrown 14m in the shot put. This means her discuss throw would have been 67.5m.</a:t>
            </a: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289" y="3462691"/>
            <a:ext cx="1563624" cy="808814"/>
          </a:xfrm>
          <a:prstGeom prst="rect">
            <a:avLst/>
          </a:prstGeom>
        </p:spPr>
      </p:pic>
    </p:spTree>
    <p:extLst>
      <p:ext uri="{BB962C8B-B14F-4D97-AF65-F5344CB8AC3E}">
        <p14:creationId xmlns:p14="http://schemas.microsoft.com/office/powerpoint/2010/main" val="17949987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fill="hold" nodeType="clickEffect" p14:presetBounceEnd="10000">
                                      <p:stCondLst>
                                        <p:cond delay="0"/>
                                      </p:stCondLst>
                                      <p:childTnLst>
                                        <p:animMotion origin="layout" path="M -4.16667E-6 3.7037E-7 C 0.04323 -0.07153 0.1415 -0.38102 0.46303 -0.38588 C 0.75417 -0.38796 0.89896 0.0331 0.93681 0.24028 " pathEditMode="relative" rAng="0" ptsTypes="AAA" p14:bounceEnd="10000">
                                          <p:cBhvr>
                                            <p:cTn id="6" dur="2000" fill="hold"/>
                                            <p:tgtEl>
                                              <p:spTgt spid="3"/>
                                            </p:tgtEl>
                                            <p:attrNameLst>
                                              <p:attrName>ppt_x</p:attrName>
                                              <p:attrName>ppt_y</p:attrName>
                                            </p:attrNameLst>
                                          </p:cBhvr>
                                          <p:rCtr x="46840" y="-729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childTnLst>
                              </p:cTn>
                            </p:par>
                            <p:par>
                              <p:cTn id="24" fill="hold">
                                <p:stCondLst>
                                  <p:cond delay="500"/>
                                </p:stCondLst>
                                <p:childTnLst>
                                  <p:par>
                                    <p:cTn id="25" presetID="44" presetClass="path" presetSubtype="0" fill="hold" nodeType="afterEffect">
                                      <p:stCondLst>
                                        <p:cond delay="0"/>
                                      </p:stCondLst>
                                      <p:childTnLst>
                                        <p:animMotion origin="layout" path="M -0.00017 -1.85185E-6 C -0.10781 -0.04074 -0.17135 -0.0787 -0.33958 -0.11574 C -0.44722 -0.13958 -0.60017 -0.15393 -0.69947 -0.16643 C -0.84652 -0.17523 -1.07864 -0.17083 -1.20538 -0.17245 " pathEditMode="relative" rAng="0" ptsTypes="AAAA">
                                          <p:cBhvr>
                                            <p:cTn id="26" dur="1000" fill="hold"/>
                                            <p:tgtEl>
                                              <p:spTgt spid="7"/>
                                            </p:tgtEl>
                                            <p:attrNameLst>
                                              <p:attrName>ppt_x</p:attrName>
                                              <p:attrName>ppt_y</p:attrName>
                                            </p:attrNameLst>
                                          </p:cBhvr>
                                          <p:rCtr x="-60260" y="-8634"/>
                                        </p:animMotion>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par>
                              <p:cTn id="44" fill="hold">
                                <p:stCondLst>
                                  <p:cond delay="500"/>
                                </p:stCondLst>
                                <p:childTnLst>
                                  <p:par>
                                    <p:cTn id="45" presetID="44" presetClass="path" presetSubtype="0" fill="hold" nodeType="afterEffect">
                                      <p:stCondLst>
                                        <p:cond delay="0"/>
                                      </p:stCondLst>
                                      <p:childTnLst>
                                        <p:animMotion origin="layout" path="M -0.00018 1.11111E-6 C 0.10798 -0.07662 0.17118 -0.14792 0.34062 -0.21759 C 0.44913 -0.2625 0.60191 -0.28935 0.70225 -0.31296 C 0.85 -0.3294 1.08264 -0.32107 1.2085 -0.32408 " pathEditMode="relative" rAng="0" ptsTypes="AAAA">
                                          <p:cBhvr>
                                            <p:cTn id="46" dur="1500" fill="hold"/>
                                            <p:tgtEl>
                                              <p:spTgt spid="31"/>
                                            </p:tgtEl>
                                            <p:attrNameLst>
                                              <p:attrName>ppt_x</p:attrName>
                                              <p:attrName>ppt_y</p:attrName>
                                            </p:attrNameLst>
                                          </p:cBhvr>
                                          <p:rCtr x="60434" y="-16204"/>
                                        </p:animMotion>
                                      </p:childTnLst>
                                    </p:cTn>
                                  </p:par>
                                  <p:par>
                                    <p:cTn id="47" presetID="8" presetClass="emph" presetSubtype="0" fill="hold" nodeType="withEffect">
                                      <p:stCondLst>
                                        <p:cond delay="0"/>
                                      </p:stCondLst>
                                      <p:childTnLst>
                                        <p:animRot by="21600000">
                                          <p:cBhvr>
                                            <p:cTn id="48" dur="1500" fill="hold"/>
                                            <p:tgtEl>
                                              <p:spTgt spid="31"/>
                                            </p:tgtEl>
                                            <p:attrNameLst>
                                              <p:attrName>r</p:attrName>
                                            </p:attrNameLst>
                                          </p:cBhvr>
                                        </p:animRo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1" grpId="0"/>
          <p:bldP spid="21" grpId="1"/>
          <p:bldP spid="20" grpId="0"/>
          <p:bldP spid="24" grpId="0"/>
          <p:bldP spid="24" grpId="1"/>
          <p:bldP spid="27" grpId="0"/>
          <p:bldP spid="27" grpId="1"/>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fill="hold" nodeType="clickEffect">
                                      <p:stCondLst>
                                        <p:cond delay="0"/>
                                      </p:stCondLst>
                                      <p:childTnLst>
                                        <p:animMotion origin="layout" path="M -4.16667E-6 3.7037E-7 C 0.04323 -0.07153 0.1415 -0.38102 0.46303 -0.38588 C 0.75417 -0.38796 0.89896 0.0331 0.93681 0.24028 " pathEditMode="relative" rAng="0" ptsTypes="AAA">
                                          <p:cBhvr>
                                            <p:cTn id="6" dur="2000" fill="hold"/>
                                            <p:tgtEl>
                                              <p:spTgt spid="3"/>
                                            </p:tgtEl>
                                            <p:attrNameLst>
                                              <p:attrName>ppt_x</p:attrName>
                                              <p:attrName>ppt_y</p:attrName>
                                            </p:attrNameLst>
                                          </p:cBhvr>
                                          <p:rCtr x="46840" y="-729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childTnLst>
                              </p:cTn>
                            </p:par>
                            <p:par>
                              <p:cTn id="24" fill="hold">
                                <p:stCondLst>
                                  <p:cond delay="500"/>
                                </p:stCondLst>
                                <p:childTnLst>
                                  <p:par>
                                    <p:cTn id="25" presetID="44" presetClass="path" presetSubtype="0" fill="hold" nodeType="afterEffect">
                                      <p:stCondLst>
                                        <p:cond delay="0"/>
                                      </p:stCondLst>
                                      <p:childTnLst>
                                        <p:animMotion origin="layout" path="M -0.00017 -1.85185E-6 C -0.10781 -0.04074 -0.17135 -0.0787 -0.33958 -0.11574 C -0.44722 -0.13958 -0.60017 -0.15393 -0.69947 -0.16643 C -0.84652 -0.17523 -1.07864 -0.17083 -1.20538 -0.17245 " pathEditMode="relative" rAng="0" ptsTypes="AAAA">
                                          <p:cBhvr>
                                            <p:cTn id="26" dur="1000" fill="hold"/>
                                            <p:tgtEl>
                                              <p:spTgt spid="7"/>
                                            </p:tgtEl>
                                            <p:attrNameLst>
                                              <p:attrName>ppt_x</p:attrName>
                                              <p:attrName>ppt_y</p:attrName>
                                            </p:attrNameLst>
                                          </p:cBhvr>
                                          <p:rCtr x="-60260" y="-8634"/>
                                        </p:animMotion>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par>
                              <p:cTn id="44" fill="hold">
                                <p:stCondLst>
                                  <p:cond delay="500"/>
                                </p:stCondLst>
                                <p:childTnLst>
                                  <p:par>
                                    <p:cTn id="45" presetID="44" presetClass="path" presetSubtype="0" fill="hold" nodeType="afterEffect">
                                      <p:stCondLst>
                                        <p:cond delay="0"/>
                                      </p:stCondLst>
                                      <p:childTnLst>
                                        <p:animMotion origin="layout" path="M -0.00018 1.11111E-6 C 0.10798 -0.07662 0.17118 -0.14792 0.34062 -0.21759 C 0.44913 -0.2625 0.60191 -0.28935 0.70225 -0.31296 C 0.85 -0.3294 1.08264 -0.32107 1.2085 -0.32408 " pathEditMode="relative" rAng="0" ptsTypes="AAAA">
                                          <p:cBhvr>
                                            <p:cTn id="46" dur="1500" fill="hold"/>
                                            <p:tgtEl>
                                              <p:spTgt spid="31"/>
                                            </p:tgtEl>
                                            <p:attrNameLst>
                                              <p:attrName>ppt_x</p:attrName>
                                              <p:attrName>ppt_y</p:attrName>
                                            </p:attrNameLst>
                                          </p:cBhvr>
                                          <p:rCtr x="60434" y="-16204"/>
                                        </p:animMotion>
                                      </p:childTnLst>
                                    </p:cTn>
                                  </p:par>
                                  <p:par>
                                    <p:cTn id="47" presetID="8" presetClass="emph" presetSubtype="0" fill="hold" nodeType="withEffect">
                                      <p:stCondLst>
                                        <p:cond delay="0"/>
                                      </p:stCondLst>
                                      <p:childTnLst>
                                        <p:animRot by="21600000">
                                          <p:cBhvr>
                                            <p:cTn id="48" dur="1500" fill="hold"/>
                                            <p:tgtEl>
                                              <p:spTgt spid="31"/>
                                            </p:tgtEl>
                                            <p:attrNameLst>
                                              <p:attrName>r</p:attrName>
                                            </p:attrNameLst>
                                          </p:cBhvr>
                                        </p:animRo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1" grpId="0"/>
          <p:bldP spid="21" grpId="1"/>
          <p:bldP spid="20" grpId="0"/>
          <p:bldP spid="24" grpId="0"/>
          <p:bldP spid="24" grpId="1"/>
          <p:bldP spid="27" grpId="0"/>
          <p:bldP spid="27" grpId="1"/>
          <p:bldP spid="2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3107"/>
            <a:ext cx="2722090" cy="3849436"/>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3107"/>
            <a:ext cx="2722090" cy="3849436"/>
          </a:xfrm>
          <a:prstGeom prst="rect">
            <a:avLst/>
          </a:prstGeom>
          <a:effectLst>
            <a:outerShdw blurRad="63500" sx="102000" sy="102000" algn="ctr" rotWithShape="0">
              <a:prstClr val="black">
                <a:alpha val="20000"/>
              </a:prstClr>
            </a:outerShdw>
          </a:effectLst>
        </p:spPr>
      </p:pic>
      <p:sp>
        <p:nvSpPr>
          <p:cNvPr id="16" name="Rectangle 15"/>
          <p:cNvSpPr/>
          <p:nvPr/>
        </p:nvSpPr>
        <p:spPr>
          <a:xfrm>
            <a:off x="445574" y="702863"/>
            <a:ext cx="28616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Read and Interpret Tables</a:t>
            </a:r>
            <a:endParaRPr lang="en-GB" sz="1600" b="1" dirty="0">
              <a:solidFill>
                <a:schemeClr val="bg1"/>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068" t="1371" r="51939" b="30342"/>
          <a:stretch/>
        </p:blipFill>
        <p:spPr>
          <a:xfrm rot="1569867">
            <a:off x="2807070" y="3037393"/>
            <a:ext cx="720000" cy="1511724"/>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4184" t="3738" r="4359" b="15264"/>
          <a:stretch/>
        </p:blipFill>
        <p:spPr>
          <a:xfrm rot="1643377">
            <a:off x="977934" y="2358903"/>
            <a:ext cx="1440000" cy="1803468"/>
          </a:xfrm>
          <a:prstGeom prst="rect">
            <a:avLst/>
          </a:prstGeom>
        </p:spPr>
      </p:pic>
      <p:sp>
        <p:nvSpPr>
          <p:cNvPr id="7" name="Freeform 6"/>
          <p:cNvSpPr/>
          <p:nvPr/>
        </p:nvSpPr>
        <p:spPr>
          <a:xfrm>
            <a:off x="649480" y="3486684"/>
            <a:ext cx="102550" cy="316195"/>
          </a:xfrm>
          <a:custGeom>
            <a:avLst/>
            <a:gdLst>
              <a:gd name="connsiteX0" fmla="*/ 94004 w 102550"/>
              <a:gd name="connsiteY0" fmla="*/ 0 h 316195"/>
              <a:gd name="connsiteX1" fmla="*/ 102550 w 102550"/>
              <a:gd name="connsiteY1" fmla="*/ 316195 h 316195"/>
              <a:gd name="connsiteX2" fmla="*/ 0 w 102550"/>
              <a:gd name="connsiteY2" fmla="*/ 256374 h 316195"/>
              <a:gd name="connsiteX3" fmla="*/ 94004 w 102550"/>
              <a:gd name="connsiteY3" fmla="*/ 0 h 316195"/>
            </a:gdLst>
            <a:ahLst/>
            <a:cxnLst>
              <a:cxn ang="0">
                <a:pos x="connsiteX0" y="connsiteY0"/>
              </a:cxn>
              <a:cxn ang="0">
                <a:pos x="connsiteX1" y="connsiteY1"/>
              </a:cxn>
              <a:cxn ang="0">
                <a:pos x="connsiteX2" y="connsiteY2"/>
              </a:cxn>
              <a:cxn ang="0">
                <a:pos x="connsiteX3" y="connsiteY3"/>
              </a:cxn>
            </a:cxnLst>
            <a:rect l="l" t="t" r="r" b="b"/>
            <a:pathLst>
              <a:path w="102550" h="316195">
                <a:moveTo>
                  <a:pt x="94004" y="0"/>
                </a:moveTo>
                <a:lnTo>
                  <a:pt x="102550" y="316195"/>
                </a:lnTo>
                <a:lnTo>
                  <a:pt x="0" y="256374"/>
                </a:lnTo>
                <a:lnTo>
                  <a:pt x="9400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43689DF9-D287-432E-9F40-D237B819A1A7}" vid="{5144CDE6-24FE-4389-99E0-1DDC4C0A7B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243</TotalTime>
  <Words>804</Words>
  <Application>Microsoft Office PowerPoint</Application>
  <PresentationFormat>On-screen Show (4:3)</PresentationFormat>
  <Paragraphs>121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Twinkl</vt:lpstr>
      <vt:lpstr>Arial</vt:lpstr>
      <vt:lpstr>Tuffy-TTF</vt:lpstr>
      <vt:lpstr>Tuffy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Ford</dc:creator>
  <cp:lastModifiedBy>Amy Thompson</cp:lastModifiedBy>
  <cp:revision>26</cp:revision>
  <dcterms:created xsi:type="dcterms:W3CDTF">2019-10-07T11:53:18Z</dcterms:created>
  <dcterms:modified xsi:type="dcterms:W3CDTF">2020-05-04T14:23:27Z</dcterms:modified>
</cp:coreProperties>
</file>