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0"/>
  </p:notesMasterIdLst>
  <p:handoutMasterIdLst>
    <p:handoutMasterId r:id="rId11"/>
  </p:handoutMasterIdLst>
  <p:sldIdLst>
    <p:sldId id="274" r:id="rId2"/>
    <p:sldId id="264" r:id="rId3"/>
    <p:sldId id="268" r:id="rId4"/>
    <p:sldId id="269" r:id="rId5"/>
    <p:sldId id="271" r:id="rId6"/>
    <p:sldId id="272" r:id="rId7"/>
    <p:sldId id="273" r:id="rId8"/>
    <p:sldId id="267" r:id="rId9"/>
  </p:sldIdLst>
  <p:sldSz cx="9144000" cy="6858000" type="screen4x3"/>
  <p:notesSz cx="6858000" cy="9144000"/>
  <p:embeddedFontLst>
    <p:embeddedFont>
      <p:font typeface="Twinkl SemiBold" pitchFamily="2" charset="0"/>
      <p:bold r:id="rId12"/>
    </p:embeddedFon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Sassoon Infant Rg" panose="02000503030000020003" pitchFamily="50" charset="0"/>
      <p:regular r:id="rId17"/>
      <p:bold r:id="rId18"/>
    </p:embeddedFont>
    <p:embeddedFont>
      <p:font typeface="Twinkl" pitchFamily="2" charset="0"/>
      <p:regular r:id="rId19"/>
      <p:bold r:id="rId20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pos="340">
          <p15:clr>
            <a:srgbClr val="A4A3A4"/>
          </p15:clr>
        </p15:guide>
        <p15:guide id="4" orient="horz" pos="3974">
          <p15:clr>
            <a:srgbClr val="A4A3A4"/>
          </p15:clr>
        </p15:guide>
        <p15:guide id="5" pos="5420">
          <p15:clr>
            <a:srgbClr val="A4A3A4"/>
          </p15:clr>
        </p15:guide>
        <p15:guide id="6" orient="horz" pos="346">
          <p15:clr>
            <a:srgbClr val="A4A3A4"/>
          </p15:clr>
        </p15:guide>
        <p15:guide id="7" pos="476">
          <p15:clr>
            <a:srgbClr val="A4A3A4"/>
          </p15:clr>
        </p15:guide>
        <p15:guide id="8" orient="horz" pos="482">
          <p15:clr>
            <a:srgbClr val="A4A3A4"/>
          </p15:clr>
        </p15:guide>
        <p15:guide id="9" orient="horz" pos="3838">
          <p15:clr>
            <a:srgbClr val="A4A3A4"/>
          </p15:clr>
        </p15:guide>
        <p15:guide id="10" pos="528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44D67"/>
    <a:srgbClr val="2E90CE"/>
    <a:srgbClr val="DE1E5A"/>
    <a:srgbClr val="18A0DB"/>
    <a:srgbClr val="BC0105"/>
    <a:srgbClr val="4DB1E3"/>
    <a:srgbClr val="80C1EB"/>
    <a:srgbClr val="ACDD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349" autoAdjust="0"/>
    <p:restoredTop sz="96370" autoAdjust="0"/>
  </p:normalViewPr>
  <p:slideViewPr>
    <p:cSldViewPr snapToGrid="0">
      <p:cViewPr varScale="1">
        <p:scale>
          <a:sx n="110" d="100"/>
          <a:sy n="110" d="100"/>
        </p:scale>
        <p:origin x="1458" y="108"/>
      </p:cViewPr>
      <p:guideLst>
        <p:guide orient="horz" pos="2160"/>
        <p:guide pos="2880"/>
        <p:guide pos="340"/>
        <p:guide orient="horz" pos="3974"/>
        <p:guide pos="5420"/>
        <p:guide orient="horz" pos="346"/>
        <p:guide pos="476"/>
        <p:guide orient="horz" pos="482"/>
        <p:guide orient="horz" pos="3838"/>
        <p:guide pos="528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7" d="100"/>
          <a:sy n="87" d="100"/>
        </p:scale>
        <p:origin x="3840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theme" Target="theme/theme1.xml"/><Relationship Id="rId10" Type="http://schemas.openxmlformats.org/officeDocument/2006/relationships/notesMaster" Target="notesMasters/notesMaster1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B7899136-0EEB-45BD-99D2-750EDB40E5DD}" type="datetimeFigureOut">
              <a:rPr lang="en-GB"/>
              <a:pPr>
                <a:defRPr/>
              </a:pPr>
              <a:t>08/04/2019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E78404F1-FFAE-48E2-BB0A-A4EF0DA0638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C8175501-79C9-4B27-80A6-0104830B72B3}" type="datetimeFigureOut">
              <a:rPr lang="en-GB"/>
              <a:pPr>
                <a:defRPr/>
              </a:pPr>
              <a:t>08/04/2019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7B6EED79-94C0-48DE-911D-9804796E3E4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0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288" y="6196013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8440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bg>
      <p:bgPr>
        <a:blipFill dpi="0" rotWithShape="0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pic>
        <p:nvPicPr>
          <p:cNvPr id="3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2438" y="5734050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162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0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411677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bg>
      <p:bgPr>
        <a:blipFill dpi="0" rotWithShape="0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 bwMode="auto">
          <a:xfrm>
            <a:off x="503238" y="2930525"/>
            <a:ext cx="8137525" cy="341471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4" name="Rounded Rectangle 3"/>
          <p:cNvSpPr/>
          <p:nvPr userDrawn="1"/>
        </p:nvSpPr>
        <p:spPr bwMode="auto">
          <a:xfrm>
            <a:off x="503238" y="512763"/>
            <a:ext cx="8137525" cy="2192337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5" name="Title 1"/>
          <p:cNvSpPr txBox="1">
            <a:spLocks/>
          </p:cNvSpPr>
          <p:nvPr userDrawn="1"/>
        </p:nvSpPr>
        <p:spPr>
          <a:xfrm>
            <a:off x="628650" y="3071813"/>
            <a:ext cx="7886700" cy="539750"/>
          </a:xfrm>
          <a:prstGeom prst="rect">
            <a:avLst/>
          </a:prstGeom>
        </p:spPr>
        <p:txBody>
          <a:bodyPr lIns="0" tIns="0" rIns="0" bIns="0" anchor="ctr" anchorCtr="1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3600" dirty="0">
                <a:latin typeface="Twinkl" pitchFamily="50" charset="0"/>
              </a:rPr>
              <a:t>Success Criteria</a:t>
            </a:r>
          </a:p>
        </p:txBody>
      </p:sp>
      <p:sp>
        <p:nvSpPr>
          <p:cNvPr id="6" name="Title 1"/>
          <p:cNvSpPr txBox="1">
            <a:spLocks/>
          </p:cNvSpPr>
          <p:nvPr userDrawn="1"/>
        </p:nvSpPr>
        <p:spPr>
          <a:xfrm>
            <a:off x="628650" y="735013"/>
            <a:ext cx="7886700" cy="539750"/>
          </a:xfrm>
          <a:prstGeom prst="rect">
            <a:avLst/>
          </a:prstGeom>
        </p:spPr>
        <p:txBody>
          <a:bodyPr lIns="0" tIns="0" rIns="0" bIns="0" anchor="ctr" anchorCtr="1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3600" dirty="0">
                <a:latin typeface="Twinkl" pitchFamily="50" charset="0"/>
              </a:rPr>
              <a:t>Aim</a:t>
            </a:r>
          </a:p>
        </p:txBody>
      </p:sp>
      <p:sp>
        <p:nvSpPr>
          <p:cNvPr id="7" name="Content Placeholder 15"/>
          <p:cNvSpPr txBox="1">
            <a:spLocks/>
          </p:cNvSpPr>
          <p:nvPr userDrawn="1"/>
        </p:nvSpPr>
        <p:spPr>
          <a:xfrm>
            <a:off x="628650" y="3467100"/>
            <a:ext cx="7886700" cy="1409700"/>
          </a:xfrm>
          <a:prstGeom prst="rect">
            <a:avLst/>
          </a:prstGeom>
          <a:noFill/>
          <a:ln w="25400">
            <a:noFill/>
          </a:ln>
        </p:spPr>
        <p:txBody>
          <a:bodyPr lIns="180000" tIns="252000" rIns="252000" bIns="18000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GB" dirty="0">
                <a:latin typeface="Twinkl" pitchFamily="50" charset="0"/>
              </a:rPr>
              <a:t>Statement 1 Lorem ipsum </a:t>
            </a:r>
            <a:r>
              <a:rPr lang="en-GB" dirty="0" err="1">
                <a:latin typeface="Twinkl" pitchFamily="50" charset="0"/>
              </a:rPr>
              <a:t>dolor</a:t>
            </a:r>
            <a:r>
              <a:rPr lang="en-GB" dirty="0">
                <a:latin typeface="Twinkl" pitchFamily="50" charset="0"/>
              </a:rPr>
              <a:t> sit </a:t>
            </a:r>
            <a:r>
              <a:rPr lang="en-GB" dirty="0" err="1">
                <a:latin typeface="Twinkl" pitchFamily="50" charset="0"/>
              </a:rPr>
              <a:t>amet</a:t>
            </a:r>
            <a:r>
              <a:rPr lang="en-GB" dirty="0">
                <a:latin typeface="Twinkl" pitchFamily="50" charset="0"/>
              </a:rPr>
              <a:t>, </a:t>
            </a:r>
            <a:r>
              <a:rPr lang="en-GB" dirty="0" err="1">
                <a:latin typeface="Twinkl" pitchFamily="50" charset="0"/>
              </a:rPr>
              <a:t>consectetur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adipiscing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elit</a:t>
            </a:r>
            <a:r>
              <a:rPr lang="en-GB" dirty="0">
                <a:latin typeface="Twinkl" pitchFamily="50" charset="0"/>
              </a:rPr>
              <a:t>.</a:t>
            </a:r>
          </a:p>
          <a:p>
            <a:pPr fontAlgn="auto">
              <a:spcAft>
                <a:spcPts val="0"/>
              </a:spcAft>
              <a:defRPr/>
            </a:pPr>
            <a:r>
              <a:rPr lang="en-GB" dirty="0">
                <a:latin typeface="Twinkl" pitchFamily="50" charset="0"/>
              </a:rPr>
              <a:t>Statement 2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GB" dirty="0">
                <a:latin typeface="Twinkl" pitchFamily="50" charset="0"/>
              </a:rPr>
              <a:t>Sub statement</a:t>
            </a:r>
          </a:p>
        </p:txBody>
      </p:sp>
      <p:sp>
        <p:nvSpPr>
          <p:cNvPr id="11" name="Content Placeholder 15"/>
          <p:cNvSpPr>
            <a:spLocks noGrp="1"/>
          </p:cNvSpPr>
          <p:nvPr>
            <p:ph idx="1"/>
          </p:nvPr>
        </p:nvSpPr>
        <p:spPr>
          <a:xfrm>
            <a:off x="628650" y="1127760"/>
            <a:ext cx="7886700" cy="1409700"/>
          </a:xfrm>
        </p:spPr>
        <p:txBody>
          <a:bodyPr>
            <a:normAutofit fontScale="92500" lnSpcReduction="10000"/>
          </a:bodyPr>
          <a:lstStyle>
            <a:lvl1pPr>
              <a:defRPr>
                <a:latin typeface="Twinkl" pitchFamily="50" charset="0"/>
              </a:defRPr>
            </a:lvl1pPr>
            <a:lvl2pPr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4331302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0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288" y="6196013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18783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90538" y="695325"/>
            <a:ext cx="8162925" cy="1150938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90538" y="1957388"/>
            <a:ext cx="8162925" cy="4387850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22859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81636" y="3785397"/>
            <a:ext cx="2352809" cy="2334749"/>
          </a:xfrm>
          <a:prstGeom prst="rect">
            <a:avLst/>
          </a:prstGeom>
        </p:spPr>
      </p:pic>
      <p:sp>
        <p:nvSpPr>
          <p:cNvPr id="9218" name="Title 20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r>
              <a:rPr lang="en-GB" altLang="en-US" sz="3600" dirty="0"/>
              <a:t>Our Planet</a:t>
            </a:r>
          </a:p>
        </p:txBody>
      </p:sp>
      <p:sp>
        <p:nvSpPr>
          <p:cNvPr id="9219" name="Rectangle 1"/>
          <p:cNvSpPr>
            <a:spLocks noChangeArrowheads="1"/>
          </p:cNvSpPr>
          <p:nvPr/>
        </p:nvSpPr>
        <p:spPr bwMode="auto">
          <a:xfrm>
            <a:off x="990600" y="2271713"/>
            <a:ext cx="7188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r>
              <a:rPr lang="en-GB" altLang="en-US" dirty="0">
                <a:solidFill>
                  <a:schemeClr val="tx1"/>
                </a:solidFill>
              </a:rPr>
              <a:t>What is your favourite animal? Why is it your favourite?</a:t>
            </a:r>
          </a:p>
        </p:txBody>
      </p:sp>
      <p:sp>
        <p:nvSpPr>
          <p:cNvPr id="9220" name="Rectangle 3"/>
          <p:cNvSpPr>
            <a:spLocks noChangeArrowheads="1"/>
          </p:cNvSpPr>
          <p:nvPr/>
        </p:nvSpPr>
        <p:spPr bwMode="auto">
          <a:xfrm>
            <a:off x="990600" y="1490663"/>
            <a:ext cx="727233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r>
              <a:rPr lang="en-GB" altLang="en-US" dirty="0">
                <a:solidFill>
                  <a:schemeClr val="tx1"/>
                </a:solidFill>
              </a:rPr>
              <a:t>Our planet is amazing and beautiful. It is filled with lots of amazing plants and animals.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03212" y="3518263"/>
            <a:ext cx="1897165" cy="260188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7061" y="4313995"/>
            <a:ext cx="3710941" cy="18061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95485">
            <a:off x="6430389" y="2878607"/>
            <a:ext cx="910088" cy="87628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1240" y="2811766"/>
            <a:ext cx="1293600" cy="150222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9859" y="5121933"/>
            <a:ext cx="1301741" cy="9982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r>
              <a:rPr lang="en-GB" altLang="en-US" dirty="0"/>
              <a:t>Plants and Animals</a:t>
            </a:r>
          </a:p>
        </p:txBody>
      </p:sp>
      <p:sp>
        <p:nvSpPr>
          <p:cNvPr id="10243" name="Rectangle 2"/>
          <p:cNvSpPr>
            <a:spLocks noChangeArrowheads="1"/>
          </p:cNvSpPr>
          <p:nvPr/>
        </p:nvSpPr>
        <p:spPr bwMode="auto">
          <a:xfrm>
            <a:off x="977900" y="1535113"/>
            <a:ext cx="7281863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r>
              <a:rPr lang="en-GB" altLang="en-US" dirty="0">
                <a:solidFill>
                  <a:schemeClr val="tx1"/>
                </a:solidFill>
              </a:rPr>
              <a:t>There are lots of different plants and animals on our planet.</a:t>
            </a:r>
          </a:p>
          <a:p>
            <a:endParaRPr lang="en-GB" altLang="en-US" dirty="0"/>
          </a:p>
          <a:p>
            <a:r>
              <a:rPr lang="en-GB" altLang="en-US" dirty="0">
                <a:solidFill>
                  <a:schemeClr val="tx1"/>
                </a:solidFill>
              </a:rPr>
              <a:t>Sadly, some plants and animals have become </a:t>
            </a:r>
            <a:r>
              <a:rPr lang="en-GB" altLang="en-US" b="1" dirty="0">
                <a:solidFill>
                  <a:schemeClr val="tx1"/>
                </a:solidFill>
              </a:rPr>
              <a:t>extinct</a:t>
            </a:r>
            <a:r>
              <a:rPr lang="en-GB" altLang="en-US" dirty="0">
                <a:solidFill>
                  <a:schemeClr val="tx1"/>
                </a:solidFill>
              </a:rPr>
              <a:t>. That means that there aren’t any of them on our planet anymore.</a:t>
            </a:r>
          </a:p>
          <a:p>
            <a:endParaRPr lang="en-GB" altLang="en-US" dirty="0">
              <a:solidFill>
                <a:schemeClr val="tx1"/>
              </a:solidFill>
            </a:endParaRPr>
          </a:p>
          <a:p>
            <a:r>
              <a:rPr lang="en-GB" altLang="en-US" dirty="0">
                <a:solidFill>
                  <a:schemeClr val="tx1"/>
                </a:solidFill>
              </a:rPr>
              <a:t>Have you heard of these extinct animals?</a:t>
            </a:r>
          </a:p>
        </p:txBody>
      </p:sp>
      <p:sp>
        <p:nvSpPr>
          <p:cNvPr id="15" name="TextBox 1"/>
          <p:cNvSpPr txBox="1">
            <a:spLocks noChangeArrowheads="1"/>
          </p:cNvSpPr>
          <p:nvPr/>
        </p:nvSpPr>
        <p:spPr bwMode="auto">
          <a:xfrm>
            <a:off x="1598613" y="5529263"/>
            <a:ext cx="7064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Dodo</a:t>
            </a:r>
          </a:p>
        </p:txBody>
      </p:sp>
      <p:sp>
        <p:nvSpPr>
          <p:cNvPr id="16" name="TextBox 8"/>
          <p:cNvSpPr txBox="1">
            <a:spLocks noChangeArrowheads="1"/>
          </p:cNvSpPr>
          <p:nvPr/>
        </p:nvSpPr>
        <p:spPr bwMode="auto">
          <a:xfrm>
            <a:off x="3489325" y="5529263"/>
            <a:ext cx="2003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Woolly Mammoth</a:t>
            </a:r>
          </a:p>
        </p:txBody>
      </p:sp>
      <p:sp>
        <p:nvSpPr>
          <p:cNvPr id="17" name="TextBox 9"/>
          <p:cNvSpPr txBox="1">
            <a:spLocks noChangeArrowheads="1"/>
          </p:cNvSpPr>
          <p:nvPr/>
        </p:nvSpPr>
        <p:spPr bwMode="auto">
          <a:xfrm>
            <a:off x="6226175" y="5529263"/>
            <a:ext cx="20335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tx1"/>
                </a:solidFill>
              </a:rPr>
              <a:t>Sabre-toothed Cat</a:t>
            </a:r>
          </a:p>
        </p:txBody>
      </p:sp>
      <p:pic>
        <p:nvPicPr>
          <p:cNvPr id="18" name="Pictur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2850" y="3951288"/>
            <a:ext cx="1477963" cy="157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2845" y="3951288"/>
            <a:ext cx="2385318" cy="14843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2894" y="3637857"/>
            <a:ext cx="2239856" cy="18914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228600" y="479425"/>
            <a:ext cx="8686800" cy="993775"/>
          </a:xfrm>
        </p:spPr>
        <p:txBody>
          <a:bodyPr/>
          <a:lstStyle/>
          <a:p>
            <a:pPr eaLnBrk="1" hangingPunct="1"/>
            <a:r>
              <a:rPr lang="en-GB" altLang="en-US" dirty="0"/>
              <a:t>What Hurts Plants and Animals?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-200025" y="1473200"/>
            <a:ext cx="8302027" cy="1678759"/>
            <a:chOff x="-200025" y="1473200"/>
            <a:chExt cx="8302027" cy="1678759"/>
          </a:xfrm>
        </p:grpSpPr>
        <p:grpSp>
          <p:nvGrpSpPr>
            <p:cNvPr id="3" name="Group 2"/>
            <p:cNvGrpSpPr/>
            <p:nvPr/>
          </p:nvGrpSpPr>
          <p:grpSpPr>
            <a:xfrm>
              <a:off x="-200025" y="1473200"/>
              <a:ext cx="8302027" cy="1678759"/>
              <a:chOff x="-200025" y="1473200"/>
              <a:chExt cx="8302027" cy="1678759"/>
            </a:xfrm>
          </p:grpSpPr>
          <p:sp>
            <p:nvSpPr>
              <p:cNvPr id="7" name="Rectangle 6"/>
              <p:cNvSpPr/>
              <p:nvPr/>
            </p:nvSpPr>
            <p:spPr bwMode="auto">
              <a:xfrm>
                <a:off x="-200025" y="1979614"/>
                <a:ext cx="7340600" cy="760242"/>
              </a:xfrm>
              <a:prstGeom prst="rect">
                <a:avLst/>
              </a:prstGeom>
              <a:solidFill>
                <a:srgbClr val="344D6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6" name="Oval 5"/>
              <p:cNvSpPr/>
              <p:nvPr/>
            </p:nvSpPr>
            <p:spPr bwMode="auto">
              <a:xfrm>
                <a:off x="6423243" y="1473200"/>
                <a:ext cx="1678759" cy="1678759"/>
              </a:xfrm>
              <a:prstGeom prst="ellipse">
                <a:avLst/>
              </a:prstGeom>
              <a:solidFill>
                <a:srgbClr val="344D6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</p:grpSp>
        <p:sp>
          <p:nvSpPr>
            <p:cNvPr id="11275" name="Rectangle 2"/>
            <p:cNvSpPr>
              <a:spLocks noChangeArrowheads="1"/>
            </p:cNvSpPr>
            <p:nvPr/>
          </p:nvSpPr>
          <p:spPr bwMode="auto">
            <a:xfrm>
              <a:off x="761402" y="2066257"/>
              <a:ext cx="5664780" cy="6464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winkl" pitchFamily="2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winkl" pitchFamily="2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9pPr>
            </a:lstStyle>
            <a:p>
              <a:r>
                <a:rPr lang="en-GB" altLang="en-US" dirty="0">
                  <a:solidFill>
                    <a:schemeClr val="bg1"/>
                  </a:solidFill>
                </a:rPr>
                <a:t>Pollution, such as smoke in the air, litter and oil, can hurt animals and plants.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6513333" y="1592731"/>
              <a:ext cx="1498578" cy="1439696"/>
            </a:xfrm>
            <a:prstGeom prst="ellipse">
              <a:avLst/>
            </a:prstGeom>
            <a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-200025" y="4566986"/>
            <a:ext cx="8487978" cy="1678759"/>
            <a:chOff x="-200025" y="4566986"/>
            <a:chExt cx="8487978" cy="1678759"/>
          </a:xfrm>
        </p:grpSpPr>
        <p:grpSp>
          <p:nvGrpSpPr>
            <p:cNvPr id="21" name="Group 20"/>
            <p:cNvGrpSpPr/>
            <p:nvPr/>
          </p:nvGrpSpPr>
          <p:grpSpPr>
            <a:xfrm>
              <a:off x="-200025" y="4566986"/>
              <a:ext cx="8302027" cy="1678759"/>
              <a:chOff x="-200025" y="1473200"/>
              <a:chExt cx="8302027" cy="1678759"/>
            </a:xfrm>
          </p:grpSpPr>
          <p:sp>
            <p:nvSpPr>
              <p:cNvPr id="22" name="Rectangle 21"/>
              <p:cNvSpPr/>
              <p:nvPr/>
            </p:nvSpPr>
            <p:spPr bwMode="auto">
              <a:xfrm>
                <a:off x="-200025" y="1979614"/>
                <a:ext cx="7340600" cy="760242"/>
              </a:xfrm>
              <a:prstGeom prst="rect">
                <a:avLst/>
              </a:prstGeom>
              <a:solidFill>
                <a:srgbClr val="344D6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23" name="Oval 22"/>
              <p:cNvSpPr/>
              <p:nvPr/>
            </p:nvSpPr>
            <p:spPr bwMode="auto">
              <a:xfrm>
                <a:off x="6423243" y="1473200"/>
                <a:ext cx="1678759" cy="1678759"/>
              </a:xfrm>
              <a:prstGeom prst="ellipse">
                <a:avLst/>
              </a:prstGeom>
              <a:solidFill>
                <a:srgbClr val="344D6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</p:grpSp>
        <p:sp>
          <p:nvSpPr>
            <p:cNvPr id="25" name="Rectangle 2"/>
            <p:cNvSpPr>
              <a:spLocks noChangeArrowheads="1"/>
            </p:cNvSpPr>
            <p:nvPr/>
          </p:nvSpPr>
          <p:spPr bwMode="auto">
            <a:xfrm>
              <a:off x="637885" y="5130285"/>
              <a:ext cx="5664780" cy="6464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winkl" pitchFamily="2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winkl" pitchFamily="2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9pPr>
            </a:lstStyle>
            <a:p>
              <a:r>
                <a:rPr lang="en-GB" altLang="en-US" dirty="0">
                  <a:solidFill>
                    <a:schemeClr val="bg1"/>
                  </a:solidFill>
                </a:rPr>
                <a:t>Some people kill animals, such as elephants. This is against the law and called poaching.</a:t>
              </a: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70766" y="4818199"/>
              <a:ext cx="1617187" cy="1176332"/>
            </a:xfrm>
            <a:prstGeom prst="rect">
              <a:avLst/>
            </a:prstGeom>
          </p:spPr>
        </p:pic>
      </p:grpSp>
      <p:grpSp>
        <p:nvGrpSpPr>
          <p:cNvPr id="13" name="Group 12"/>
          <p:cNvGrpSpPr/>
          <p:nvPr/>
        </p:nvGrpSpPr>
        <p:grpSpPr>
          <a:xfrm>
            <a:off x="841973" y="3027680"/>
            <a:ext cx="8302027" cy="1678759"/>
            <a:chOff x="841973" y="3027680"/>
            <a:chExt cx="8302027" cy="1678759"/>
          </a:xfrm>
        </p:grpSpPr>
        <p:grpSp>
          <p:nvGrpSpPr>
            <p:cNvPr id="17" name="Group 16"/>
            <p:cNvGrpSpPr/>
            <p:nvPr/>
          </p:nvGrpSpPr>
          <p:grpSpPr>
            <a:xfrm rot="10800000">
              <a:off x="841973" y="3027680"/>
              <a:ext cx="8302027" cy="1678759"/>
              <a:chOff x="-200025" y="1473200"/>
              <a:chExt cx="8302027" cy="1678759"/>
            </a:xfrm>
          </p:grpSpPr>
          <p:sp>
            <p:nvSpPr>
              <p:cNvPr id="19" name="Rectangle 18"/>
              <p:cNvSpPr/>
              <p:nvPr/>
            </p:nvSpPr>
            <p:spPr bwMode="auto">
              <a:xfrm>
                <a:off x="-200025" y="1979614"/>
                <a:ext cx="7340600" cy="760242"/>
              </a:xfrm>
              <a:prstGeom prst="rect">
                <a:avLst/>
              </a:prstGeom>
              <a:solidFill>
                <a:srgbClr val="344D6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20" name="Oval 19"/>
              <p:cNvSpPr/>
              <p:nvPr/>
            </p:nvSpPr>
            <p:spPr bwMode="auto">
              <a:xfrm>
                <a:off x="6423243" y="1473200"/>
                <a:ext cx="1678759" cy="1678759"/>
              </a:xfrm>
              <a:prstGeom prst="ellipse">
                <a:avLst/>
              </a:prstGeom>
              <a:solidFill>
                <a:srgbClr val="344D6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</p:grpSp>
        <p:sp>
          <p:nvSpPr>
            <p:cNvPr id="24" name="Rectangle 2"/>
            <p:cNvSpPr>
              <a:spLocks noChangeArrowheads="1"/>
            </p:cNvSpPr>
            <p:nvPr/>
          </p:nvSpPr>
          <p:spPr bwMode="auto">
            <a:xfrm>
              <a:off x="2520732" y="3483508"/>
              <a:ext cx="6609805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winkl" pitchFamily="2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winkl" pitchFamily="2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9pPr>
            </a:lstStyle>
            <a:p>
              <a:r>
                <a:rPr lang="en-GB" altLang="en-US" dirty="0">
                  <a:solidFill>
                    <a:schemeClr val="bg1"/>
                  </a:solidFill>
                </a:rPr>
                <a:t>Animals’ homes are being damaged, for example forests might be cut down so an animal has nowhere to live and no food.</a:t>
              </a: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419824">
              <a:off x="1583030" y="3557019"/>
              <a:ext cx="681895" cy="1047579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1505" y="3552366"/>
              <a:ext cx="651895" cy="797224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834039">
              <a:off x="1638519" y="3196741"/>
              <a:ext cx="347237" cy="53345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r>
              <a:rPr lang="en-GB" altLang="en-US" dirty="0"/>
              <a:t>Earth Day</a:t>
            </a:r>
          </a:p>
        </p:txBody>
      </p:sp>
      <p:grpSp>
        <p:nvGrpSpPr>
          <p:cNvPr id="19" name="Group 18"/>
          <p:cNvGrpSpPr>
            <a:grpSpLocks/>
          </p:cNvGrpSpPr>
          <p:nvPr/>
        </p:nvGrpSpPr>
        <p:grpSpPr bwMode="auto">
          <a:xfrm>
            <a:off x="-200025" y="1377950"/>
            <a:ext cx="8716963" cy="2455863"/>
            <a:chOff x="-199329" y="1378131"/>
            <a:chExt cx="8716071" cy="2455333"/>
          </a:xfrm>
        </p:grpSpPr>
        <p:grpSp>
          <p:nvGrpSpPr>
            <p:cNvPr id="13322" name="Group 5"/>
            <p:cNvGrpSpPr>
              <a:grpSpLocks/>
            </p:cNvGrpSpPr>
            <p:nvPr/>
          </p:nvGrpSpPr>
          <p:grpSpPr bwMode="auto">
            <a:xfrm>
              <a:off x="-199329" y="1378131"/>
              <a:ext cx="8716071" cy="2455333"/>
              <a:chOff x="-300929" y="1471264"/>
              <a:chExt cx="8716071" cy="2455333"/>
            </a:xfrm>
          </p:grpSpPr>
          <p:sp>
            <p:nvSpPr>
              <p:cNvPr id="9" name="Oval 8"/>
              <p:cNvSpPr/>
              <p:nvPr/>
            </p:nvSpPr>
            <p:spPr>
              <a:xfrm>
                <a:off x="5959530" y="1471264"/>
                <a:ext cx="2455612" cy="2455333"/>
              </a:xfrm>
              <a:prstGeom prst="ellipse">
                <a:avLst/>
              </a:prstGeom>
              <a:solidFill>
                <a:srgbClr val="344D6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-300929" y="2072797"/>
                <a:ext cx="7339849" cy="1252267"/>
              </a:xfrm>
              <a:prstGeom prst="rect">
                <a:avLst/>
              </a:prstGeom>
              <a:solidFill>
                <a:srgbClr val="344D6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</p:grpSp>
        <p:sp>
          <p:nvSpPr>
            <p:cNvPr id="13323" name="Rectangle 2"/>
            <p:cNvSpPr>
              <a:spLocks noChangeArrowheads="1"/>
            </p:cNvSpPr>
            <p:nvPr/>
          </p:nvSpPr>
          <p:spPr bwMode="auto">
            <a:xfrm>
              <a:off x="833605" y="2132695"/>
              <a:ext cx="4572000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winkl" pitchFamily="2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winkl" pitchFamily="2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9pPr>
            </a:lstStyle>
            <a:p>
              <a:r>
                <a:rPr lang="en-GB" altLang="en-US">
                  <a:solidFill>
                    <a:schemeClr val="bg1"/>
                  </a:solidFill>
                </a:rPr>
                <a:t>Earth Day is a special time when people think about how to look after our planet. It is on 22</a:t>
              </a:r>
              <a:r>
                <a:rPr lang="en-GB" altLang="en-US" baseline="30000">
                  <a:solidFill>
                    <a:schemeClr val="bg1"/>
                  </a:solidFill>
                </a:rPr>
                <a:t>nd</a:t>
              </a:r>
              <a:r>
                <a:rPr lang="en-GB" altLang="en-US">
                  <a:solidFill>
                    <a:schemeClr val="bg1"/>
                  </a:solidFill>
                </a:rPr>
                <a:t> April.</a:t>
              </a:r>
            </a:p>
          </p:txBody>
        </p:sp>
        <p:pic>
          <p:nvPicPr>
            <p:cNvPr id="13324" name="Picture 1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52323" y="1670228"/>
              <a:ext cx="1873503" cy="1871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2"/>
          <p:cNvGrpSpPr/>
          <p:nvPr/>
        </p:nvGrpSpPr>
        <p:grpSpPr>
          <a:xfrm>
            <a:off x="604838" y="3711575"/>
            <a:ext cx="8716962" cy="2454275"/>
            <a:chOff x="604838" y="3711575"/>
            <a:chExt cx="8716962" cy="2454275"/>
          </a:xfrm>
        </p:grpSpPr>
        <p:grpSp>
          <p:nvGrpSpPr>
            <p:cNvPr id="21" name="Group 20"/>
            <p:cNvGrpSpPr>
              <a:grpSpLocks/>
            </p:cNvGrpSpPr>
            <p:nvPr/>
          </p:nvGrpSpPr>
          <p:grpSpPr bwMode="auto">
            <a:xfrm>
              <a:off x="604838" y="3711575"/>
              <a:ext cx="8716962" cy="2454275"/>
              <a:chOff x="605004" y="3711054"/>
              <a:chExt cx="8716071" cy="2455333"/>
            </a:xfrm>
          </p:grpSpPr>
          <p:grpSp>
            <p:nvGrpSpPr>
              <p:cNvPr id="13317" name="Group 11"/>
              <p:cNvGrpSpPr>
                <a:grpSpLocks/>
              </p:cNvGrpSpPr>
              <p:nvPr/>
            </p:nvGrpSpPr>
            <p:grpSpPr bwMode="auto">
              <a:xfrm rot="10800000">
                <a:off x="605004" y="3711054"/>
                <a:ext cx="8716071" cy="2455333"/>
                <a:chOff x="-300929" y="1471264"/>
                <a:chExt cx="8716071" cy="2455333"/>
              </a:xfrm>
            </p:grpSpPr>
            <p:sp>
              <p:nvSpPr>
                <p:cNvPr id="15" name="Oval 14"/>
                <p:cNvSpPr/>
                <p:nvPr/>
              </p:nvSpPr>
              <p:spPr>
                <a:xfrm>
                  <a:off x="5959531" y="1471264"/>
                  <a:ext cx="2455611" cy="2455333"/>
                </a:xfrm>
                <a:prstGeom prst="ellipse">
                  <a:avLst/>
                </a:prstGeom>
                <a:solidFill>
                  <a:srgbClr val="344D6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GB"/>
                </a:p>
              </p:txBody>
            </p:sp>
            <p:sp>
              <p:nvSpPr>
                <p:cNvPr id="16" name="Rectangle 15"/>
                <p:cNvSpPr/>
                <p:nvPr/>
              </p:nvSpPr>
              <p:spPr>
                <a:xfrm>
                  <a:off x="-300929" y="2203416"/>
                  <a:ext cx="7339850" cy="1121258"/>
                </a:xfrm>
                <a:prstGeom prst="rect">
                  <a:avLst/>
                </a:prstGeom>
                <a:solidFill>
                  <a:srgbClr val="344D6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GB"/>
                </a:p>
              </p:txBody>
            </p:sp>
          </p:grpSp>
          <p:sp>
            <p:nvSpPr>
              <p:cNvPr id="13318" name="Rectangle 3"/>
              <p:cNvSpPr>
                <a:spLocks noChangeArrowheads="1"/>
              </p:cNvSpPr>
              <p:nvPr/>
            </p:nvSpPr>
            <p:spPr bwMode="auto">
              <a:xfrm>
                <a:off x="3364775" y="4550286"/>
                <a:ext cx="4572000" cy="6463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Twinkl" pitchFamily="2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winkl" pitchFamily="2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winkl" pitchFamily="2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winkl" pitchFamily="2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winkl" pitchFamily="2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winkl" pitchFamily="2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winkl" pitchFamily="2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winkl" pitchFamily="2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winkl" pitchFamily="2" charset="0"/>
                  </a:defRPr>
                </a:lvl9pPr>
              </a:lstStyle>
              <a:p>
                <a:r>
                  <a:rPr lang="en-GB" altLang="en-US" dirty="0">
                    <a:solidFill>
                      <a:schemeClr val="bg1"/>
                    </a:solidFill>
                  </a:rPr>
                  <a:t>This year, Earth Day is trying help stop animals and plants from becoming extinct. </a:t>
                </a:r>
              </a:p>
            </p:txBody>
          </p:sp>
        </p:grp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2329" y="3945403"/>
              <a:ext cx="2100879" cy="1986617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r>
              <a:rPr lang="en-GB" altLang="en-US" dirty="0"/>
              <a:t>What Can We Do to Help?</a:t>
            </a:r>
          </a:p>
        </p:txBody>
      </p:sp>
      <p:sp>
        <p:nvSpPr>
          <p:cNvPr id="14339" name="Rectangle 2"/>
          <p:cNvSpPr>
            <a:spLocks noChangeArrowheads="1"/>
          </p:cNvSpPr>
          <p:nvPr/>
        </p:nvSpPr>
        <p:spPr bwMode="auto">
          <a:xfrm>
            <a:off x="2273300" y="1466850"/>
            <a:ext cx="45878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r>
              <a:rPr lang="en-GB" altLang="en-US" dirty="0">
                <a:solidFill>
                  <a:schemeClr val="tx1"/>
                </a:solidFill>
              </a:rPr>
              <a:t>There are lots of things we can do to help, not only on Earth Day, but all year round.</a:t>
            </a:r>
          </a:p>
        </p:txBody>
      </p:sp>
      <p:sp>
        <p:nvSpPr>
          <p:cNvPr id="25" name="Rounded Rectangle 24"/>
          <p:cNvSpPr/>
          <p:nvPr/>
        </p:nvSpPr>
        <p:spPr bwMode="auto">
          <a:xfrm>
            <a:off x="5994400" y="2370138"/>
            <a:ext cx="2549525" cy="3757612"/>
          </a:xfrm>
          <a:prstGeom prst="roundRect">
            <a:avLst/>
          </a:prstGeom>
          <a:solidFill>
            <a:srgbClr val="344D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grpSp>
        <p:nvGrpSpPr>
          <p:cNvPr id="28" name="Group 27"/>
          <p:cNvGrpSpPr>
            <a:grpSpLocks/>
          </p:cNvGrpSpPr>
          <p:nvPr/>
        </p:nvGrpSpPr>
        <p:grpSpPr bwMode="auto">
          <a:xfrm>
            <a:off x="6113463" y="3440113"/>
            <a:ext cx="2286000" cy="2547937"/>
            <a:chOff x="7952214" y="3558038"/>
            <a:chExt cx="2286000" cy="2547150"/>
          </a:xfrm>
        </p:grpSpPr>
        <p:sp>
          <p:nvSpPr>
            <p:cNvPr id="30" name="Rounded Rectangle 29"/>
            <p:cNvSpPr/>
            <p:nvPr/>
          </p:nvSpPr>
          <p:spPr>
            <a:xfrm>
              <a:off x="7952214" y="3558038"/>
              <a:ext cx="2286000" cy="254715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32" name="Rectangle 6"/>
            <p:cNvSpPr>
              <a:spLocks noChangeArrowheads="1"/>
            </p:cNvSpPr>
            <p:nvPr/>
          </p:nvSpPr>
          <p:spPr bwMode="auto">
            <a:xfrm>
              <a:off x="7972099" y="3828327"/>
              <a:ext cx="2266115" cy="19383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2000">
                  <a:solidFill>
                    <a:schemeClr val="tx1"/>
                  </a:solidFill>
                </a:rPr>
                <a:t>Why not have a go at making your own habitats – you could make a bug hotel or wormery!</a:t>
              </a:r>
            </a:p>
          </p:txBody>
        </p:sp>
      </p:grpSp>
      <p:grpSp>
        <p:nvGrpSpPr>
          <p:cNvPr id="33" name="Group 17"/>
          <p:cNvGrpSpPr>
            <a:grpSpLocks/>
          </p:cNvGrpSpPr>
          <p:nvPr/>
        </p:nvGrpSpPr>
        <p:grpSpPr bwMode="auto">
          <a:xfrm>
            <a:off x="3335338" y="2379663"/>
            <a:ext cx="2549525" cy="3757612"/>
            <a:chOff x="736600" y="2379133"/>
            <a:chExt cx="2548467" cy="3757766"/>
          </a:xfrm>
        </p:grpSpPr>
        <p:sp>
          <p:nvSpPr>
            <p:cNvPr id="34" name="Rounded Rectangle 33"/>
            <p:cNvSpPr/>
            <p:nvPr/>
          </p:nvSpPr>
          <p:spPr>
            <a:xfrm>
              <a:off x="736600" y="2379133"/>
              <a:ext cx="2548467" cy="3757766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35" name="Rectangle 19"/>
            <p:cNvSpPr>
              <a:spLocks noChangeArrowheads="1"/>
            </p:cNvSpPr>
            <p:nvPr/>
          </p:nvSpPr>
          <p:spPr bwMode="auto">
            <a:xfrm>
              <a:off x="1353038" y="2578323"/>
              <a:ext cx="1290202" cy="7079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4000" b="1" dirty="0">
                  <a:solidFill>
                    <a:schemeClr val="bg1"/>
                  </a:solidFill>
                </a:rPr>
                <a:t>Food</a:t>
              </a:r>
            </a:p>
          </p:txBody>
        </p:sp>
      </p:grpSp>
      <p:grpSp>
        <p:nvGrpSpPr>
          <p:cNvPr id="36" name="Group 35"/>
          <p:cNvGrpSpPr>
            <a:grpSpLocks/>
          </p:cNvGrpSpPr>
          <p:nvPr/>
        </p:nvGrpSpPr>
        <p:grpSpPr bwMode="auto">
          <a:xfrm>
            <a:off x="3445692" y="3440112"/>
            <a:ext cx="2332036" cy="2587712"/>
            <a:chOff x="3513425" y="3440630"/>
            <a:chExt cx="2332036" cy="2586914"/>
          </a:xfrm>
        </p:grpSpPr>
        <p:sp>
          <p:nvSpPr>
            <p:cNvPr id="37" name="Rounded Rectangle 36"/>
            <p:cNvSpPr/>
            <p:nvPr/>
          </p:nvSpPr>
          <p:spPr>
            <a:xfrm>
              <a:off x="3522133" y="3440630"/>
              <a:ext cx="2286000" cy="254715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38" name="Rectangle 7"/>
            <p:cNvSpPr>
              <a:spLocks noChangeArrowheads="1"/>
            </p:cNvSpPr>
            <p:nvPr/>
          </p:nvSpPr>
          <p:spPr bwMode="auto">
            <a:xfrm>
              <a:off x="3513425" y="3473788"/>
              <a:ext cx="2332036" cy="25537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sz="2000" dirty="0"/>
                <a:t>Think about</a:t>
              </a:r>
            </a:p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sz="2000" dirty="0"/>
                <a:t>where your food is coming from and how it is made. Did you know, 1,414 species of fish are at risk</a:t>
              </a:r>
            </a:p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sz="2000" dirty="0"/>
                <a:t>of extinction?</a:t>
              </a:r>
              <a:endParaRPr lang="en-GB" altLang="en-US" sz="20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9" name="Group 24"/>
          <p:cNvGrpSpPr>
            <a:grpSpLocks/>
          </p:cNvGrpSpPr>
          <p:nvPr/>
        </p:nvGrpSpPr>
        <p:grpSpPr bwMode="auto">
          <a:xfrm>
            <a:off x="676275" y="2379663"/>
            <a:ext cx="2549525" cy="3757612"/>
            <a:chOff x="736600" y="2379133"/>
            <a:chExt cx="2548467" cy="3757766"/>
          </a:xfrm>
        </p:grpSpPr>
        <p:sp>
          <p:nvSpPr>
            <p:cNvPr id="40" name="Rounded Rectangle 39"/>
            <p:cNvSpPr/>
            <p:nvPr/>
          </p:nvSpPr>
          <p:spPr>
            <a:xfrm>
              <a:off x="736600" y="2379133"/>
              <a:ext cx="2548467" cy="3757766"/>
            </a:xfrm>
            <a:prstGeom prst="round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41" name="Rectangle 26"/>
            <p:cNvSpPr>
              <a:spLocks noChangeArrowheads="1"/>
            </p:cNvSpPr>
            <p:nvPr/>
          </p:nvSpPr>
          <p:spPr bwMode="auto">
            <a:xfrm>
              <a:off x="895698" y="2469481"/>
              <a:ext cx="2244966" cy="954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2800" b="1">
                  <a:solidFill>
                    <a:schemeClr val="bg1"/>
                  </a:solidFill>
                </a:rPr>
                <a:t>Reuse and Recycle</a:t>
              </a:r>
            </a:p>
          </p:txBody>
        </p:sp>
      </p:grpSp>
      <p:grpSp>
        <p:nvGrpSpPr>
          <p:cNvPr id="42" name="Group 41"/>
          <p:cNvGrpSpPr>
            <a:grpSpLocks/>
          </p:cNvGrpSpPr>
          <p:nvPr/>
        </p:nvGrpSpPr>
        <p:grpSpPr bwMode="auto">
          <a:xfrm>
            <a:off x="795338" y="3440113"/>
            <a:ext cx="2286000" cy="2547937"/>
            <a:chOff x="6121400" y="3426496"/>
            <a:chExt cx="2286000" cy="2547150"/>
          </a:xfrm>
        </p:grpSpPr>
        <p:sp>
          <p:nvSpPr>
            <p:cNvPr id="43" name="Rounded Rectangle 42"/>
            <p:cNvSpPr/>
            <p:nvPr/>
          </p:nvSpPr>
          <p:spPr>
            <a:xfrm>
              <a:off x="6121400" y="3426496"/>
              <a:ext cx="2286000" cy="254715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44" name="Rectangle 8"/>
            <p:cNvSpPr>
              <a:spLocks noChangeArrowheads="1"/>
            </p:cNvSpPr>
            <p:nvPr/>
          </p:nvSpPr>
          <p:spPr bwMode="auto">
            <a:xfrm>
              <a:off x="6176432" y="3669019"/>
              <a:ext cx="2167467" cy="1630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2000">
                  <a:solidFill>
                    <a:schemeClr val="tx1"/>
                  </a:solidFill>
                </a:rPr>
                <a:t>Try to reuse any plastics if possible and recycle as much as you can.</a:t>
              </a:r>
            </a:p>
          </p:txBody>
        </p:sp>
      </p:grpSp>
      <p:sp>
        <p:nvSpPr>
          <p:cNvPr id="22" name="Rectangle 19"/>
          <p:cNvSpPr>
            <a:spLocks noChangeArrowheads="1"/>
          </p:cNvSpPr>
          <p:nvPr/>
        </p:nvSpPr>
        <p:spPr bwMode="auto">
          <a:xfrm>
            <a:off x="6165782" y="2554131"/>
            <a:ext cx="220124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4000" b="1" dirty="0">
                <a:solidFill>
                  <a:schemeClr val="bg1"/>
                </a:solidFill>
              </a:rPr>
              <a:t>Habitats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0" y="3862910"/>
            <a:ext cx="5291138" cy="1083559"/>
            <a:chOff x="0" y="2387600"/>
            <a:chExt cx="5291667" cy="1684867"/>
          </a:xfrm>
        </p:grpSpPr>
        <p:sp>
          <p:nvSpPr>
            <p:cNvPr id="8" name="Rectangle 7"/>
            <p:cNvSpPr/>
            <p:nvPr/>
          </p:nvSpPr>
          <p:spPr>
            <a:xfrm>
              <a:off x="0" y="2387600"/>
              <a:ext cx="5291667" cy="1684867"/>
            </a:xfrm>
            <a:prstGeom prst="rect">
              <a:avLst/>
            </a:prstGeom>
            <a:solidFill>
              <a:srgbClr val="344D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9" name="Rectangle 2"/>
            <p:cNvSpPr>
              <a:spLocks noChangeArrowheads="1"/>
            </p:cNvSpPr>
            <p:nvPr/>
          </p:nvSpPr>
          <p:spPr bwMode="auto">
            <a:xfrm>
              <a:off x="812801" y="2473237"/>
              <a:ext cx="3615266" cy="14773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winkl" pitchFamily="2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winkl" pitchFamily="2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9pPr>
            </a:lstStyle>
            <a:p>
              <a:r>
                <a:rPr lang="en-GB" altLang="en-US" dirty="0">
                  <a:solidFill>
                    <a:schemeClr val="bg1"/>
                  </a:solidFill>
                </a:rPr>
                <a:t>Also, try to walk, use a bike, bus or train as much as you can to help make less pollution.</a:t>
              </a:r>
            </a:p>
          </p:txBody>
        </p:sp>
      </p:grpSp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r>
              <a:rPr lang="en-GB" altLang="en-US" dirty="0"/>
              <a:t>What Can We Do to Help?</a:t>
            </a:r>
          </a:p>
        </p:txBody>
      </p:sp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0" y="1830252"/>
            <a:ext cx="5291138" cy="1684338"/>
            <a:chOff x="0" y="2387600"/>
            <a:chExt cx="5291667" cy="1684867"/>
          </a:xfrm>
        </p:grpSpPr>
        <p:sp>
          <p:nvSpPr>
            <p:cNvPr id="5" name="Rectangle 4"/>
            <p:cNvSpPr/>
            <p:nvPr/>
          </p:nvSpPr>
          <p:spPr>
            <a:xfrm>
              <a:off x="0" y="2387600"/>
              <a:ext cx="5291667" cy="1684867"/>
            </a:xfrm>
            <a:prstGeom prst="rect">
              <a:avLst/>
            </a:prstGeom>
            <a:solidFill>
              <a:srgbClr val="344D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5366" name="Rectangle 2"/>
            <p:cNvSpPr>
              <a:spLocks noChangeArrowheads="1"/>
            </p:cNvSpPr>
            <p:nvPr/>
          </p:nvSpPr>
          <p:spPr bwMode="auto">
            <a:xfrm>
              <a:off x="812801" y="2473237"/>
              <a:ext cx="3615266" cy="14773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winkl" pitchFamily="2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winkl" pitchFamily="2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9pPr>
            </a:lstStyle>
            <a:p>
              <a:r>
                <a:rPr lang="en-GB" altLang="en-US" dirty="0">
                  <a:solidFill>
                    <a:schemeClr val="bg1"/>
                  </a:solidFill>
                </a:rPr>
                <a:t>Another way you could help is to pick up litter. Make sure you have a grown up with you when you are doing this and wash your hands after.</a:t>
              </a:r>
            </a:p>
          </p:txBody>
        </p:sp>
      </p:grpSp>
      <p:pic>
        <p:nvPicPr>
          <p:cNvPr id="1536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8838" y="1747838"/>
            <a:ext cx="3667125" cy="3817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resentation1" id="{C2D07FF1-3EB1-4D9E-84F9-D2450425A22C}" vid="{819F8316-0E89-457C-B2A7-A168B6D0BF6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145</TotalTime>
  <Words>351</Words>
  <Application>Microsoft Office PowerPoint</Application>
  <PresentationFormat>On-screen Show (4:3)</PresentationFormat>
  <Paragraphs>32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Twinkl SemiBold</vt:lpstr>
      <vt:lpstr>Calibri</vt:lpstr>
      <vt:lpstr>Sassoon Infant Rg</vt:lpstr>
      <vt:lpstr>Arial</vt:lpstr>
      <vt:lpstr>Twinkl</vt:lpstr>
      <vt:lpstr>Office Theme</vt:lpstr>
      <vt:lpstr>PowerPoint Presentation</vt:lpstr>
      <vt:lpstr>Our Planet</vt:lpstr>
      <vt:lpstr>Plants and Animals</vt:lpstr>
      <vt:lpstr>What Hurts Plants and Animals?</vt:lpstr>
      <vt:lpstr>Earth Day</vt:lpstr>
      <vt:lpstr>What Can We Do to Help?</vt:lpstr>
      <vt:lpstr>What Can We Do to Help?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Guidance</dc:title>
  <dc:creator>Matthew Ridsdale</dc:creator>
  <cp:lastModifiedBy>Ruby Cunningham</cp:lastModifiedBy>
  <cp:revision>15</cp:revision>
  <dcterms:created xsi:type="dcterms:W3CDTF">2017-05-10T13:28:09Z</dcterms:created>
  <dcterms:modified xsi:type="dcterms:W3CDTF">2019-04-08T13:10:30Z</dcterms:modified>
</cp:coreProperties>
</file>