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20" r:id="rId2"/>
    <p:sldId id="321" r:id="rId3"/>
    <p:sldId id="372" r:id="rId4"/>
    <p:sldId id="412" r:id="rId5"/>
    <p:sldId id="415" r:id="rId6"/>
    <p:sldId id="420" r:id="rId7"/>
    <p:sldId id="421" r:id="rId8"/>
    <p:sldId id="422" r:id="rId9"/>
    <p:sldId id="423" r:id="rId10"/>
    <p:sldId id="424" r:id="rId11"/>
    <p:sldId id="425" r:id="rId12"/>
    <p:sldId id="419" r:id="rId13"/>
    <p:sldId id="416" r:id="rId14"/>
    <p:sldId id="413" r:id="rId15"/>
    <p:sldId id="414" r:id="rId16"/>
    <p:sldId id="417" r:id="rId17"/>
    <p:sldId id="418" r:id="rId18"/>
    <p:sldId id="426" r:id="rId19"/>
    <p:sldId id="427" r:id="rId20"/>
    <p:sldId id="447" r:id="rId21"/>
    <p:sldId id="428" r:id="rId22"/>
    <p:sldId id="429" r:id="rId23"/>
    <p:sldId id="430" r:id="rId24"/>
    <p:sldId id="431" r:id="rId25"/>
    <p:sldId id="432" r:id="rId26"/>
    <p:sldId id="448" r:id="rId27"/>
    <p:sldId id="449" r:id="rId28"/>
    <p:sldId id="450" r:id="rId29"/>
    <p:sldId id="451" r:id="rId30"/>
    <p:sldId id="433" r:id="rId31"/>
    <p:sldId id="435" r:id="rId32"/>
    <p:sldId id="436" r:id="rId33"/>
    <p:sldId id="437" r:id="rId34"/>
    <p:sldId id="438" r:id="rId35"/>
    <p:sldId id="441" r:id="rId36"/>
    <p:sldId id="442" r:id="rId37"/>
    <p:sldId id="440" r:id="rId38"/>
    <p:sldId id="443" r:id="rId39"/>
    <p:sldId id="444" r:id="rId40"/>
    <p:sldId id="445" r:id="rId41"/>
    <p:sldId id="411" r:id="rId42"/>
    <p:sldId id="439" r:id="rId43"/>
    <p:sldId id="452" r:id="rId44"/>
  </p:sldIdLst>
  <p:sldSz cx="12192000" cy="6858000"/>
  <p:notesSz cx="6858000" cy="9144000"/>
  <p:embeddedFontLst>
    <p:embeddedFont>
      <p:font typeface="OpenDyslexicAlta" panose="020B0604020202020204" charset="0"/>
      <p:regular r:id="rId47"/>
      <p:bold r:id="rId48"/>
      <p:italic r:id="rId49"/>
      <p:boldItalic r:id="rId50"/>
    </p:embeddedFont>
    <p:embeddedFont>
      <p:font typeface="Lato" panose="020B0604020202020204" charset="0"/>
      <p:regular r:id="rId51"/>
      <p:bold r:id="rId52"/>
      <p:italic r:id="rId53"/>
      <p:boldItalic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Muli" panose="020B0604020202020204" charset="0"/>
      <p:regular r:id="rId59"/>
      <p:bold r:id="rId60"/>
      <p:italic r:id="rId61"/>
      <p:boldItalic r:id="rId62"/>
    </p:embeddedFont>
    <p:embeddedFont>
      <p:font typeface="OpenDyslexic" panose="020B0604020202020204" charset="0"/>
      <p:regular r:id="rId63"/>
      <p:bold r:id="rId64"/>
      <p:italic r:id="rId65"/>
      <p:boldItalic r:id="rId66"/>
    </p:embeddedFont>
    <p:embeddedFont>
      <p:font typeface="Lato Light" panose="020F0302020204030203" charset="0"/>
      <p:regular r:id="rId67"/>
      <p:italic r:id="rId6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4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3273DC"/>
    <a:srgbClr val="23D160"/>
    <a:srgbClr val="7957D5"/>
    <a:srgbClr val="FFDD57"/>
    <a:srgbClr val="000000"/>
    <a:srgbClr val="209CEE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1" autoAdjust="0"/>
    <p:restoredTop sz="87891" autoAdjust="0"/>
  </p:normalViewPr>
  <p:slideViewPr>
    <p:cSldViewPr snapToGrid="0" snapToObjects="1">
      <p:cViewPr varScale="1">
        <p:scale>
          <a:sx n="64" d="100"/>
          <a:sy n="64" d="100"/>
        </p:scale>
        <p:origin x="-900" y="-108"/>
      </p:cViewPr>
      <p:guideLst>
        <p:guide orient="horz" pos="2164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font" Target="fonts/font17.fntdata"/><Relationship Id="rId68" Type="http://schemas.openxmlformats.org/officeDocument/2006/relationships/font" Target="fonts/font22.fnt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66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61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font" Target="fonts/font18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59" Type="http://schemas.openxmlformats.org/officeDocument/2006/relationships/font" Target="fonts/font13.fntdata"/><Relationship Id="rId67" Type="http://schemas.openxmlformats.org/officeDocument/2006/relationships/font" Target="fonts/font2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openxmlformats.org/officeDocument/2006/relationships/font" Target="fonts/font16.fntdata"/><Relationship Id="rId7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B5BD4B-41CB-EF4F-AFBF-AE3FEE83D726}" type="doc">
      <dgm:prSet loTypeId="urn:microsoft.com/office/officeart/2005/8/layout/pyramid1" loCatId="" qsTypeId="urn:microsoft.com/office/officeart/2005/8/quickstyle/simple1" qsCatId="simple" csTypeId="urn:microsoft.com/office/officeart/2005/8/colors/accent1_2" csCatId="accent1" phldr="1"/>
      <dgm:spPr/>
    </dgm:pt>
    <dgm:pt modelId="{8EE1220A-728F-0E4B-892E-8BA241665BEE}">
      <dgm:prSet phldrT="[Text]" custT="1"/>
      <dgm:spPr>
        <a:solidFill>
          <a:srgbClr val="FFDD57"/>
        </a:solidFill>
      </dgm:spPr>
      <dgm:t>
        <a:bodyPr/>
        <a:lstStyle/>
        <a:p>
          <a:r>
            <a:rPr lang="en-GB" sz="2000" dirty="0">
              <a:latin typeface="OpenDyslexic" pitchFamily="2" charset="77"/>
            </a:rPr>
            <a:t>brackets / indices</a:t>
          </a:r>
        </a:p>
      </dgm:t>
    </dgm:pt>
    <dgm:pt modelId="{FE618EAD-DD2A-FC4D-90FB-E3A9E6C4066F}" type="parTrans" cxnId="{EFADBC1B-001F-C54D-B4B7-737365CC9022}">
      <dgm:prSet/>
      <dgm:spPr/>
      <dgm:t>
        <a:bodyPr/>
        <a:lstStyle/>
        <a:p>
          <a:endParaRPr lang="en-GB"/>
        </a:p>
      </dgm:t>
    </dgm:pt>
    <dgm:pt modelId="{B8D03BED-15F3-EC44-93DF-AD3072FA252E}" type="sibTrans" cxnId="{EFADBC1B-001F-C54D-B4B7-737365CC9022}">
      <dgm:prSet/>
      <dgm:spPr/>
      <dgm:t>
        <a:bodyPr/>
        <a:lstStyle/>
        <a:p>
          <a:endParaRPr lang="en-GB"/>
        </a:p>
      </dgm:t>
    </dgm:pt>
    <dgm:pt modelId="{2C077A7C-52F2-5C4D-AD0F-D04D1CF328C2}">
      <dgm:prSet phldrT="[Text]" custT="1"/>
      <dgm:spPr>
        <a:solidFill>
          <a:srgbClr val="7957D5"/>
        </a:solidFill>
      </dgm:spPr>
      <dgm:t>
        <a:bodyPr/>
        <a:lstStyle/>
        <a:p>
          <a:r>
            <a:rPr lang="en-GB" sz="4000" dirty="0">
              <a:latin typeface="OpenDyslexic" pitchFamily="2" charset="77"/>
            </a:rPr>
            <a:t>÷ / x </a:t>
          </a:r>
        </a:p>
      </dgm:t>
    </dgm:pt>
    <dgm:pt modelId="{CFBB1253-AF39-C04E-ACFD-344E17E8D5BC}" type="parTrans" cxnId="{BE119680-8688-A045-9D0E-035086D69A27}">
      <dgm:prSet/>
      <dgm:spPr/>
      <dgm:t>
        <a:bodyPr/>
        <a:lstStyle/>
        <a:p>
          <a:endParaRPr lang="en-GB"/>
        </a:p>
      </dgm:t>
    </dgm:pt>
    <dgm:pt modelId="{6D84B062-D8F6-F147-8862-3E66392C5840}" type="sibTrans" cxnId="{BE119680-8688-A045-9D0E-035086D69A27}">
      <dgm:prSet/>
      <dgm:spPr/>
      <dgm:t>
        <a:bodyPr/>
        <a:lstStyle/>
        <a:p>
          <a:endParaRPr lang="en-GB"/>
        </a:p>
      </dgm:t>
    </dgm:pt>
    <dgm:pt modelId="{16D9FC1B-5477-A648-83E3-FFFF13073CA6}">
      <dgm:prSet phldrT="[Text]" custT="1"/>
      <dgm:spPr>
        <a:solidFill>
          <a:srgbClr val="23D160"/>
        </a:solidFill>
      </dgm:spPr>
      <dgm:t>
        <a:bodyPr/>
        <a:lstStyle/>
        <a:p>
          <a:r>
            <a:rPr lang="en-GB" sz="4000" dirty="0">
              <a:latin typeface="OpenDyslexic" pitchFamily="2" charset="77"/>
            </a:rPr>
            <a:t>+ / - </a:t>
          </a:r>
        </a:p>
      </dgm:t>
    </dgm:pt>
    <dgm:pt modelId="{4AE07604-414C-894E-AE89-2D49471218DE}" type="sibTrans" cxnId="{96B4D44C-4F98-CF41-BC50-791BF9CEE74A}">
      <dgm:prSet/>
      <dgm:spPr/>
      <dgm:t>
        <a:bodyPr/>
        <a:lstStyle/>
        <a:p>
          <a:endParaRPr lang="en-GB"/>
        </a:p>
      </dgm:t>
    </dgm:pt>
    <dgm:pt modelId="{7101FCE2-CD9A-644F-8783-875DA89189DF}" type="parTrans" cxnId="{96B4D44C-4F98-CF41-BC50-791BF9CEE74A}">
      <dgm:prSet/>
      <dgm:spPr/>
      <dgm:t>
        <a:bodyPr/>
        <a:lstStyle/>
        <a:p>
          <a:endParaRPr lang="en-GB"/>
        </a:p>
      </dgm:t>
    </dgm:pt>
    <dgm:pt modelId="{0A0A6595-0B8E-F042-91A4-80F25556FA72}" type="pres">
      <dgm:prSet presAssocID="{65B5BD4B-41CB-EF4F-AFBF-AE3FEE83D726}" presName="Name0" presStyleCnt="0">
        <dgm:presLayoutVars>
          <dgm:dir/>
          <dgm:animLvl val="lvl"/>
          <dgm:resizeHandles val="exact"/>
        </dgm:presLayoutVars>
      </dgm:prSet>
      <dgm:spPr/>
    </dgm:pt>
    <dgm:pt modelId="{830E9FA3-F26A-BB4B-96E6-4EE18C756C48}" type="pres">
      <dgm:prSet presAssocID="{8EE1220A-728F-0E4B-892E-8BA241665BEE}" presName="Name8" presStyleCnt="0"/>
      <dgm:spPr/>
    </dgm:pt>
    <dgm:pt modelId="{782B46CD-FC17-1B4B-A82E-FEFABE26DB6A}" type="pres">
      <dgm:prSet presAssocID="{8EE1220A-728F-0E4B-892E-8BA241665BEE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77B67B-911A-4341-90EE-3A40C19AE399}" type="pres">
      <dgm:prSet presAssocID="{8EE1220A-728F-0E4B-892E-8BA241665BE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0DCEE9-9257-2945-9D9D-57D41A0032DF}" type="pres">
      <dgm:prSet presAssocID="{2C077A7C-52F2-5C4D-AD0F-D04D1CF328C2}" presName="Name8" presStyleCnt="0"/>
      <dgm:spPr/>
    </dgm:pt>
    <dgm:pt modelId="{A41B52E1-7B14-6742-B7FC-15429A6CE0B0}" type="pres">
      <dgm:prSet presAssocID="{2C077A7C-52F2-5C4D-AD0F-D04D1CF328C2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35F2FB-49BB-3848-92EE-04FD67BB8740}" type="pres">
      <dgm:prSet presAssocID="{2C077A7C-52F2-5C4D-AD0F-D04D1CF328C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5936C2-4385-B042-B980-F9DF36151CC6}" type="pres">
      <dgm:prSet presAssocID="{16D9FC1B-5477-A648-83E3-FFFF13073CA6}" presName="Name8" presStyleCnt="0"/>
      <dgm:spPr/>
    </dgm:pt>
    <dgm:pt modelId="{74673CB4-7FC9-EC43-9F6A-5E31B85BFA35}" type="pres">
      <dgm:prSet presAssocID="{16D9FC1B-5477-A648-83E3-FFFF13073CA6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EE7CBF-03B0-BE49-ABA1-99C58BD59F3D}" type="pres">
      <dgm:prSet presAssocID="{16D9FC1B-5477-A648-83E3-FFFF13073CA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3468C73-0028-ED4C-BB23-9AAD83090D2C}" type="presOf" srcId="{65B5BD4B-41CB-EF4F-AFBF-AE3FEE83D726}" destId="{0A0A6595-0B8E-F042-91A4-80F25556FA72}" srcOrd="0" destOrd="0" presId="urn:microsoft.com/office/officeart/2005/8/layout/pyramid1"/>
    <dgm:cxn modelId="{BE119680-8688-A045-9D0E-035086D69A27}" srcId="{65B5BD4B-41CB-EF4F-AFBF-AE3FEE83D726}" destId="{2C077A7C-52F2-5C4D-AD0F-D04D1CF328C2}" srcOrd="1" destOrd="0" parTransId="{CFBB1253-AF39-C04E-ACFD-344E17E8D5BC}" sibTransId="{6D84B062-D8F6-F147-8862-3E66392C5840}"/>
    <dgm:cxn modelId="{658029AD-724D-7F4B-BACE-57BA3F120154}" type="presOf" srcId="{8EE1220A-728F-0E4B-892E-8BA241665BEE}" destId="{1077B67B-911A-4341-90EE-3A40C19AE399}" srcOrd="1" destOrd="0" presId="urn:microsoft.com/office/officeart/2005/8/layout/pyramid1"/>
    <dgm:cxn modelId="{EFCD6C9D-D793-C646-B34D-B4C12C5BDF80}" type="presOf" srcId="{2C077A7C-52F2-5C4D-AD0F-D04D1CF328C2}" destId="{4935F2FB-49BB-3848-92EE-04FD67BB8740}" srcOrd="1" destOrd="0" presId="urn:microsoft.com/office/officeart/2005/8/layout/pyramid1"/>
    <dgm:cxn modelId="{EFADBC1B-001F-C54D-B4B7-737365CC9022}" srcId="{65B5BD4B-41CB-EF4F-AFBF-AE3FEE83D726}" destId="{8EE1220A-728F-0E4B-892E-8BA241665BEE}" srcOrd="0" destOrd="0" parTransId="{FE618EAD-DD2A-FC4D-90FB-E3A9E6C4066F}" sibTransId="{B8D03BED-15F3-EC44-93DF-AD3072FA252E}"/>
    <dgm:cxn modelId="{462EFF31-0FBA-4748-9FCA-FBCEB6DCB3A2}" type="presOf" srcId="{16D9FC1B-5477-A648-83E3-FFFF13073CA6}" destId="{55EE7CBF-03B0-BE49-ABA1-99C58BD59F3D}" srcOrd="1" destOrd="0" presId="urn:microsoft.com/office/officeart/2005/8/layout/pyramid1"/>
    <dgm:cxn modelId="{800F8B41-152B-DA4B-A740-70AC260CAC7B}" type="presOf" srcId="{2C077A7C-52F2-5C4D-AD0F-D04D1CF328C2}" destId="{A41B52E1-7B14-6742-B7FC-15429A6CE0B0}" srcOrd="0" destOrd="0" presId="urn:microsoft.com/office/officeart/2005/8/layout/pyramid1"/>
    <dgm:cxn modelId="{440E78C7-1693-4640-AC19-3D54CA1B3DE6}" type="presOf" srcId="{16D9FC1B-5477-A648-83E3-FFFF13073CA6}" destId="{74673CB4-7FC9-EC43-9F6A-5E31B85BFA35}" srcOrd="0" destOrd="0" presId="urn:microsoft.com/office/officeart/2005/8/layout/pyramid1"/>
    <dgm:cxn modelId="{96B4D44C-4F98-CF41-BC50-791BF9CEE74A}" srcId="{65B5BD4B-41CB-EF4F-AFBF-AE3FEE83D726}" destId="{16D9FC1B-5477-A648-83E3-FFFF13073CA6}" srcOrd="2" destOrd="0" parTransId="{7101FCE2-CD9A-644F-8783-875DA89189DF}" sibTransId="{4AE07604-414C-894E-AE89-2D49471218DE}"/>
    <dgm:cxn modelId="{E16DF073-9EC8-8F42-8DDD-DBF300BAE5E1}" type="presOf" srcId="{8EE1220A-728F-0E4B-892E-8BA241665BEE}" destId="{782B46CD-FC17-1B4B-A82E-FEFABE26DB6A}" srcOrd="0" destOrd="0" presId="urn:microsoft.com/office/officeart/2005/8/layout/pyramid1"/>
    <dgm:cxn modelId="{00D73B95-BCC5-5C43-B20E-49C2C025E956}" type="presParOf" srcId="{0A0A6595-0B8E-F042-91A4-80F25556FA72}" destId="{830E9FA3-F26A-BB4B-96E6-4EE18C756C48}" srcOrd="0" destOrd="0" presId="urn:microsoft.com/office/officeart/2005/8/layout/pyramid1"/>
    <dgm:cxn modelId="{7CB95782-8AC6-3943-A725-C77F5E7EF762}" type="presParOf" srcId="{830E9FA3-F26A-BB4B-96E6-4EE18C756C48}" destId="{782B46CD-FC17-1B4B-A82E-FEFABE26DB6A}" srcOrd="0" destOrd="0" presId="urn:microsoft.com/office/officeart/2005/8/layout/pyramid1"/>
    <dgm:cxn modelId="{F636C6FE-EF59-A249-862B-350F94055611}" type="presParOf" srcId="{830E9FA3-F26A-BB4B-96E6-4EE18C756C48}" destId="{1077B67B-911A-4341-90EE-3A40C19AE399}" srcOrd="1" destOrd="0" presId="urn:microsoft.com/office/officeart/2005/8/layout/pyramid1"/>
    <dgm:cxn modelId="{7762B4FB-F630-2C4A-A093-4BCED0597448}" type="presParOf" srcId="{0A0A6595-0B8E-F042-91A4-80F25556FA72}" destId="{540DCEE9-9257-2945-9D9D-57D41A0032DF}" srcOrd="1" destOrd="0" presId="urn:microsoft.com/office/officeart/2005/8/layout/pyramid1"/>
    <dgm:cxn modelId="{29AF2AFC-3200-5542-A4CA-F6A4827B91D7}" type="presParOf" srcId="{540DCEE9-9257-2945-9D9D-57D41A0032DF}" destId="{A41B52E1-7B14-6742-B7FC-15429A6CE0B0}" srcOrd="0" destOrd="0" presId="urn:microsoft.com/office/officeart/2005/8/layout/pyramid1"/>
    <dgm:cxn modelId="{E466E54F-A48B-C743-A2E5-325A22FDF750}" type="presParOf" srcId="{540DCEE9-9257-2945-9D9D-57D41A0032DF}" destId="{4935F2FB-49BB-3848-92EE-04FD67BB8740}" srcOrd="1" destOrd="0" presId="urn:microsoft.com/office/officeart/2005/8/layout/pyramid1"/>
    <dgm:cxn modelId="{5D482CD6-739E-C243-B22F-ED0CEDEDFB3B}" type="presParOf" srcId="{0A0A6595-0B8E-F042-91A4-80F25556FA72}" destId="{9B5936C2-4385-B042-B980-F9DF36151CC6}" srcOrd="2" destOrd="0" presId="urn:microsoft.com/office/officeart/2005/8/layout/pyramid1"/>
    <dgm:cxn modelId="{713FBA09-8230-5A45-8283-1A29EB3BC15A}" type="presParOf" srcId="{9B5936C2-4385-B042-B980-F9DF36151CC6}" destId="{74673CB4-7FC9-EC43-9F6A-5E31B85BFA35}" srcOrd="0" destOrd="0" presId="urn:microsoft.com/office/officeart/2005/8/layout/pyramid1"/>
    <dgm:cxn modelId="{6568751D-8D4F-A744-B884-3B5BF8CE641B}" type="presParOf" srcId="{9B5936C2-4385-B042-B980-F9DF36151CC6}" destId="{55EE7CBF-03B0-BE49-ABA1-99C58BD59F3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B5BD4B-41CB-EF4F-AFBF-AE3FEE83D726}" type="doc">
      <dgm:prSet loTypeId="urn:microsoft.com/office/officeart/2005/8/layout/pyramid1" loCatId="" qsTypeId="urn:microsoft.com/office/officeart/2005/8/quickstyle/simple1" qsCatId="simple" csTypeId="urn:microsoft.com/office/officeart/2005/8/colors/accent1_2" csCatId="accent1" phldr="1"/>
      <dgm:spPr/>
    </dgm:pt>
    <dgm:pt modelId="{8EE1220A-728F-0E4B-892E-8BA241665BEE}">
      <dgm:prSet phldrT="[Text]" custT="1"/>
      <dgm:spPr>
        <a:solidFill>
          <a:srgbClr val="FFDD57"/>
        </a:solidFill>
      </dgm:spPr>
      <dgm:t>
        <a:bodyPr/>
        <a:lstStyle/>
        <a:p>
          <a:r>
            <a:rPr lang="en-GB" sz="2000" dirty="0">
              <a:latin typeface="OpenDyslexic" pitchFamily="2" charset="77"/>
            </a:rPr>
            <a:t>brackets / indices</a:t>
          </a:r>
        </a:p>
      </dgm:t>
    </dgm:pt>
    <dgm:pt modelId="{FE618EAD-DD2A-FC4D-90FB-E3A9E6C4066F}" type="parTrans" cxnId="{EFADBC1B-001F-C54D-B4B7-737365CC9022}">
      <dgm:prSet/>
      <dgm:spPr/>
      <dgm:t>
        <a:bodyPr/>
        <a:lstStyle/>
        <a:p>
          <a:endParaRPr lang="en-GB"/>
        </a:p>
      </dgm:t>
    </dgm:pt>
    <dgm:pt modelId="{B8D03BED-15F3-EC44-93DF-AD3072FA252E}" type="sibTrans" cxnId="{EFADBC1B-001F-C54D-B4B7-737365CC9022}">
      <dgm:prSet/>
      <dgm:spPr/>
      <dgm:t>
        <a:bodyPr/>
        <a:lstStyle/>
        <a:p>
          <a:endParaRPr lang="en-GB"/>
        </a:p>
      </dgm:t>
    </dgm:pt>
    <dgm:pt modelId="{2C077A7C-52F2-5C4D-AD0F-D04D1CF328C2}">
      <dgm:prSet phldrT="[Text]" custT="1"/>
      <dgm:spPr>
        <a:solidFill>
          <a:srgbClr val="7957D5"/>
        </a:solidFill>
      </dgm:spPr>
      <dgm:t>
        <a:bodyPr/>
        <a:lstStyle/>
        <a:p>
          <a:r>
            <a:rPr lang="en-GB" sz="4000" dirty="0">
              <a:latin typeface="OpenDyslexic" pitchFamily="2" charset="77"/>
            </a:rPr>
            <a:t>÷ / x </a:t>
          </a:r>
        </a:p>
      </dgm:t>
    </dgm:pt>
    <dgm:pt modelId="{CFBB1253-AF39-C04E-ACFD-344E17E8D5BC}" type="parTrans" cxnId="{BE119680-8688-A045-9D0E-035086D69A27}">
      <dgm:prSet/>
      <dgm:spPr/>
      <dgm:t>
        <a:bodyPr/>
        <a:lstStyle/>
        <a:p>
          <a:endParaRPr lang="en-GB"/>
        </a:p>
      </dgm:t>
    </dgm:pt>
    <dgm:pt modelId="{6D84B062-D8F6-F147-8862-3E66392C5840}" type="sibTrans" cxnId="{BE119680-8688-A045-9D0E-035086D69A27}">
      <dgm:prSet/>
      <dgm:spPr/>
      <dgm:t>
        <a:bodyPr/>
        <a:lstStyle/>
        <a:p>
          <a:endParaRPr lang="en-GB"/>
        </a:p>
      </dgm:t>
    </dgm:pt>
    <dgm:pt modelId="{16D9FC1B-5477-A648-83E3-FFFF13073CA6}">
      <dgm:prSet phldrT="[Text]" custT="1"/>
      <dgm:spPr>
        <a:solidFill>
          <a:srgbClr val="23D160"/>
        </a:solidFill>
      </dgm:spPr>
      <dgm:t>
        <a:bodyPr/>
        <a:lstStyle/>
        <a:p>
          <a:r>
            <a:rPr lang="en-GB" sz="4000" dirty="0">
              <a:latin typeface="OpenDyslexic" pitchFamily="2" charset="77"/>
            </a:rPr>
            <a:t>+ / - </a:t>
          </a:r>
        </a:p>
      </dgm:t>
    </dgm:pt>
    <dgm:pt modelId="{4AE07604-414C-894E-AE89-2D49471218DE}" type="sibTrans" cxnId="{96B4D44C-4F98-CF41-BC50-791BF9CEE74A}">
      <dgm:prSet/>
      <dgm:spPr/>
      <dgm:t>
        <a:bodyPr/>
        <a:lstStyle/>
        <a:p>
          <a:endParaRPr lang="en-GB"/>
        </a:p>
      </dgm:t>
    </dgm:pt>
    <dgm:pt modelId="{7101FCE2-CD9A-644F-8783-875DA89189DF}" type="parTrans" cxnId="{96B4D44C-4F98-CF41-BC50-791BF9CEE74A}">
      <dgm:prSet/>
      <dgm:spPr/>
      <dgm:t>
        <a:bodyPr/>
        <a:lstStyle/>
        <a:p>
          <a:endParaRPr lang="en-GB"/>
        </a:p>
      </dgm:t>
    </dgm:pt>
    <dgm:pt modelId="{0A0A6595-0B8E-F042-91A4-80F25556FA72}" type="pres">
      <dgm:prSet presAssocID="{65B5BD4B-41CB-EF4F-AFBF-AE3FEE83D726}" presName="Name0" presStyleCnt="0">
        <dgm:presLayoutVars>
          <dgm:dir/>
          <dgm:animLvl val="lvl"/>
          <dgm:resizeHandles val="exact"/>
        </dgm:presLayoutVars>
      </dgm:prSet>
      <dgm:spPr/>
    </dgm:pt>
    <dgm:pt modelId="{830E9FA3-F26A-BB4B-96E6-4EE18C756C48}" type="pres">
      <dgm:prSet presAssocID="{8EE1220A-728F-0E4B-892E-8BA241665BEE}" presName="Name8" presStyleCnt="0"/>
      <dgm:spPr/>
    </dgm:pt>
    <dgm:pt modelId="{782B46CD-FC17-1B4B-A82E-FEFABE26DB6A}" type="pres">
      <dgm:prSet presAssocID="{8EE1220A-728F-0E4B-892E-8BA241665BEE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77B67B-911A-4341-90EE-3A40C19AE399}" type="pres">
      <dgm:prSet presAssocID="{8EE1220A-728F-0E4B-892E-8BA241665BE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0DCEE9-9257-2945-9D9D-57D41A0032DF}" type="pres">
      <dgm:prSet presAssocID="{2C077A7C-52F2-5C4D-AD0F-D04D1CF328C2}" presName="Name8" presStyleCnt="0"/>
      <dgm:spPr/>
    </dgm:pt>
    <dgm:pt modelId="{A41B52E1-7B14-6742-B7FC-15429A6CE0B0}" type="pres">
      <dgm:prSet presAssocID="{2C077A7C-52F2-5C4D-AD0F-D04D1CF328C2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35F2FB-49BB-3848-92EE-04FD67BB8740}" type="pres">
      <dgm:prSet presAssocID="{2C077A7C-52F2-5C4D-AD0F-D04D1CF328C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5936C2-4385-B042-B980-F9DF36151CC6}" type="pres">
      <dgm:prSet presAssocID="{16D9FC1B-5477-A648-83E3-FFFF13073CA6}" presName="Name8" presStyleCnt="0"/>
      <dgm:spPr/>
    </dgm:pt>
    <dgm:pt modelId="{74673CB4-7FC9-EC43-9F6A-5E31B85BFA35}" type="pres">
      <dgm:prSet presAssocID="{16D9FC1B-5477-A648-83E3-FFFF13073CA6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EE7CBF-03B0-BE49-ABA1-99C58BD59F3D}" type="pres">
      <dgm:prSet presAssocID="{16D9FC1B-5477-A648-83E3-FFFF13073CA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3468C73-0028-ED4C-BB23-9AAD83090D2C}" type="presOf" srcId="{65B5BD4B-41CB-EF4F-AFBF-AE3FEE83D726}" destId="{0A0A6595-0B8E-F042-91A4-80F25556FA72}" srcOrd="0" destOrd="0" presId="urn:microsoft.com/office/officeart/2005/8/layout/pyramid1"/>
    <dgm:cxn modelId="{BE119680-8688-A045-9D0E-035086D69A27}" srcId="{65B5BD4B-41CB-EF4F-AFBF-AE3FEE83D726}" destId="{2C077A7C-52F2-5C4D-AD0F-D04D1CF328C2}" srcOrd="1" destOrd="0" parTransId="{CFBB1253-AF39-C04E-ACFD-344E17E8D5BC}" sibTransId="{6D84B062-D8F6-F147-8862-3E66392C5840}"/>
    <dgm:cxn modelId="{658029AD-724D-7F4B-BACE-57BA3F120154}" type="presOf" srcId="{8EE1220A-728F-0E4B-892E-8BA241665BEE}" destId="{1077B67B-911A-4341-90EE-3A40C19AE399}" srcOrd="1" destOrd="0" presId="urn:microsoft.com/office/officeart/2005/8/layout/pyramid1"/>
    <dgm:cxn modelId="{EFCD6C9D-D793-C646-B34D-B4C12C5BDF80}" type="presOf" srcId="{2C077A7C-52F2-5C4D-AD0F-D04D1CF328C2}" destId="{4935F2FB-49BB-3848-92EE-04FD67BB8740}" srcOrd="1" destOrd="0" presId="urn:microsoft.com/office/officeart/2005/8/layout/pyramid1"/>
    <dgm:cxn modelId="{EFADBC1B-001F-C54D-B4B7-737365CC9022}" srcId="{65B5BD4B-41CB-EF4F-AFBF-AE3FEE83D726}" destId="{8EE1220A-728F-0E4B-892E-8BA241665BEE}" srcOrd="0" destOrd="0" parTransId="{FE618EAD-DD2A-FC4D-90FB-E3A9E6C4066F}" sibTransId="{B8D03BED-15F3-EC44-93DF-AD3072FA252E}"/>
    <dgm:cxn modelId="{462EFF31-0FBA-4748-9FCA-FBCEB6DCB3A2}" type="presOf" srcId="{16D9FC1B-5477-A648-83E3-FFFF13073CA6}" destId="{55EE7CBF-03B0-BE49-ABA1-99C58BD59F3D}" srcOrd="1" destOrd="0" presId="urn:microsoft.com/office/officeart/2005/8/layout/pyramid1"/>
    <dgm:cxn modelId="{800F8B41-152B-DA4B-A740-70AC260CAC7B}" type="presOf" srcId="{2C077A7C-52F2-5C4D-AD0F-D04D1CF328C2}" destId="{A41B52E1-7B14-6742-B7FC-15429A6CE0B0}" srcOrd="0" destOrd="0" presId="urn:microsoft.com/office/officeart/2005/8/layout/pyramid1"/>
    <dgm:cxn modelId="{440E78C7-1693-4640-AC19-3D54CA1B3DE6}" type="presOf" srcId="{16D9FC1B-5477-A648-83E3-FFFF13073CA6}" destId="{74673CB4-7FC9-EC43-9F6A-5E31B85BFA35}" srcOrd="0" destOrd="0" presId="urn:microsoft.com/office/officeart/2005/8/layout/pyramid1"/>
    <dgm:cxn modelId="{96B4D44C-4F98-CF41-BC50-791BF9CEE74A}" srcId="{65B5BD4B-41CB-EF4F-AFBF-AE3FEE83D726}" destId="{16D9FC1B-5477-A648-83E3-FFFF13073CA6}" srcOrd="2" destOrd="0" parTransId="{7101FCE2-CD9A-644F-8783-875DA89189DF}" sibTransId="{4AE07604-414C-894E-AE89-2D49471218DE}"/>
    <dgm:cxn modelId="{E16DF073-9EC8-8F42-8DDD-DBF300BAE5E1}" type="presOf" srcId="{8EE1220A-728F-0E4B-892E-8BA241665BEE}" destId="{782B46CD-FC17-1B4B-A82E-FEFABE26DB6A}" srcOrd="0" destOrd="0" presId="urn:microsoft.com/office/officeart/2005/8/layout/pyramid1"/>
    <dgm:cxn modelId="{00D73B95-BCC5-5C43-B20E-49C2C025E956}" type="presParOf" srcId="{0A0A6595-0B8E-F042-91A4-80F25556FA72}" destId="{830E9FA3-F26A-BB4B-96E6-4EE18C756C48}" srcOrd="0" destOrd="0" presId="urn:microsoft.com/office/officeart/2005/8/layout/pyramid1"/>
    <dgm:cxn modelId="{7CB95782-8AC6-3943-A725-C77F5E7EF762}" type="presParOf" srcId="{830E9FA3-F26A-BB4B-96E6-4EE18C756C48}" destId="{782B46CD-FC17-1B4B-A82E-FEFABE26DB6A}" srcOrd="0" destOrd="0" presId="urn:microsoft.com/office/officeart/2005/8/layout/pyramid1"/>
    <dgm:cxn modelId="{F636C6FE-EF59-A249-862B-350F94055611}" type="presParOf" srcId="{830E9FA3-F26A-BB4B-96E6-4EE18C756C48}" destId="{1077B67B-911A-4341-90EE-3A40C19AE399}" srcOrd="1" destOrd="0" presId="urn:microsoft.com/office/officeart/2005/8/layout/pyramid1"/>
    <dgm:cxn modelId="{7762B4FB-F630-2C4A-A093-4BCED0597448}" type="presParOf" srcId="{0A0A6595-0B8E-F042-91A4-80F25556FA72}" destId="{540DCEE9-9257-2945-9D9D-57D41A0032DF}" srcOrd="1" destOrd="0" presId="urn:microsoft.com/office/officeart/2005/8/layout/pyramid1"/>
    <dgm:cxn modelId="{29AF2AFC-3200-5542-A4CA-F6A4827B91D7}" type="presParOf" srcId="{540DCEE9-9257-2945-9D9D-57D41A0032DF}" destId="{A41B52E1-7B14-6742-B7FC-15429A6CE0B0}" srcOrd="0" destOrd="0" presId="urn:microsoft.com/office/officeart/2005/8/layout/pyramid1"/>
    <dgm:cxn modelId="{E466E54F-A48B-C743-A2E5-325A22FDF750}" type="presParOf" srcId="{540DCEE9-9257-2945-9D9D-57D41A0032DF}" destId="{4935F2FB-49BB-3848-92EE-04FD67BB8740}" srcOrd="1" destOrd="0" presId="urn:microsoft.com/office/officeart/2005/8/layout/pyramid1"/>
    <dgm:cxn modelId="{5D482CD6-739E-C243-B22F-ED0CEDEDFB3B}" type="presParOf" srcId="{0A0A6595-0B8E-F042-91A4-80F25556FA72}" destId="{9B5936C2-4385-B042-B980-F9DF36151CC6}" srcOrd="2" destOrd="0" presId="urn:microsoft.com/office/officeart/2005/8/layout/pyramid1"/>
    <dgm:cxn modelId="{713FBA09-8230-5A45-8283-1A29EB3BC15A}" type="presParOf" srcId="{9B5936C2-4385-B042-B980-F9DF36151CC6}" destId="{74673CB4-7FC9-EC43-9F6A-5E31B85BFA35}" srcOrd="0" destOrd="0" presId="urn:microsoft.com/office/officeart/2005/8/layout/pyramid1"/>
    <dgm:cxn modelId="{6568751D-8D4F-A744-B884-3B5BF8CE641B}" type="presParOf" srcId="{9B5936C2-4385-B042-B980-F9DF36151CC6}" destId="{55EE7CBF-03B0-BE49-ABA1-99C58BD59F3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028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03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326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545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126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8521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2864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6121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326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687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8400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8618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6627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3472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5534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0193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5912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4465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2528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1122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472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5720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0266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5064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2779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5514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710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5519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1236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3926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6434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865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5494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550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319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821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478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820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342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xmlns="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529C97C-B50E-B042-B1D3-0923513F34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68649" y="928019"/>
            <a:ext cx="5854700" cy="863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F9B6AE5-4781-A74D-9173-CDD403BA2730}"/>
              </a:ext>
            </a:extLst>
          </p:cNvPr>
          <p:cNvGrpSpPr/>
          <p:nvPr userDrawn="1"/>
        </p:nvGrpSpPr>
        <p:grpSpPr>
          <a:xfrm>
            <a:off x="9768860" y="349716"/>
            <a:ext cx="2144889" cy="818666"/>
            <a:chOff x="9768860" y="349716"/>
            <a:chExt cx="2144889" cy="81866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31244640-5F31-9C45-9091-8F92C783A2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860" y="861051"/>
              <a:ext cx="2124595" cy="30733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C427AD24-A045-C444-888D-E7CC46A7C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59510" y="349716"/>
              <a:ext cx="754239" cy="555755"/>
            </a:xfrm>
            <a:prstGeom prst="rect">
              <a:avLst/>
            </a:prstGeom>
          </p:spPr>
        </p:pic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F9B6AE5-4781-A74D-9173-CDD403BA2730}"/>
              </a:ext>
            </a:extLst>
          </p:cNvPr>
          <p:cNvGrpSpPr/>
          <p:nvPr userDrawn="1"/>
        </p:nvGrpSpPr>
        <p:grpSpPr>
          <a:xfrm>
            <a:off x="9768860" y="349716"/>
            <a:ext cx="2144889" cy="818666"/>
            <a:chOff x="9768860" y="349716"/>
            <a:chExt cx="2144889" cy="81866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31244640-5F31-9C45-9091-8F92C783A2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860" y="861051"/>
              <a:ext cx="2124595" cy="30733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C427AD24-A045-C444-888D-E7CC46A7C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59510" y="349716"/>
              <a:ext cx="754239" cy="555755"/>
            </a:xfrm>
            <a:prstGeom prst="rect">
              <a:avLst/>
            </a:prstGeom>
          </p:spPr>
        </p:pic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1AFB2E9-CAF1-144A-A42E-DD9A5D83E58D}"/>
              </a:ext>
            </a:extLst>
          </p:cNvPr>
          <p:cNvGrpSpPr/>
          <p:nvPr userDrawn="1"/>
        </p:nvGrpSpPr>
        <p:grpSpPr>
          <a:xfrm>
            <a:off x="9768860" y="349716"/>
            <a:ext cx="2144889" cy="818666"/>
            <a:chOff x="9768860" y="349716"/>
            <a:chExt cx="2144889" cy="81866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D26035DB-C88A-B341-98DD-7EF93BC5A5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860" y="861051"/>
              <a:ext cx="2124595" cy="30733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5183E5EE-B497-D644-8A2A-7EDFD6BFA0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59510" y="349716"/>
              <a:ext cx="754239" cy="5557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1AFB2E9-CAF1-144A-A42E-DD9A5D83E58D}"/>
              </a:ext>
            </a:extLst>
          </p:cNvPr>
          <p:cNvGrpSpPr/>
          <p:nvPr userDrawn="1"/>
        </p:nvGrpSpPr>
        <p:grpSpPr>
          <a:xfrm>
            <a:off x="9768860" y="349716"/>
            <a:ext cx="2144889" cy="818666"/>
            <a:chOff x="9768860" y="349716"/>
            <a:chExt cx="2144889" cy="81866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D26035DB-C88A-B341-98DD-7EF93BC5A5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860" y="861051"/>
              <a:ext cx="2124595" cy="30733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5183E5EE-B497-D644-8A2A-7EDFD6BFA0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59510" y="349716"/>
              <a:ext cx="754239" cy="5557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2FC2308-C4A5-DC45-A61A-7CFA3E889C33}"/>
              </a:ext>
            </a:extLst>
          </p:cNvPr>
          <p:cNvGrpSpPr/>
          <p:nvPr userDrawn="1"/>
        </p:nvGrpSpPr>
        <p:grpSpPr>
          <a:xfrm>
            <a:off x="9768860" y="349716"/>
            <a:ext cx="2144889" cy="818666"/>
            <a:chOff x="9768860" y="349716"/>
            <a:chExt cx="2144889" cy="81866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EBDBD456-BD02-EC48-883C-26B7AC46DD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860" y="861051"/>
              <a:ext cx="2124595" cy="30733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2DE3ADCC-E2B4-C84F-8F17-ECB66267CD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59510" y="349716"/>
              <a:ext cx="754239" cy="5557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16/03/2020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tif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tif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Year 6 </a:t>
            </a:r>
            <a:br>
              <a:rPr lang="en-GB" dirty="0"/>
            </a:br>
            <a:r>
              <a:rPr lang="en-GB" dirty="0"/>
              <a:t>Autumn Block 2: Four Operations</a:t>
            </a:r>
          </a:p>
          <a:p>
            <a:r>
              <a:rPr lang="en-GB" dirty="0"/>
              <a:t>Lesson 13: To be able to use BIDMAS to complete calculations using the correct order of operations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2 –  Four Operations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Autumn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BIDMAS to complete calculations using the correct order of operations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Solve the puzzle below: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8734045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CAAF49F-D95C-6F4D-B13F-55D6029FE3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000" y="2915815"/>
            <a:ext cx="3600000" cy="36000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26AE145C-ECE0-574B-9A4A-27C91C5139F6}"/>
              </a:ext>
            </a:extLst>
          </p:cNvPr>
          <p:cNvGraphicFramePr>
            <a:graphicFrameLocks noGrp="1"/>
          </p:cNvGraphicFramePr>
          <p:nvPr/>
        </p:nvGraphicFramePr>
        <p:xfrm>
          <a:off x="325476" y="2846128"/>
          <a:ext cx="3600000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0000">
                  <a:extLst>
                    <a:ext uri="{9D8B030D-6E8A-4147-A177-3AD203B41FA5}">
                      <a16:colId xmlns:a16="http://schemas.microsoft.com/office/drawing/2014/main" xmlns="" val="4023561416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xmlns="" val="586946756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xmlns="" val="1555175529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9981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259062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15DC6B58-3110-F64A-B5B2-93CFF8F3A54D}"/>
              </a:ext>
            </a:extLst>
          </p:cNvPr>
          <p:cNvGraphicFramePr>
            <a:graphicFrameLocks noGrp="1"/>
          </p:cNvGraphicFramePr>
          <p:nvPr/>
        </p:nvGraphicFramePr>
        <p:xfrm>
          <a:off x="325476" y="3773545"/>
          <a:ext cx="3600000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750">
                  <a:extLst>
                    <a:ext uri="{9D8B030D-6E8A-4147-A177-3AD203B41FA5}">
                      <a16:colId xmlns:a16="http://schemas.microsoft.com/office/drawing/2014/main" xmlns="" val="4023561416"/>
                    </a:ext>
                  </a:extLst>
                </a:gridCol>
                <a:gridCol w="1060174">
                  <a:extLst>
                    <a:ext uri="{9D8B030D-6E8A-4147-A177-3AD203B41FA5}">
                      <a16:colId xmlns:a16="http://schemas.microsoft.com/office/drawing/2014/main" xmlns="" val="586946756"/>
                    </a:ext>
                  </a:extLst>
                </a:gridCol>
                <a:gridCol w="1487076">
                  <a:extLst>
                    <a:ext uri="{9D8B030D-6E8A-4147-A177-3AD203B41FA5}">
                      <a16:colId xmlns:a16="http://schemas.microsoft.com/office/drawing/2014/main" xmlns="" val="1555175529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9981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259062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C159A02F-D180-8642-BD94-81F6F6EDF9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503965"/>
              </p:ext>
            </p:extLst>
          </p:nvPr>
        </p:nvGraphicFramePr>
        <p:xfrm>
          <a:off x="325476" y="4794048"/>
          <a:ext cx="3600000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750">
                  <a:extLst>
                    <a:ext uri="{9D8B030D-6E8A-4147-A177-3AD203B41FA5}">
                      <a16:colId xmlns:a16="http://schemas.microsoft.com/office/drawing/2014/main" xmlns="" val="4023561416"/>
                    </a:ext>
                  </a:extLst>
                </a:gridCol>
                <a:gridCol w="1060174">
                  <a:extLst>
                    <a:ext uri="{9D8B030D-6E8A-4147-A177-3AD203B41FA5}">
                      <a16:colId xmlns:a16="http://schemas.microsoft.com/office/drawing/2014/main" xmlns="" val="586946756"/>
                    </a:ext>
                  </a:extLst>
                </a:gridCol>
                <a:gridCol w="1487076">
                  <a:extLst>
                    <a:ext uri="{9D8B030D-6E8A-4147-A177-3AD203B41FA5}">
                      <a16:colId xmlns:a16="http://schemas.microsoft.com/office/drawing/2014/main" xmlns="" val="1555175529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21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9981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pineapple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2590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742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BIDMAS to complete calculations using the correct order of operations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Solve the puzzle below: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8734045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26AE145C-ECE0-574B-9A4A-27C91C5139F6}"/>
              </a:ext>
            </a:extLst>
          </p:cNvPr>
          <p:cNvGraphicFramePr>
            <a:graphicFrameLocks noGrp="1"/>
          </p:cNvGraphicFramePr>
          <p:nvPr/>
        </p:nvGraphicFramePr>
        <p:xfrm>
          <a:off x="325476" y="2846128"/>
          <a:ext cx="3600000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0000">
                  <a:extLst>
                    <a:ext uri="{9D8B030D-6E8A-4147-A177-3AD203B41FA5}">
                      <a16:colId xmlns:a16="http://schemas.microsoft.com/office/drawing/2014/main" xmlns="" val="4023561416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xmlns="" val="586946756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xmlns="" val="1555175529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9981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259062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15DC6B58-3110-F64A-B5B2-93CFF8F3A54D}"/>
              </a:ext>
            </a:extLst>
          </p:cNvPr>
          <p:cNvGraphicFramePr>
            <a:graphicFrameLocks noGrp="1"/>
          </p:cNvGraphicFramePr>
          <p:nvPr/>
        </p:nvGraphicFramePr>
        <p:xfrm>
          <a:off x="325476" y="3773545"/>
          <a:ext cx="3600000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750">
                  <a:extLst>
                    <a:ext uri="{9D8B030D-6E8A-4147-A177-3AD203B41FA5}">
                      <a16:colId xmlns:a16="http://schemas.microsoft.com/office/drawing/2014/main" xmlns="" val="4023561416"/>
                    </a:ext>
                  </a:extLst>
                </a:gridCol>
                <a:gridCol w="1060174">
                  <a:extLst>
                    <a:ext uri="{9D8B030D-6E8A-4147-A177-3AD203B41FA5}">
                      <a16:colId xmlns:a16="http://schemas.microsoft.com/office/drawing/2014/main" xmlns="" val="586946756"/>
                    </a:ext>
                  </a:extLst>
                </a:gridCol>
                <a:gridCol w="1487076">
                  <a:extLst>
                    <a:ext uri="{9D8B030D-6E8A-4147-A177-3AD203B41FA5}">
                      <a16:colId xmlns:a16="http://schemas.microsoft.com/office/drawing/2014/main" xmlns="" val="1555175529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9981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259062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C159A02F-D180-8642-BD94-81F6F6EDF9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771631"/>
              </p:ext>
            </p:extLst>
          </p:nvPr>
        </p:nvGraphicFramePr>
        <p:xfrm>
          <a:off x="325476" y="4794048"/>
          <a:ext cx="3600000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750">
                  <a:extLst>
                    <a:ext uri="{9D8B030D-6E8A-4147-A177-3AD203B41FA5}">
                      <a16:colId xmlns:a16="http://schemas.microsoft.com/office/drawing/2014/main" xmlns="" val="4023561416"/>
                    </a:ext>
                  </a:extLst>
                </a:gridCol>
                <a:gridCol w="1060174">
                  <a:extLst>
                    <a:ext uri="{9D8B030D-6E8A-4147-A177-3AD203B41FA5}">
                      <a16:colId xmlns:a16="http://schemas.microsoft.com/office/drawing/2014/main" xmlns="" val="586946756"/>
                    </a:ext>
                  </a:extLst>
                </a:gridCol>
                <a:gridCol w="1487076">
                  <a:extLst>
                    <a:ext uri="{9D8B030D-6E8A-4147-A177-3AD203B41FA5}">
                      <a16:colId xmlns:a16="http://schemas.microsoft.com/office/drawing/2014/main" xmlns="" val="1555175529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21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9981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2590623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1F82508-2147-344D-9665-5467DE0BAB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000" y="2915815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13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BIDMAS to complete calculations using the correct order of operations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People find the following image helpful. </a:t>
            </a:r>
            <a:br>
              <a:rPr lang="en-GB" sz="2200" dirty="0"/>
            </a:br>
            <a:r>
              <a:rPr lang="en-GB" sz="2200" dirty="0"/>
              <a:t>Can you think of another image to help you remember the order of operations?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8734045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380C3469-9909-A84F-A8CE-402665BAB8E7}"/>
              </a:ext>
            </a:extLst>
          </p:cNvPr>
          <p:cNvGraphicFramePr/>
          <p:nvPr/>
        </p:nvGraphicFramePr>
        <p:xfrm>
          <a:off x="745435" y="3429000"/>
          <a:ext cx="5084417" cy="3209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1804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BIDMAS to complete calculations using the correct order of operations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People find the following image helpful. </a:t>
            </a:r>
            <a:br>
              <a:rPr lang="en-GB" sz="2200" dirty="0"/>
            </a:br>
            <a:r>
              <a:rPr lang="en-GB" sz="2200" dirty="0"/>
              <a:t>Can you think of another image to help you remember the order of operations?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8734045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380C3469-9909-A84F-A8CE-402665BAB8E7}"/>
              </a:ext>
            </a:extLst>
          </p:cNvPr>
          <p:cNvGraphicFramePr/>
          <p:nvPr/>
        </p:nvGraphicFramePr>
        <p:xfrm>
          <a:off x="745435" y="3429000"/>
          <a:ext cx="5084417" cy="3209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344780C-DE3B-3B41-A00E-2C0A97252F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8111" y="3156583"/>
            <a:ext cx="65024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30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BIDMAS to complete calculations using the correct order of operations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Which is the correct number sentence for the scenario below?</a:t>
            </a:r>
          </a:p>
          <a:p>
            <a:pPr marL="0" indent="0">
              <a:buNone/>
            </a:pPr>
            <a:endParaRPr lang="en-GB" sz="2200" dirty="0"/>
          </a:p>
          <a:p>
            <a:pPr marL="457200" indent="-457200">
              <a:buFont typeface="+mj-lt"/>
              <a:buAutoNum type="alphaLcParenR"/>
            </a:pPr>
            <a:r>
              <a:rPr lang="en-GB" sz="2200" dirty="0"/>
              <a:t>3 x 10 + 1</a:t>
            </a:r>
          </a:p>
          <a:p>
            <a:pPr marL="457200" indent="-457200"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Font typeface="+mj-lt"/>
              <a:buAutoNum type="alphaLcParenR"/>
            </a:pPr>
            <a:r>
              <a:rPr lang="en-GB" sz="2200" dirty="0"/>
              <a:t>(10 + 1) x 3</a:t>
            </a:r>
          </a:p>
          <a:p>
            <a:pPr marL="457200" indent="-457200">
              <a:buFont typeface="+mj-lt"/>
              <a:buAutoNum type="alphaLcParenR"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None/>
            </a:pP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F5F177B-E9AE-6747-98AF-41165049A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048793"/>
            <a:ext cx="5617334" cy="280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898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BIDMAS to complete calculations using the correct order of operations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Which is the correct number sentence for the scenario below?</a:t>
            </a:r>
          </a:p>
          <a:p>
            <a:pPr marL="0" indent="0">
              <a:buNone/>
            </a:pPr>
            <a:endParaRPr lang="en-GB" sz="2200" dirty="0"/>
          </a:p>
          <a:p>
            <a:pPr marL="457200" indent="-457200">
              <a:buFont typeface="+mj-lt"/>
              <a:buAutoNum type="alphaLcParenR"/>
            </a:pPr>
            <a:r>
              <a:rPr lang="en-GB" sz="2200" dirty="0"/>
              <a:t>3 x 10 + 1</a:t>
            </a:r>
          </a:p>
          <a:p>
            <a:pPr marL="457200" indent="-457200"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Font typeface="+mj-lt"/>
              <a:buAutoNum type="alphaLcParenR"/>
            </a:pPr>
            <a:r>
              <a:rPr lang="en-GB" sz="2200" dirty="0"/>
              <a:t>(10 + 1) x 3</a:t>
            </a:r>
          </a:p>
          <a:p>
            <a:pPr marL="457200" indent="-457200">
              <a:buFont typeface="+mj-lt"/>
              <a:buAutoNum type="alphaLcParenR"/>
            </a:pPr>
            <a:endParaRPr lang="en-GB" sz="2200" dirty="0"/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b) is the correct number sentence.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It represents 3 wallets that already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have $10 having another $1 added,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making a total of $33. </a:t>
            </a:r>
          </a:p>
          <a:p>
            <a:pPr marL="0" indent="0">
              <a:buNone/>
            </a:pP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F5F177B-E9AE-6747-98AF-41165049A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048793"/>
            <a:ext cx="5617334" cy="280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23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BIDMAS to complete calculations using the correct order of operations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None/>
            </a:pPr>
            <a:r>
              <a:rPr lang="en-GB" sz="2200" dirty="0"/>
              <a:t>Yasmin has 5 bags with 7 cookies in each bag. </a:t>
            </a:r>
            <a:br>
              <a:rPr lang="en-GB" sz="2200" dirty="0"/>
            </a:br>
            <a:r>
              <a:rPr lang="en-GB" sz="2200" dirty="0"/>
              <a:t>She adds another 2 cookies to each of the 5 bags.</a:t>
            </a:r>
          </a:p>
          <a:p>
            <a:pPr marL="0" indent="0">
              <a:buNone/>
            </a:pPr>
            <a:r>
              <a:rPr lang="en-GB" sz="2200" dirty="0"/>
              <a:t>Which is the correct number sentence for the scenario?</a:t>
            </a:r>
          </a:p>
          <a:p>
            <a:pPr marL="0" indent="0">
              <a:buNone/>
            </a:pPr>
            <a:endParaRPr lang="en-GB" sz="2200" dirty="0"/>
          </a:p>
          <a:p>
            <a:pPr marL="457200" indent="-457200">
              <a:buFont typeface="+mj-lt"/>
              <a:buAutoNum type="alphaLcParenR"/>
            </a:pPr>
            <a:r>
              <a:rPr lang="en-GB" sz="2200" dirty="0"/>
              <a:t>5 x (7 + 2)</a:t>
            </a:r>
          </a:p>
          <a:p>
            <a:pPr marL="457200" indent="-457200"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Font typeface="+mj-lt"/>
              <a:buAutoNum type="alphaLcParenR"/>
            </a:pPr>
            <a:r>
              <a:rPr lang="en-GB" sz="2200" dirty="0"/>
              <a:t>5 x 7 + 2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480405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BIDMAS to complete calculations using the correct order of operations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None/>
            </a:pPr>
            <a:r>
              <a:rPr lang="en-GB" sz="2200" dirty="0"/>
              <a:t>Yasmin has 5 bags with 7 cookies in each bag. </a:t>
            </a:r>
            <a:br>
              <a:rPr lang="en-GB" sz="2200" dirty="0"/>
            </a:br>
            <a:r>
              <a:rPr lang="en-GB" sz="2200" dirty="0"/>
              <a:t>She adds another 2 cookies to each of the 5 bags.</a:t>
            </a:r>
          </a:p>
          <a:p>
            <a:pPr marL="0" indent="0">
              <a:buNone/>
            </a:pPr>
            <a:r>
              <a:rPr lang="en-GB" sz="2200" dirty="0"/>
              <a:t>Which is the correct number sentence for the scenario?</a:t>
            </a:r>
          </a:p>
          <a:p>
            <a:pPr marL="0" indent="0">
              <a:buNone/>
            </a:pPr>
            <a:endParaRPr lang="en-GB" sz="2200" dirty="0"/>
          </a:p>
          <a:p>
            <a:pPr marL="457200" indent="-457200">
              <a:buFont typeface="+mj-lt"/>
              <a:buAutoNum type="alphaLcParenR"/>
            </a:pPr>
            <a:r>
              <a:rPr lang="en-GB" sz="2200" dirty="0"/>
              <a:t>5 x (7 + 2)</a:t>
            </a:r>
          </a:p>
          <a:p>
            <a:pPr marL="457200" indent="-457200"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Font typeface="+mj-lt"/>
              <a:buAutoNum type="alphaLcParenR"/>
            </a:pPr>
            <a:r>
              <a:rPr lang="en-GB" sz="2200" dirty="0"/>
              <a:t>5 x 7 + 2</a:t>
            </a:r>
          </a:p>
          <a:p>
            <a:pPr marL="457200" indent="-457200">
              <a:buFont typeface="+mj-lt"/>
              <a:buAutoNum type="alphaLcParenR"/>
            </a:pPr>
            <a:endParaRPr lang="en-GB" sz="2200" dirty="0"/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a) is the correct number sentence as it shows that there are 5 bags and that each bag has 7 cookies already with 2 more cookies being added, making 45  cookies in total, as 5 x (7+ 2) = 5 x 9 = 45. </a:t>
            </a:r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129499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BIDMAS to complete calculations using the correct order of operations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Use the correct order of operations to solve the following:</a:t>
            </a:r>
          </a:p>
          <a:p>
            <a:pPr marL="0" indent="0">
              <a:buNone/>
            </a:pPr>
            <a:endParaRPr lang="en-GB" sz="2200" dirty="0"/>
          </a:p>
          <a:p>
            <a:pPr marL="0" indent="0" algn="ctr">
              <a:buNone/>
            </a:pPr>
            <a:r>
              <a:rPr lang="en-GB" sz="3600" dirty="0"/>
              <a:t>4</a:t>
            </a:r>
            <a:r>
              <a:rPr lang="en-GB" sz="3600" baseline="30000" dirty="0"/>
              <a:t>2</a:t>
            </a:r>
            <a:r>
              <a:rPr lang="en-GB" sz="3600" dirty="0"/>
              <a:t> – (3 + 2) = </a:t>
            </a:r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497253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BIDMAS to complete calculations using the correct order of operations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Use the correct order of operations to solve the following:</a:t>
            </a:r>
          </a:p>
          <a:p>
            <a:pPr marL="0" indent="0">
              <a:buNone/>
            </a:pPr>
            <a:endParaRPr lang="en-GB" sz="2200" dirty="0"/>
          </a:p>
          <a:p>
            <a:pPr marL="0" indent="0" algn="ctr">
              <a:buNone/>
            </a:pPr>
            <a:r>
              <a:rPr lang="en-GB" sz="3600" dirty="0"/>
              <a:t>4</a:t>
            </a:r>
            <a:r>
              <a:rPr lang="en-GB" sz="3600" baseline="30000" dirty="0"/>
              <a:t>2</a:t>
            </a:r>
            <a:r>
              <a:rPr lang="en-GB" sz="3600" dirty="0"/>
              <a:t> – (3 + 2) = </a:t>
            </a:r>
          </a:p>
          <a:p>
            <a:pPr marL="0" indent="0" algn="ctr">
              <a:buNone/>
            </a:pPr>
            <a:r>
              <a:rPr lang="en-GB" sz="3600" dirty="0"/>
              <a:t>4</a:t>
            </a:r>
            <a:r>
              <a:rPr lang="en-GB" sz="3600" baseline="30000" dirty="0"/>
              <a:t>2</a:t>
            </a:r>
            <a:r>
              <a:rPr lang="en-GB" sz="3600" dirty="0"/>
              <a:t> – 5 = </a:t>
            </a:r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064829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BIDMAS to complete calculations using the correct order of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perform calculations requiring a variety of operations, explaining the effect changing the order of operations might have on the result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performing calculations requiring a variety of operations, explaining the effect changing the order of operations might have on the result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200" dirty="0"/>
              <a:t>Year 6 - Autumn Block 2 – Four Operations - Lesson 13 – To be able to use BIDMAS to complete calculations using the correct order of operations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BIDMAS to complete calculations using the correct order of operations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Use the correct order of operations to solve the following:</a:t>
            </a:r>
          </a:p>
          <a:p>
            <a:pPr marL="0" indent="0">
              <a:buNone/>
            </a:pPr>
            <a:endParaRPr lang="en-GB" sz="2200" dirty="0"/>
          </a:p>
          <a:p>
            <a:pPr marL="0" indent="0" algn="ctr">
              <a:buNone/>
            </a:pPr>
            <a:r>
              <a:rPr lang="en-GB" sz="3600" dirty="0"/>
              <a:t>4</a:t>
            </a:r>
            <a:r>
              <a:rPr lang="en-GB" sz="3600" baseline="30000" dirty="0"/>
              <a:t>2</a:t>
            </a:r>
            <a:r>
              <a:rPr lang="en-GB" sz="3600" dirty="0"/>
              <a:t> – (3 + 2) = </a:t>
            </a:r>
          </a:p>
          <a:p>
            <a:pPr marL="0" indent="0" algn="ctr">
              <a:buNone/>
            </a:pPr>
            <a:r>
              <a:rPr lang="en-GB" sz="3600" dirty="0"/>
              <a:t>4</a:t>
            </a:r>
            <a:r>
              <a:rPr lang="en-GB" sz="3600" baseline="30000" dirty="0"/>
              <a:t>2</a:t>
            </a:r>
            <a:r>
              <a:rPr lang="en-GB" sz="3600" dirty="0"/>
              <a:t> – 5 = </a:t>
            </a:r>
          </a:p>
          <a:p>
            <a:pPr marL="0" indent="0" algn="ctr">
              <a:buNone/>
            </a:pPr>
            <a:r>
              <a:rPr lang="en-GB" sz="3600" dirty="0"/>
              <a:t>16 – 5 = </a:t>
            </a:r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31059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BIDMAS to complete calculations using the correct order of operations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Use the correct order of operations to solve the following:</a:t>
            </a:r>
          </a:p>
          <a:p>
            <a:pPr marL="0" indent="0">
              <a:buNone/>
            </a:pPr>
            <a:endParaRPr lang="en-GB" sz="2200" dirty="0"/>
          </a:p>
          <a:p>
            <a:pPr marL="0" indent="0" algn="ctr">
              <a:buNone/>
            </a:pPr>
            <a:r>
              <a:rPr lang="en-GB" sz="3600" dirty="0"/>
              <a:t>4</a:t>
            </a:r>
            <a:r>
              <a:rPr lang="en-GB" sz="3600" baseline="30000" dirty="0"/>
              <a:t>2</a:t>
            </a:r>
            <a:r>
              <a:rPr lang="en-GB" sz="3600" dirty="0"/>
              <a:t> – (3 + 2) = </a:t>
            </a:r>
          </a:p>
          <a:p>
            <a:pPr marL="0" indent="0" algn="ctr">
              <a:buNone/>
            </a:pPr>
            <a:r>
              <a:rPr lang="en-GB" sz="3600" dirty="0"/>
              <a:t>4</a:t>
            </a:r>
            <a:r>
              <a:rPr lang="en-GB" sz="3600" baseline="30000" dirty="0"/>
              <a:t>2</a:t>
            </a:r>
            <a:r>
              <a:rPr lang="en-GB" sz="3600" dirty="0"/>
              <a:t> – 5 = </a:t>
            </a:r>
          </a:p>
          <a:p>
            <a:pPr marL="0" indent="0" algn="ctr">
              <a:buNone/>
            </a:pPr>
            <a:r>
              <a:rPr lang="en-GB" sz="3600" dirty="0"/>
              <a:t>16 – 5 = </a:t>
            </a:r>
            <a:r>
              <a:rPr lang="en-GB" sz="3600" u="sng" dirty="0">
                <a:solidFill>
                  <a:srgbClr val="FF3860"/>
                </a:solidFill>
              </a:rPr>
              <a:t>11</a:t>
            </a:r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011152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BIDMAS to complete calculations using the correct order of operations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Use the correct order of operations to solve the following:</a:t>
            </a:r>
          </a:p>
          <a:p>
            <a:pPr marL="0" indent="0">
              <a:buNone/>
            </a:pPr>
            <a:endParaRPr lang="en-GB" sz="2200" dirty="0"/>
          </a:p>
          <a:p>
            <a:pPr marL="0" indent="0" algn="ctr">
              <a:buNone/>
            </a:pPr>
            <a:r>
              <a:rPr lang="en-GB" sz="3600" dirty="0"/>
              <a:t>(3 x 4) + 5</a:t>
            </a:r>
            <a:r>
              <a:rPr lang="en-GB" sz="3600" baseline="30000" dirty="0"/>
              <a:t>2</a:t>
            </a:r>
            <a:r>
              <a:rPr lang="en-GB" sz="3600" dirty="0"/>
              <a:t> = </a:t>
            </a:r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73762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BIDMAS to complete calculations using the correct order of operations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Use the correct order of operations to solve the following:</a:t>
            </a:r>
          </a:p>
          <a:p>
            <a:pPr marL="0" indent="0">
              <a:buNone/>
            </a:pPr>
            <a:endParaRPr lang="en-GB" sz="2200" dirty="0"/>
          </a:p>
          <a:p>
            <a:pPr marL="0" indent="0" algn="ctr">
              <a:buNone/>
            </a:pPr>
            <a:r>
              <a:rPr lang="en-GB" sz="3600" dirty="0"/>
              <a:t>(3 x 4) + 5</a:t>
            </a:r>
            <a:r>
              <a:rPr lang="en-GB" sz="3600" baseline="30000" dirty="0"/>
              <a:t>2</a:t>
            </a:r>
            <a:r>
              <a:rPr lang="en-GB" sz="3600" dirty="0"/>
              <a:t> = </a:t>
            </a:r>
          </a:p>
          <a:p>
            <a:pPr marL="0" indent="0" algn="ctr">
              <a:buNone/>
            </a:pPr>
            <a:r>
              <a:rPr lang="en-GB" sz="3600" dirty="0"/>
              <a:t>12 + 5</a:t>
            </a:r>
            <a:r>
              <a:rPr lang="en-GB" sz="3600" baseline="30000" dirty="0"/>
              <a:t>2</a:t>
            </a:r>
            <a:r>
              <a:rPr lang="en-GB" sz="3600" dirty="0"/>
              <a:t> =</a:t>
            </a:r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005296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BIDMAS to complete calculations using the correct order of operations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Use the correct order of operations to solve the following:</a:t>
            </a:r>
          </a:p>
          <a:p>
            <a:pPr marL="0" indent="0">
              <a:buNone/>
            </a:pPr>
            <a:endParaRPr lang="en-GB" sz="2200" dirty="0"/>
          </a:p>
          <a:p>
            <a:pPr marL="0" indent="0" algn="ctr">
              <a:buNone/>
            </a:pPr>
            <a:r>
              <a:rPr lang="en-GB" sz="3600" dirty="0"/>
              <a:t>(3 x 4) + 5</a:t>
            </a:r>
            <a:r>
              <a:rPr lang="en-GB" sz="3600" baseline="30000" dirty="0"/>
              <a:t>2</a:t>
            </a:r>
            <a:r>
              <a:rPr lang="en-GB" sz="3600" dirty="0"/>
              <a:t> = </a:t>
            </a:r>
          </a:p>
          <a:p>
            <a:pPr marL="0" indent="0" algn="ctr">
              <a:buNone/>
            </a:pPr>
            <a:r>
              <a:rPr lang="en-GB" sz="3600" dirty="0"/>
              <a:t>12 + 5</a:t>
            </a:r>
            <a:r>
              <a:rPr lang="en-GB" sz="3600" baseline="30000" dirty="0"/>
              <a:t>2</a:t>
            </a:r>
            <a:r>
              <a:rPr lang="en-GB" sz="3600" dirty="0"/>
              <a:t> =</a:t>
            </a:r>
          </a:p>
          <a:p>
            <a:pPr marL="0" indent="0" algn="ctr">
              <a:buNone/>
            </a:pPr>
            <a:r>
              <a:rPr lang="en-GB" sz="3600" dirty="0"/>
              <a:t>12 + 25 = </a:t>
            </a:r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478366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BIDMAS to complete calculations using the correct order of operations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Use the correct order of operations to solve the following:</a:t>
            </a:r>
          </a:p>
          <a:p>
            <a:pPr marL="0" indent="0">
              <a:buNone/>
            </a:pPr>
            <a:endParaRPr lang="en-GB" sz="2200" dirty="0"/>
          </a:p>
          <a:p>
            <a:pPr marL="0" indent="0" algn="ctr">
              <a:buNone/>
            </a:pPr>
            <a:r>
              <a:rPr lang="en-GB" sz="3600" dirty="0"/>
              <a:t>(3 x 4) + 5</a:t>
            </a:r>
            <a:r>
              <a:rPr lang="en-GB" sz="3600" baseline="30000" dirty="0"/>
              <a:t>2</a:t>
            </a:r>
            <a:r>
              <a:rPr lang="en-GB" sz="3600" dirty="0"/>
              <a:t> = </a:t>
            </a:r>
          </a:p>
          <a:p>
            <a:pPr marL="0" indent="0" algn="ctr">
              <a:buNone/>
            </a:pPr>
            <a:r>
              <a:rPr lang="en-GB" sz="3600" dirty="0"/>
              <a:t>12 + 5</a:t>
            </a:r>
            <a:r>
              <a:rPr lang="en-GB" sz="3600" baseline="30000" dirty="0"/>
              <a:t>2</a:t>
            </a:r>
            <a:r>
              <a:rPr lang="en-GB" sz="3600" dirty="0"/>
              <a:t> =</a:t>
            </a:r>
          </a:p>
          <a:p>
            <a:pPr marL="0" indent="0" algn="ctr">
              <a:buNone/>
            </a:pPr>
            <a:r>
              <a:rPr lang="en-GB" sz="3600" dirty="0"/>
              <a:t>12 + 25 = </a:t>
            </a:r>
            <a:r>
              <a:rPr lang="en-GB" sz="3600" dirty="0">
                <a:solidFill>
                  <a:srgbClr val="FF0000"/>
                </a:solidFill>
              </a:rPr>
              <a:t>3</a:t>
            </a:r>
            <a:r>
              <a:rPr lang="en-GB" sz="3600" dirty="0">
                <a:solidFill>
                  <a:srgbClr val="FF3860"/>
                </a:solidFill>
              </a:rPr>
              <a:t>7</a:t>
            </a:r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425991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BIDMAS to complete calculations using the correct order of operations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Use the correct order of operations to solve the following:</a:t>
            </a:r>
          </a:p>
          <a:p>
            <a:pPr marL="0" indent="0">
              <a:buNone/>
            </a:pPr>
            <a:endParaRPr lang="en-GB" sz="2200" dirty="0"/>
          </a:p>
          <a:p>
            <a:pPr marL="0" indent="0" algn="ctr">
              <a:buNone/>
            </a:pPr>
            <a:r>
              <a:rPr lang="en-GB" sz="3600" dirty="0"/>
              <a:t>17 + 4</a:t>
            </a:r>
            <a:r>
              <a:rPr lang="en-GB" sz="3600" baseline="30000" dirty="0"/>
              <a:t>2</a:t>
            </a:r>
            <a:r>
              <a:rPr lang="en-GB" sz="3600" dirty="0"/>
              <a:t> ÷ 2 =</a:t>
            </a:r>
          </a:p>
        </p:txBody>
      </p:sp>
    </p:spTree>
    <p:extLst>
      <p:ext uri="{BB962C8B-B14F-4D97-AF65-F5344CB8AC3E}">
        <p14:creationId xmlns:p14="http://schemas.microsoft.com/office/powerpoint/2010/main" val="2858784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BIDMAS to complete calculations using the correct order of operations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Use the correct order of operations to solve the following:</a:t>
            </a:r>
          </a:p>
          <a:p>
            <a:pPr marL="0" indent="0">
              <a:buNone/>
            </a:pPr>
            <a:endParaRPr lang="en-GB" sz="2200" dirty="0"/>
          </a:p>
          <a:p>
            <a:pPr marL="0" indent="0" algn="ctr">
              <a:buNone/>
            </a:pPr>
            <a:r>
              <a:rPr lang="en-GB" sz="3600" dirty="0"/>
              <a:t>17 + 4</a:t>
            </a:r>
            <a:r>
              <a:rPr lang="en-GB" sz="3600" baseline="30000" dirty="0"/>
              <a:t>2</a:t>
            </a:r>
            <a:r>
              <a:rPr lang="en-GB" sz="3600" dirty="0"/>
              <a:t> ÷ 2 =</a:t>
            </a:r>
          </a:p>
          <a:p>
            <a:pPr marL="0" indent="0" algn="ctr">
              <a:buNone/>
            </a:pPr>
            <a:r>
              <a:rPr lang="en-GB" sz="3600" dirty="0"/>
              <a:t>17 + 16 ÷ 2 =</a:t>
            </a:r>
          </a:p>
        </p:txBody>
      </p:sp>
    </p:spTree>
    <p:extLst>
      <p:ext uri="{BB962C8B-B14F-4D97-AF65-F5344CB8AC3E}">
        <p14:creationId xmlns:p14="http://schemas.microsoft.com/office/powerpoint/2010/main" val="1470595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BIDMAS to complete calculations using the correct order of operations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Use the correct order of operations to solve the following:</a:t>
            </a:r>
          </a:p>
          <a:p>
            <a:pPr marL="0" indent="0">
              <a:buNone/>
            </a:pPr>
            <a:endParaRPr lang="en-GB" sz="2200" dirty="0"/>
          </a:p>
          <a:p>
            <a:pPr marL="0" indent="0" algn="ctr">
              <a:buNone/>
            </a:pPr>
            <a:r>
              <a:rPr lang="en-GB" sz="3600" dirty="0"/>
              <a:t>17 + 4</a:t>
            </a:r>
            <a:r>
              <a:rPr lang="en-GB" sz="3600" baseline="30000" dirty="0"/>
              <a:t>2</a:t>
            </a:r>
            <a:r>
              <a:rPr lang="en-GB" sz="3600" dirty="0"/>
              <a:t> ÷ 2 =</a:t>
            </a:r>
          </a:p>
          <a:p>
            <a:pPr marL="0" indent="0" algn="ctr">
              <a:buNone/>
            </a:pPr>
            <a:r>
              <a:rPr lang="en-GB" sz="3600" dirty="0"/>
              <a:t>17 + 16 ÷ 2 =</a:t>
            </a:r>
          </a:p>
          <a:p>
            <a:pPr marL="0" indent="0" algn="ctr">
              <a:buNone/>
            </a:pPr>
            <a:r>
              <a:rPr lang="en-GB" sz="3600" dirty="0"/>
              <a:t>17 + 8 = 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688211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BIDMAS to complete calculations using the correct order of operations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Use the correct order of operations to solve the following:</a:t>
            </a:r>
          </a:p>
          <a:p>
            <a:pPr marL="0" indent="0">
              <a:buNone/>
            </a:pPr>
            <a:endParaRPr lang="en-GB" sz="2200" dirty="0"/>
          </a:p>
          <a:p>
            <a:pPr marL="0" indent="0" algn="ctr">
              <a:buNone/>
            </a:pPr>
            <a:r>
              <a:rPr lang="en-GB" sz="3600" dirty="0"/>
              <a:t>17 + 4</a:t>
            </a:r>
            <a:r>
              <a:rPr lang="en-GB" sz="3600" baseline="30000" dirty="0"/>
              <a:t>2</a:t>
            </a:r>
            <a:r>
              <a:rPr lang="en-GB" sz="3600" dirty="0"/>
              <a:t> ÷ 2 =</a:t>
            </a:r>
          </a:p>
          <a:p>
            <a:pPr marL="0" indent="0" algn="ctr">
              <a:buNone/>
            </a:pPr>
            <a:r>
              <a:rPr lang="en-GB" sz="3600" dirty="0"/>
              <a:t>17 + 16 ÷ 2 =</a:t>
            </a:r>
          </a:p>
          <a:p>
            <a:pPr marL="0" indent="0" algn="ctr">
              <a:buNone/>
            </a:pPr>
            <a:r>
              <a:rPr lang="en-GB" sz="3600" dirty="0"/>
              <a:t>17 + 8 = </a:t>
            </a:r>
            <a:r>
              <a:rPr lang="en-GB" sz="3600" dirty="0">
                <a:solidFill>
                  <a:srgbClr val="FF3860"/>
                </a:solidFill>
              </a:rPr>
              <a:t>25</a:t>
            </a:r>
            <a:endParaRPr lang="en-GB" sz="2200" dirty="0">
              <a:solidFill>
                <a:srgbClr val="FF38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459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BIDMAS to complete calculations using the correct order of operations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None/>
            </a:pPr>
            <a:r>
              <a:rPr lang="en-GB" sz="2200" dirty="0"/>
              <a:t>What’s the same? What’s different?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8734045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E923CB9-5B1B-5149-ABD5-C69DF1A40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670" y="2874860"/>
            <a:ext cx="1828800" cy="1905000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1FC7E10C-6B8B-2F42-B8D5-2823EDC473D2}"/>
              </a:ext>
            </a:extLst>
          </p:cNvPr>
          <p:cNvSpPr/>
          <p:nvPr/>
        </p:nvSpPr>
        <p:spPr>
          <a:xfrm>
            <a:off x="3615154" y="3513670"/>
            <a:ext cx="1828800" cy="627380"/>
          </a:xfrm>
          <a:prstGeom prst="round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OpenDyslexic" pitchFamily="2" charset="77"/>
              </a:rPr>
              <a:t>CXXV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B28CE448-0401-3045-83C8-CEA53FB7DE23}"/>
              </a:ext>
            </a:extLst>
          </p:cNvPr>
          <p:cNvSpPr/>
          <p:nvPr/>
        </p:nvSpPr>
        <p:spPr>
          <a:xfrm>
            <a:off x="6321394" y="3392029"/>
            <a:ext cx="1613452" cy="910202"/>
          </a:xfrm>
          <a:prstGeom prst="round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" pitchFamily="2" charset="77"/>
              </a:rPr>
              <a:t>twenty-seven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E2821B96-9CEF-F348-B849-89B6F3F7EBC1}"/>
              </a:ext>
            </a:extLst>
          </p:cNvPr>
          <p:cNvSpPr/>
          <p:nvPr/>
        </p:nvSpPr>
        <p:spPr>
          <a:xfrm>
            <a:off x="8812287" y="3377835"/>
            <a:ext cx="2849626" cy="910202"/>
          </a:xfrm>
          <a:prstGeom prst="round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" pitchFamily="2" charset="77"/>
              </a:rPr>
              <a:t>48 + (4 x 4)</a:t>
            </a:r>
          </a:p>
        </p:txBody>
      </p:sp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BIDMAS to complete calculations using the correct order of operations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None/>
            </a:pPr>
            <a:r>
              <a:rPr lang="en-GB" sz="2200" dirty="0"/>
              <a:t>Use the correct order of operations to solve the following: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/>
              <a:t>2 x (4 + 3) = 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/>
              <a:t>3 x 5 + 2 = 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/>
              <a:t>20 – (16 ÷ 4) = 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/>
              <a:t>27 ÷ (3 x 3) = 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/>
              <a:t>25 + 6</a:t>
            </a:r>
            <a:r>
              <a:rPr lang="en-GB" baseline="30000" dirty="0"/>
              <a:t>2</a:t>
            </a:r>
            <a:r>
              <a:rPr lang="en-GB" dirty="0"/>
              <a:t> ÷ 3 = 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/>
              <a:t>4</a:t>
            </a:r>
            <a:r>
              <a:rPr lang="en-GB" baseline="30000" dirty="0"/>
              <a:t>3</a:t>
            </a:r>
            <a:r>
              <a:rPr lang="en-GB" dirty="0"/>
              <a:t> + (25 ÷ 5</a:t>
            </a:r>
            <a:r>
              <a:rPr lang="en-GB" baseline="30000" dirty="0"/>
              <a:t>2</a:t>
            </a:r>
            <a:r>
              <a:rPr lang="en-GB" dirty="0"/>
              <a:t> + 10) = 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/>
              <a:t>3</a:t>
            </a:r>
            <a:r>
              <a:rPr lang="en-GB" baseline="30000" dirty="0"/>
              <a:t>3</a:t>
            </a:r>
            <a:r>
              <a:rPr lang="en-GB" dirty="0"/>
              <a:t> ÷ (4</a:t>
            </a:r>
            <a:r>
              <a:rPr lang="en-GB" baseline="30000" dirty="0"/>
              <a:t>2</a:t>
            </a:r>
            <a:r>
              <a:rPr lang="en-GB" dirty="0"/>
              <a:t> + 5 – 12) = </a:t>
            </a:r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2834463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BIDMAS to complete calculations using the correct order of operations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None/>
            </a:pPr>
            <a:r>
              <a:rPr lang="en-GB" sz="2200" dirty="0"/>
              <a:t>Use the correct order of operations to solve the following: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/>
              <a:t>2 x (4 + 3) = </a:t>
            </a:r>
            <a:r>
              <a:rPr lang="en-GB" dirty="0">
                <a:solidFill>
                  <a:srgbClr val="FF3860"/>
                </a:solidFill>
              </a:rPr>
              <a:t>14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/>
              <a:t>3 x 5 + 2 = </a:t>
            </a:r>
            <a:r>
              <a:rPr lang="en-GB" dirty="0">
                <a:solidFill>
                  <a:srgbClr val="FF3860"/>
                </a:solidFill>
              </a:rPr>
              <a:t>17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/>
              <a:t>20 – (16 ÷ 4) = </a:t>
            </a:r>
            <a:r>
              <a:rPr lang="en-GB" dirty="0">
                <a:solidFill>
                  <a:srgbClr val="FF3860"/>
                </a:solidFill>
              </a:rPr>
              <a:t>16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/>
              <a:t>27 ÷ (3 x 3) = </a:t>
            </a:r>
            <a:r>
              <a:rPr lang="en-GB" dirty="0">
                <a:solidFill>
                  <a:srgbClr val="FF3860"/>
                </a:solidFill>
              </a:rPr>
              <a:t>3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/>
              <a:t>25 + 6</a:t>
            </a:r>
            <a:r>
              <a:rPr lang="en-GB" baseline="30000" dirty="0"/>
              <a:t>2</a:t>
            </a:r>
            <a:r>
              <a:rPr lang="en-GB" dirty="0"/>
              <a:t> ÷ 3 = </a:t>
            </a:r>
            <a:r>
              <a:rPr lang="en-GB" dirty="0">
                <a:solidFill>
                  <a:srgbClr val="FF3860"/>
                </a:solidFill>
              </a:rPr>
              <a:t>37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/>
              <a:t>4</a:t>
            </a:r>
            <a:r>
              <a:rPr lang="en-GB" baseline="30000" dirty="0"/>
              <a:t>3</a:t>
            </a:r>
            <a:r>
              <a:rPr lang="en-GB" dirty="0"/>
              <a:t> + (25 ÷ 5</a:t>
            </a:r>
            <a:r>
              <a:rPr lang="en-GB" baseline="30000" dirty="0"/>
              <a:t>2</a:t>
            </a:r>
            <a:r>
              <a:rPr lang="en-GB" dirty="0"/>
              <a:t> + 10) = </a:t>
            </a:r>
            <a:r>
              <a:rPr lang="en-GB" dirty="0">
                <a:solidFill>
                  <a:srgbClr val="FF3860"/>
                </a:solidFill>
              </a:rPr>
              <a:t>75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/>
              <a:t>3</a:t>
            </a:r>
            <a:r>
              <a:rPr lang="en-GB" baseline="30000" dirty="0"/>
              <a:t>3</a:t>
            </a:r>
            <a:r>
              <a:rPr lang="en-GB" dirty="0"/>
              <a:t> ÷ (4</a:t>
            </a:r>
            <a:r>
              <a:rPr lang="en-GB" baseline="30000" dirty="0"/>
              <a:t>2</a:t>
            </a:r>
            <a:r>
              <a:rPr lang="en-GB" dirty="0"/>
              <a:t> + 5 – 12) = </a:t>
            </a:r>
            <a:r>
              <a:rPr lang="en-GB" dirty="0">
                <a:solidFill>
                  <a:srgbClr val="FF3860"/>
                </a:solidFill>
              </a:rPr>
              <a:t>3</a:t>
            </a:r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7563534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BIDMAS to complete calculations using the correct order of operations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3: </a:t>
            </a:r>
          </a:p>
          <a:p>
            <a:pPr marL="0" indent="0">
              <a:buNone/>
            </a:pPr>
            <a:r>
              <a:rPr lang="en-GB" sz="2200" dirty="0"/>
              <a:t>Use the numbers 2, 5, 7 and 9 to write a variety of number sentences, include:</a:t>
            </a:r>
          </a:p>
          <a:p>
            <a:r>
              <a:rPr lang="en-GB" sz="2200" dirty="0"/>
              <a:t>using all four numbers but just one of the four operations (÷, x, + or -);</a:t>
            </a:r>
          </a:p>
          <a:p>
            <a:r>
              <a:rPr lang="en-GB" sz="2200" dirty="0"/>
              <a:t>using all four numbers and two of the four operations;</a:t>
            </a:r>
          </a:p>
          <a:p>
            <a:r>
              <a:rPr lang="en-GB" sz="2200" dirty="0"/>
              <a:t>using all four numbers, at least one set of brackets and/or indices and two of the four operations. 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231907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BIDMAS to complete calculations using the correct order of operations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3: </a:t>
            </a:r>
          </a:p>
          <a:p>
            <a:pPr marL="0" indent="0">
              <a:buNone/>
            </a:pPr>
            <a:r>
              <a:rPr lang="en-GB" sz="2200" dirty="0"/>
              <a:t>Use the numbers 2, 5, 7 and 9 to write a variety of number sentences, include:</a:t>
            </a:r>
          </a:p>
          <a:p>
            <a:r>
              <a:rPr lang="en-GB" sz="2200" dirty="0"/>
              <a:t>using all four numbers but just one of the four operations (÷, x, + or -);</a:t>
            </a:r>
          </a:p>
          <a:p>
            <a:r>
              <a:rPr lang="en-GB" sz="2200" dirty="0"/>
              <a:t>using all four numbers and two of the four operations;</a:t>
            </a:r>
          </a:p>
          <a:p>
            <a:r>
              <a:rPr lang="en-GB" sz="2200" dirty="0"/>
              <a:t>using all four numbers, at least one set of brackets and/or indices and two of the four operations.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Teacher / peer assessment for consolidation. </a:t>
            </a:r>
          </a:p>
        </p:txBody>
      </p:sp>
    </p:spTree>
    <p:extLst>
      <p:ext uri="{BB962C8B-B14F-4D97-AF65-F5344CB8AC3E}">
        <p14:creationId xmlns:p14="http://schemas.microsoft.com/office/powerpoint/2010/main" val="42610303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BIDMAS to complete calculations using the correct order of operations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 </a:t>
            </a:r>
          </a:p>
          <a:p>
            <a:pPr marL="0" indent="0">
              <a:buNone/>
            </a:pPr>
            <a:r>
              <a:rPr lang="en-GB" sz="2200" dirty="0"/>
              <a:t>Add brackets and missing numbers to ensure the number sentences below can be completed correctly. </a:t>
            </a:r>
          </a:p>
          <a:p>
            <a:endParaRPr lang="en-GB" sz="22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5B8AF30C-6634-574F-A0FC-9526227FE26E}"/>
              </a:ext>
            </a:extLst>
          </p:cNvPr>
          <p:cNvSpPr/>
          <p:nvPr/>
        </p:nvSpPr>
        <p:spPr>
          <a:xfrm>
            <a:off x="3216000" y="3130456"/>
            <a:ext cx="576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24 = </a:t>
            </a:r>
            <a:r>
              <a:rPr lang="en-US" sz="3600" dirty="0">
                <a:solidFill>
                  <a:schemeClr val="bg1"/>
                </a:solidFill>
                <a:latin typeface="OpenDyslexic" pitchFamily="2" charset="77"/>
              </a:rPr>
              <a:t>(</a:t>
            </a:r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8 – 2</a:t>
            </a:r>
            <a:r>
              <a:rPr lang="en-US" sz="3600" dirty="0">
                <a:solidFill>
                  <a:schemeClr val="bg1"/>
                </a:solidFill>
                <a:latin typeface="OpenDyslexic" pitchFamily="2" charset="77"/>
              </a:rPr>
              <a:t>)</a:t>
            </a:r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 x 4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765F7EA2-727F-3F4E-9DDD-84E5E5247A2A}"/>
              </a:ext>
            </a:extLst>
          </p:cNvPr>
          <p:cNvSpPr/>
          <p:nvPr/>
        </p:nvSpPr>
        <p:spPr>
          <a:xfrm>
            <a:off x="3216000" y="4026396"/>
            <a:ext cx="576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120 =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3600" baseline="30000" dirty="0">
                <a:solidFill>
                  <a:schemeClr val="tx1"/>
                </a:solidFill>
                <a:latin typeface="OpenDyslexic" pitchFamily="2" charset="77"/>
              </a:rPr>
              <a:t>2</a:t>
            </a:r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 – (9 ÷ 9)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DD713AF8-C059-9C4D-9C50-CFC1FD34EF9A}"/>
              </a:ext>
            </a:extLst>
          </p:cNvPr>
          <p:cNvSpPr/>
          <p:nvPr/>
        </p:nvSpPr>
        <p:spPr>
          <a:xfrm>
            <a:off x="3216000" y="4922336"/>
            <a:ext cx="576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3600" baseline="30000" dirty="0">
                <a:solidFill>
                  <a:schemeClr val="tx1"/>
                </a:solidFill>
                <a:latin typeface="OpenDyslexic" pitchFamily="2" charset="77"/>
              </a:rPr>
              <a:t>2</a:t>
            </a:r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 + </a:t>
            </a:r>
            <a:r>
              <a:rPr lang="en-US" sz="3600" dirty="0">
                <a:solidFill>
                  <a:schemeClr val="bg1"/>
                </a:solidFill>
                <a:latin typeface="OpenDyslexic" pitchFamily="2" charset="77"/>
              </a:rPr>
              <a:t>(</a:t>
            </a:r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5 x 5</a:t>
            </a:r>
            <a:r>
              <a:rPr lang="en-US" sz="3600" dirty="0">
                <a:solidFill>
                  <a:schemeClr val="bg1"/>
                </a:solidFill>
                <a:latin typeface="OpenDyslexic" pitchFamily="2" charset="77"/>
              </a:rPr>
              <a:t>)</a:t>
            </a:r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 = 89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A3D4654B-F587-B744-89AB-16321A9B6A74}"/>
              </a:ext>
            </a:extLst>
          </p:cNvPr>
          <p:cNvSpPr/>
          <p:nvPr/>
        </p:nvSpPr>
        <p:spPr>
          <a:xfrm>
            <a:off x="3216000" y="5872069"/>
            <a:ext cx="576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73 = </a:t>
            </a:r>
            <a:r>
              <a:rPr lang="en-US" sz="3600" dirty="0">
                <a:solidFill>
                  <a:schemeClr val="bg1"/>
                </a:solidFill>
                <a:latin typeface="OpenDyslexic" pitchFamily="2" charset="77"/>
              </a:rPr>
              <a:t>(</a:t>
            </a:r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9 x 9</a:t>
            </a:r>
            <a:r>
              <a:rPr lang="en-US" sz="3600" dirty="0">
                <a:solidFill>
                  <a:schemeClr val="bg1"/>
                </a:solidFill>
                <a:latin typeface="OpenDyslexic" pitchFamily="2" charset="77"/>
              </a:rPr>
              <a:t>)</a:t>
            </a:r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 – </a:t>
            </a:r>
            <a:r>
              <a:rPr lang="en-US" sz="3600" dirty="0">
                <a:solidFill>
                  <a:schemeClr val="bg1"/>
                </a:solidFill>
                <a:latin typeface="OpenDyslexic" pitchFamily="2" charset="77"/>
              </a:rPr>
              <a:t>(</a:t>
            </a:r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16 ÷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</a:t>
            </a:r>
            <a:r>
              <a:rPr lang="en-US" sz="3600" dirty="0">
                <a:solidFill>
                  <a:schemeClr val="bg1"/>
                </a:solidFill>
                <a:latin typeface="OpenDyslexic" pitchFamily="2" charset="77"/>
              </a:rPr>
              <a:t>)</a:t>
            </a:r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1455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BIDMAS to complete calculations using the correct order of operations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 </a:t>
            </a:r>
          </a:p>
          <a:p>
            <a:pPr marL="0" indent="0">
              <a:buNone/>
            </a:pPr>
            <a:r>
              <a:rPr lang="en-GB" sz="2200" dirty="0"/>
              <a:t>Add brackets and missing numbers to ensure the number sentences below can be completed correctly. </a:t>
            </a:r>
          </a:p>
          <a:p>
            <a:endParaRPr lang="en-GB" sz="22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765F7EA2-727F-3F4E-9DDD-84E5E5247A2A}"/>
              </a:ext>
            </a:extLst>
          </p:cNvPr>
          <p:cNvSpPr/>
          <p:nvPr/>
        </p:nvSpPr>
        <p:spPr>
          <a:xfrm>
            <a:off x="3216000" y="4026396"/>
            <a:ext cx="576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120 =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3600" baseline="30000" dirty="0">
                <a:solidFill>
                  <a:schemeClr val="tx1"/>
                </a:solidFill>
                <a:latin typeface="OpenDyslexic" pitchFamily="2" charset="77"/>
              </a:rPr>
              <a:t>2</a:t>
            </a:r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 – (9 ÷ 9)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DD713AF8-C059-9C4D-9C50-CFC1FD34EF9A}"/>
              </a:ext>
            </a:extLst>
          </p:cNvPr>
          <p:cNvSpPr/>
          <p:nvPr/>
        </p:nvSpPr>
        <p:spPr>
          <a:xfrm>
            <a:off x="3216000" y="4922336"/>
            <a:ext cx="576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3600" baseline="30000" dirty="0">
                <a:solidFill>
                  <a:schemeClr val="tx1"/>
                </a:solidFill>
                <a:latin typeface="OpenDyslexic" pitchFamily="2" charset="77"/>
              </a:rPr>
              <a:t>2</a:t>
            </a:r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 + </a:t>
            </a:r>
            <a:r>
              <a:rPr lang="en-US" sz="3600" dirty="0">
                <a:solidFill>
                  <a:schemeClr val="bg1"/>
                </a:solidFill>
                <a:latin typeface="OpenDyslexic" pitchFamily="2" charset="77"/>
              </a:rPr>
              <a:t>(</a:t>
            </a:r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5 x 5</a:t>
            </a:r>
            <a:r>
              <a:rPr lang="en-US" sz="3600" dirty="0">
                <a:solidFill>
                  <a:schemeClr val="bg1"/>
                </a:solidFill>
                <a:latin typeface="OpenDyslexic" pitchFamily="2" charset="77"/>
              </a:rPr>
              <a:t>)</a:t>
            </a:r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 = 89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A3D4654B-F587-B744-89AB-16321A9B6A74}"/>
              </a:ext>
            </a:extLst>
          </p:cNvPr>
          <p:cNvSpPr/>
          <p:nvPr/>
        </p:nvSpPr>
        <p:spPr>
          <a:xfrm>
            <a:off x="3216000" y="5872069"/>
            <a:ext cx="576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73 = </a:t>
            </a:r>
            <a:r>
              <a:rPr lang="en-US" sz="3600" dirty="0">
                <a:solidFill>
                  <a:schemeClr val="bg1"/>
                </a:solidFill>
                <a:latin typeface="OpenDyslexic" pitchFamily="2" charset="77"/>
              </a:rPr>
              <a:t>(</a:t>
            </a:r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9 x 9</a:t>
            </a:r>
            <a:r>
              <a:rPr lang="en-US" sz="3600" dirty="0">
                <a:solidFill>
                  <a:schemeClr val="bg1"/>
                </a:solidFill>
                <a:latin typeface="OpenDyslexic" pitchFamily="2" charset="77"/>
              </a:rPr>
              <a:t>)</a:t>
            </a:r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 – </a:t>
            </a:r>
            <a:r>
              <a:rPr lang="en-US" sz="3600" dirty="0">
                <a:solidFill>
                  <a:schemeClr val="bg1"/>
                </a:solidFill>
                <a:latin typeface="OpenDyslexic" pitchFamily="2" charset="77"/>
              </a:rPr>
              <a:t>(</a:t>
            </a:r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16 ÷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</a:t>
            </a:r>
            <a:r>
              <a:rPr lang="en-US" sz="3600" dirty="0">
                <a:solidFill>
                  <a:schemeClr val="bg1"/>
                </a:solidFill>
                <a:latin typeface="OpenDyslexic" pitchFamily="2" charset="77"/>
              </a:rPr>
              <a:t>)</a:t>
            </a:r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58F614BB-0A26-FA40-A218-0F3F55BA41ED}"/>
              </a:ext>
            </a:extLst>
          </p:cNvPr>
          <p:cNvSpPr/>
          <p:nvPr/>
        </p:nvSpPr>
        <p:spPr>
          <a:xfrm>
            <a:off x="3216000" y="3130456"/>
            <a:ext cx="576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24 = </a:t>
            </a:r>
            <a:r>
              <a:rPr lang="en-US" sz="3600" dirty="0">
                <a:solidFill>
                  <a:srgbClr val="FF3860"/>
                </a:solidFill>
                <a:latin typeface="OpenDyslexic" pitchFamily="2" charset="77"/>
              </a:rPr>
              <a:t>(</a:t>
            </a:r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8 – 2</a:t>
            </a:r>
            <a:r>
              <a:rPr lang="en-US" sz="3600" dirty="0">
                <a:solidFill>
                  <a:srgbClr val="FF3860"/>
                </a:solidFill>
                <a:latin typeface="OpenDyslexic" pitchFamily="2" charset="77"/>
              </a:rPr>
              <a:t>)</a:t>
            </a:r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 x 4</a:t>
            </a:r>
          </a:p>
        </p:txBody>
      </p:sp>
    </p:spTree>
    <p:extLst>
      <p:ext uri="{BB962C8B-B14F-4D97-AF65-F5344CB8AC3E}">
        <p14:creationId xmlns:p14="http://schemas.microsoft.com/office/powerpoint/2010/main" val="40318144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BIDMAS to complete calculations using the correct order of operations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 </a:t>
            </a:r>
          </a:p>
          <a:p>
            <a:pPr marL="0" indent="0">
              <a:buNone/>
            </a:pPr>
            <a:r>
              <a:rPr lang="en-GB" sz="2200" dirty="0"/>
              <a:t>Add brackets and missing numbers to ensure the number sentences below can be completed correctly. </a:t>
            </a:r>
          </a:p>
          <a:p>
            <a:endParaRPr lang="en-GB" sz="22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DD713AF8-C059-9C4D-9C50-CFC1FD34EF9A}"/>
              </a:ext>
            </a:extLst>
          </p:cNvPr>
          <p:cNvSpPr/>
          <p:nvPr/>
        </p:nvSpPr>
        <p:spPr>
          <a:xfrm>
            <a:off x="3216000" y="4922336"/>
            <a:ext cx="576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3600" baseline="30000" dirty="0">
                <a:solidFill>
                  <a:schemeClr val="tx1"/>
                </a:solidFill>
                <a:latin typeface="OpenDyslexic" pitchFamily="2" charset="77"/>
              </a:rPr>
              <a:t>2</a:t>
            </a:r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 + </a:t>
            </a:r>
            <a:r>
              <a:rPr lang="en-US" sz="3600" dirty="0">
                <a:solidFill>
                  <a:schemeClr val="bg1"/>
                </a:solidFill>
                <a:latin typeface="OpenDyslexic" pitchFamily="2" charset="77"/>
              </a:rPr>
              <a:t>(</a:t>
            </a:r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5 x 5</a:t>
            </a:r>
            <a:r>
              <a:rPr lang="en-US" sz="3600" dirty="0">
                <a:solidFill>
                  <a:schemeClr val="bg1"/>
                </a:solidFill>
                <a:latin typeface="OpenDyslexic" pitchFamily="2" charset="77"/>
              </a:rPr>
              <a:t>)</a:t>
            </a:r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 = 89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A3D4654B-F587-B744-89AB-16321A9B6A74}"/>
              </a:ext>
            </a:extLst>
          </p:cNvPr>
          <p:cNvSpPr/>
          <p:nvPr/>
        </p:nvSpPr>
        <p:spPr>
          <a:xfrm>
            <a:off x="3216000" y="5872069"/>
            <a:ext cx="576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73 = </a:t>
            </a:r>
            <a:r>
              <a:rPr lang="en-US" sz="3600" dirty="0">
                <a:solidFill>
                  <a:schemeClr val="bg1"/>
                </a:solidFill>
                <a:latin typeface="OpenDyslexic" pitchFamily="2" charset="77"/>
              </a:rPr>
              <a:t>(</a:t>
            </a:r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9 x 9</a:t>
            </a:r>
            <a:r>
              <a:rPr lang="en-US" sz="3600" dirty="0">
                <a:solidFill>
                  <a:schemeClr val="bg1"/>
                </a:solidFill>
                <a:latin typeface="OpenDyslexic" pitchFamily="2" charset="77"/>
              </a:rPr>
              <a:t>)</a:t>
            </a:r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 – </a:t>
            </a:r>
            <a:r>
              <a:rPr lang="en-US" sz="3600" dirty="0">
                <a:solidFill>
                  <a:schemeClr val="bg1"/>
                </a:solidFill>
                <a:latin typeface="OpenDyslexic" pitchFamily="2" charset="77"/>
              </a:rPr>
              <a:t>(</a:t>
            </a:r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16 ÷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</a:t>
            </a:r>
            <a:r>
              <a:rPr lang="en-US" sz="3600" dirty="0">
                <a:solidFill>
                  <a:schemeClr val="bg1"/>
                </a:solidFill>
                <a:latin typeface="OpenDyslexic" pitchFamily="2" charset="77"/>
              </a:rPr>
              <a:t>)</a:t>
            </a:r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58F614BB-0A26-FA40-A218-0F3F55BA41ED}"/>
              </a:ext>
            </a:extLst>
          </p:cNvPr>
          <p:cNvSpPr/>
          <p:nvPr/>
        </p:nvSpPr>
        <p:spPr>
          <a:xfrm>
            <a:off x="3216000" y="3130456"/>
            <a:ext cx="576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24 = </a:t>
            </a:r>
            <a:r>
              <a:rPr lang="en-US" sz="3600" dirty="0">
                <a:solidFill>
                  <a:srgbClr val="FF3860"/>
                </a:solidFill>
                <a:latin typeface="OpenDyslexic" pitchFamily="2" charset="77"/>
              </a:rPr>
              <a:t>(</a:t>
            </a:r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8 – 2</a:t>
            </a:r>
            <a:r>
              <a:rPr lang="en-US" sz="3600" dirty="0">
                <a:solidFill>
                  <a:srgbClr val="FF3860"/>
                </a:solidFill>
                <a:latin typeface="OpenDyslexic" pitchFamily="2" charset="77"/>
              </a:rPr>
              <a:t>)</a:t>
            </a:r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 x 4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27A6042C-1A71-B747-A3D3-D64C36D269C6}"/>
              </a:ext>
            </a:extLst>
          </p:cNvPr>
          <p:cNvSpPr/>
          <p:nvPr/>
        </p:nvSpPr>
        <p:spPr>
          <a:xfrm>
            <a:off x="3216000" y="4026396"/>
            <a:ext cx="576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120 = </a:t>
            </a:r>
            <a:r>
              <a:rPr lang="en-US" sz="3600" dirty="0">
                <a:solidFill>
                  <a:srgbClr val="FF3860"/>
                </a:solidFill>
                <a:latin typeface="OpenDyslexic" pitchFamily="2" charset="77"/>
              </a:rPr>
              <a:t>11</a:t>
            </a:r>
            <a:r>
              <a:rPr lang="en-US" sz="3600" baseline="30000" dirty="0">
                <a:solidFill>
                  <a:schemeClr val="tx1"/>
                </a:solidFill>
                <a:latin typeface="OpenDyslexic" pitchFamily="2" charset="77"/>
              </a:rPr>
              <a:t>2</a:t>
            </a:r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 – (9 ÷ 9)</a:t>
            </a:r>
          </a:p>
        </p:txBody>
      </p:sp>
    </p:spTree>
    <p:extLst>
      <p:ext uri="{BB962C8B-B14F-4D97-AF65-F5344CB8AC3E}">
        <p14:creationId xmlns:p14="http://schemas.microsoft.com/office/powerpoint/2010/main" val="22516622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BIDMAS to complete calculations using the correct order of operations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 </a:t>
            </a:r>
          </a:p>
          <a:p>
            <a:pPr marL="0" indent="0">
              <a:buNone/>
            </a:pPr>
            <a:r>
              <a:rPr lang="en-GB" sz="2200" dirty="0"/>
              <a:t>Add brackets and missing numbers to ensure the number sentences below can be completed correctly. </a:t>
            </a:r>
          </a:p>
          <a:p>
            <a:endParaRPr lang="en-GB" sz="22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5B8AF30C-6634-574F-A0FC-9526227FE26E}"/>
              </a:ext>
            </a:extLst>
          </p:cNvPr>
          <p:cNvSpPr/>
          <p:nvPr/>
        </p:nvSpPr>
        <p:spPr>
          <a:xfrm>
            <a:off x="3216000" y="3130456"/>
            <a:ext cx="576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24 = </a:t>
            </a:r>
            <a:r>
              <a:rPr lang="en-US" sz="3600" dirty="0">
                <a:solidFill>
                  <a:srgbClr val="FF3860"/>
                </a:solidFill>
                <a:latin typeface="OpenDyslexic" pitchFamily="2" charset="77"/>
              </a:rPr>
              <a:t>(</a:t>
            </a:r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8 – 2</a:t>
            </a:r>
            <a:r>
              <a:rPr lang="en-US" sz="3600" dirty="0">
                <a:solidFill>
                  <a:srgbClr val="FF3860"/>
                </a:solidFill>
                <a:latin typeface="OpenDyslexic" pitchFamily="2" charset="77"/>
              </a:rPr>
              <a:t>)</a:t>
            </a:r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 x 4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765F7EA2-727F-3F4E-9DDD-84E5E5247A2A}"/>
              </a:ext>
            </a:extLst>
          </p:cNvPr>
          <p:cNvSpPr/>
          <p:nvPr/>
        </p:nvSpPr>
        <p:spPr>
          <a:xfrm>
            <a:off x="3216000" y="4026396"/>
            <a:ext cx="576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120 = </a:t>
            </a:r>
            <a:r>
              <a:rPr lang="en-US" sz="3600" dirty="0">
                <a:solidFill>
                  <a:srgbClr val="FF3860"/>
                </a:solidFill>
                <a:latin typeface="OpenDyslexic" pitchFamily="2" charset="77"/>
              </a:rPr>
              <a:t>11</a:t>
            </a:r>
            <a:r>
              <a:rPr lang="en-US" sz="3600" baseline="30000" dirty="0">
                <a:solidFill>
                  <a:schemeClr val="tx1"/>
                </a:solidFill>
                <a:latin typeface="OpenDyslexic" pitchFamily="2" charset="77"/>
              </a:rPr>
              <a:t>2</a:t>
            </a:r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 – (9 ÷ 9)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DD713AF8-C059-9C4D-9C50-CFC1FD34EF9A}"/>
              </a:ext>
            </a:extLst>
          </p:cNvPr>
          <p:cNvSpPr/>
          <p:nvPr/>
        </p:nvSpPr>
        <p:spPr>
          <a:xfrm>
            <a:off x="3216000" y="4922336"/>
            <a:ext cx="576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" pitchFamily="2" charset="77"/>
              </a:rPr>
              <a:t>8</a:t>
            </a:r>
            <a:r>
              <a:rPr lang="en-US" sz="3600" baseline="30000" dirty="0">
                <a:solidFill>
                  <a:schemeClr val="tx1"/>
                </a:solidFill>
                <a:latin typeface="OpenDyslexic" pitchFamily="2" charset="77"/>
              </a:rPr>
              <a:t>2</a:t>
            </a:r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 + </a:t>
            </a:r>
            <a:r>
              <a:rPr lang="en-US" sz="3600" dirty="0">
                <a:solidFill>
                  <a:srgbClr val="FF3860"/>
                </a:solidFill>
                <a:latin typeface="OpenDyslexic" pitchFamily="2" charset="77"/>
              </a:rPr>
              <a:t>(</a:t>
            </a:r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5 x 5</a:t>
            </a:r>
            <a:r>
              <a:rPr lang="en-US" sz="3600" dirty="0">
                <a:solidFill>
                  <a:srgbClr val="FF3860"/>
                </a:solidFill>
                <a:latin typeface="OpenDyslexic" pitchFamily="2" charset="77"/>
              </a:rPr>
              <a:t>)</a:t>
            </a:r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 = 89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13D3DBB1-5298-8742-A404-E5999122281C}"/>
              </a:ext>
            </a:extLst>
          </p:cNvPr>
          <p:cNvSpPr/>
          <p:nvPr/>
        </p:nvSpPr>
        <p:spPr>
          <a:xfrm>
            <a:off x="3216000" y="5872069"/>
            <a:ext cx="576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73 = </a:t>
            </a:r>
            <a:r>
              <a:rPr lang="en-US" sz="3600" dirty="0">
                <a:solidFill>
                  <a:schemeClr val="bg1"/>
                </a:solidFill>
                <a:latin typeface="OpenDyslexic" pitchFamily="2" charset="77"/>
              </a:rPr>
              <a:t>(</a:t>
            </a:r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9 x 9</a:t>
            </a:r>
            <a:r>
              <a:rPr lang="en-US" sz="3600" dirty="0">
                <a:solidFill>
                  <a:schemeClr val="bg1"/>
                </a:solidFill>
                <a:latin typeface="OpenDyslexic" pitchFamily="2" charset="77"/>
              </a:rPr>
              <a:t>)</a:t>
            </a:r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 – </a:t>
            </a:r>
            <a:r>
              <a:rPr lang="en-US" sz="3600" dirty="0">
                <a:solidFill>
                  <a:schemeClr val="bg1"/>
                </a:solidFill>
                <a:latin typeface="OpenDyslexic" pitchFamily="2" charset="77"/>
              </a:rPr>
              <a:t>(</a:t>
            </a:r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16 ÷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</a:t>
            </a:r>
            <a:r>
              <a:rPr lang="en-US" sz="3600" dirty="0">
                <a:solidFill>
                  <a:schemeClr val="bg1"/>
                </a:solidFill>
                <a:latin typeface="OpenDyslexic" pitchFamily="2" charset="77"/>
              </a:rPr>
              <a:t>)</a:t>
            </a:r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73559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BIDMAS to complete calculations using the correct order of operations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 </a:t>
            </a:r>
          </a:p>
          <a:p>
            <a:pPr marL="0" indent="0">
              <a:buNone/>
            </a:pPr>
            <a:r>
              <a:rPr lang="en-GB" sz="2200" dirty="0"/>
              <a:t>Add brackets and missing numbers to ensure the number sentences below can be completed correctly. </a:t>
            </a:r>
          </a:p>
          <a:p>
            <a:endParaRPr lang="en-GB" sz="22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5B8AF30C-6634-574F-A0FC-9526227FE26E}"/>
              </a:ext>
            </a:extLst>
          </p:cNvPr>
          <p:cNvSpPr/>
          <p:nvPr/>
        </p:nvSpPr>
        <p:spPr>
          <a:xfrm>
            <a:off x="3216000" y="3130456"/>
            <a:ext cx="576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24 = </a:t>
            </a:r>
            <a:r>
              <a:rPr lang="en-US" sz="3600" dirty="0">
                <a:solidFill>
                  <a:srgbClr val="FF3860"/>
                </a:solidFill>
                <a:latin typeface="OpenDyslexic" pitchFamily="2" charset="77"/>
              </a:rPr>
              <a:t>(</a:t>
            </a:r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8 – 2</a:t>
            </a:r>
            <a:r>
              <a:rPr lang="en-US" sz="3600" dirty="0">
                <a:solidFill>
                  <a:srgbClr val="FF3860"/>
                </a:solidFill>
                <a:latin typeface="OpenDyslexic" pitchFamily="2" charset="77"/>
              </a:rPr>
              <a:t>)</a:t>
            </a:r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 x 4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765F7EA2-727F-3F4E-9DDD-84E5E5247A2A}"/>
              </a:ext>
            </a:extLst>
          </p:cNvPr>
          <p:cNvSpPr/>
          <p:nvPr/>
        </p:nvSpPr>
        <p:spPr>
          <a:xfrm>
            <a:off x="3216000" y="4026396"/>
            <a:ext cx="576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120 = </a:t>
            </a:r>
            <a:r>
              <a:rPr lang="en-US" sz="3600" dirty="0">
                <a:solidFill>
                  <a:srgbClr val="FF3860"/>
                </a:solidFill>
                <a:latin typeface="OpenDyslexic" pitchFamily="2" charset="77"/>
              </a:rPr>
              <a:t>11</a:t>
            </a:r>
            <a:r>
              <a:rPr lang="en-US" sz="3600" baseline="30000" dirty="0">
                <a:solidFill>
                  <a:schemeClr val="tx1"/>
                </a:solidFill>
                <a:latin typeface="OpenDyslexic" pitchFamily="2" charset="77"/>
              </a:rPr>
              <a:t>2</a:t>
            </a:r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 – (9 ÷ 9)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DD713AF8-C059-9C4D-9C50-CFC1FD34EF9A}"/>
              </a:ext>
            </a:extLst>
          </p:cNvPr>
          <p:cNvSpPr/>
          <p:nvPr/>
        </p:nvSpPr>
        <p:spPr>
          <a:xfrm>
            <a:off x="3216000" y="4922336"/>
            <a:ext cx="576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" pitchFamily="2" charset="77"/>
              </a:rPr>
              <a:t>8</a:t>
            </a:r>
            <a:r>
              <a:rPr lang="en-US" sz="3600" baseline="30000" dirty="0">
                <a:solidFill>
                  <a:schemeClr val="tx1"/>
                </a:solidFill>
                <a:latin typeface="OpenDyslexic" pitchFamily="2" charset="77"/>
              </a:rPr>
              <a:t>2</a:t>
            </a:r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 + </a:t>
            </a:r>
            <a:r>
              <a:rPr lang="en-US" sz="3600" dirty="0">
                <a:solidFill>
                  <a:srgbClr val="FF3860"/>
                </a:solidFill>
                <a:latin typeface="OpenDyslexic" pitchFamily="2" charset="77"/>
              </a:rPr>
              <a:t>(</a:t>
            </a:r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5 x 5</a:t>
            </a:r>
            <a:r>
              <a:rPr lang="en-US" sz="3600" dirty="0">
                <a:solidFill>
                  <a:srgbClr val="FF3860"/>
                </a:solidFill>
                <a:latin typeface="OpenDyslexic" pitchFamily="2" charset="77"/>
              </a:rPr>
              <a:t>)</a:t>
            </a:r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 = 89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A3D4654B-F587-B744-89AB-16321A9B6A74}"/>
              </a:ext>
            </a:extLst>
          </p:cNvPr>
          <p:cNvSpPr/>
          <p:nvPr/>
        </p:nvSpPr>
        <p:spPr>
          <a:xfrm>
            <a:off x="3216000" y="5872069"/>
            <a:ext cx="576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73 = </a:t>
            </a:r>
            <a:r>
              <a:rPr lang="en-US" sz="3600" dirty="0">
                <a:solidFill>
                  <a:srgbClr val="FF3860"/>
                </a:solidFill>
                <a:latin typeface="OpenDyslexic" pitchFamily="2" charset="77"/>
              </a:rPr>
              <a:t>(</a:t>
            </a:r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9 x 9</a:t>
            </a:r>
            <a:r>
              <a:rPr lang="en-US" sz="3600" dirty="0">
                <a:solidFill>
                  <a:srgbClr val="FF3860"/>
                </a:solidFill>
                <a:latin typeface="OpenDyslexic" pitchFamily="2" charset="77"/>
              </a:rPr>
              <a:t>)</a:t>
            </a:r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 – </a:t>
            </a:r>
            <a:r>
              <a:rPr lang="en-US" sz="3600" dirty="0">
                <a:solidFill>
                  <a:srgbClr val="FF3860"/>
                </a:solidFill>
                <a:latin typeface="OpenDyslexic" pitchFamily="2" charset="77"/>
              </a:rPr>
              <a:t>(</a:t>
            </a:r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16 ÷ </a:t>
            </a:r>
            <a:r>
              <a:rPr lang="en-US" sz="3600" dirty="0">
                <a:solidFill>
                  <a:srgbClr val="FF3860"/>
                </a:solidFill>
                <a:latin typeface="OpenDyslexic" pitchFamily="2" charset="77"/>
              </a:rPr>
              <a:t>2)</a:t>
            </a:r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90998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BIDMAS to complete calculations using the correct order of operations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5: </a:t>
            </a:r>
          </a:p>
          <a:p>
            <a:pPr marL="0" indent="0">
              <a:buNone/>
            </a:pPr>
            <a:r>
              <a:rPr lang="en-GB" sz="2200" b="1" dirty="0"/>
              <a:t>Countdown!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Children choose six numbers altogether and must arrive at a target three-digit number less than 500 set by an adult or peer.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Children choose two large numbers, either 25, 50, 75 or 100.</a:t>
            </a:r>
          </a:p>
          <a:p>
            <a:pPr marL="0" indent="0">
              <a:buNone/>
            </a:pPr>
            <a:r>
              <a:rPr lang="en-GB" sz="2200" dirty="0"/>
              <a:t>Children choose four smaller numbers, four numbers between 1 and 10.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The target is to arrive at the target number (or as close to it as possible) using the six numbers and a sentence using brackets, indices and the four operations.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644515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BIDMAS to complete calculations using the correct order of operations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None/>
            </a:pPr>
            <a:r>
              <a:rPr lang="en-GB" sz="2200" dirty="0"/>
              <a:t>What’s the same? What’s different?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They are all cube numbers, but each has a different starting number. The multi-link cubes represent 2</a:t>
            </a:r>
            <a:r>
              <a:rPr lang="en-GB" sz="2200" baseline="30000" dirty="0">
                <a:solidFill>
                  <a:srgbClr val="FF3860"/>
                </a:solidFill>
              </a:rPr>
              <a:t>3 </a:t>
            </a:r>
            <a:r>
              <a:rPr lang="en-GB" sz="2200" dirty="0">
                <a:solidFill>
                  <a:srgbClr val="FF3860"/>
                </a:solidFill>
              </a:rPr>
              <a:t>= 8, the Roman Numerals represent 5</a:t>
            </a:r>
            <a:r>
              <a:rPr lang="en-GB" sz="2200" baseline="30000" dirty="0">
                <a:solidFill>
                  <a:srgbClr val="FF3860"/>
                </a:solidFill>
              </a:rPr>
              <a:t>3</a:t>
            </a:r>
            <a:r>
              <a:rPr lang="en-GB" sz="2200" dirty="0">
                <a:solidFill>
                  <a:srgbClr val="FF3860"/>
                </a:solidFill>
              </a:rPr>
              <a:t> = 125, twenty-seven represents 5</a:t>
            </a:r>
            <a:r>
              <a:rPr lang="en-GB" sz="2200" baseline="30000" dirty="0">
                <a:solidFill>
                  <a:srgbClr val="FF3860"/>
                </a:solidFill>
              </a:rPr>
              <a:t>3</a:t>
            </a:r>
            <a:r>
              <a:rPr lang="en-GB" sz="2200" dirty="0">
                <a:solidFill>
                  <a:srgbClr val="FF3860"/>
                </a:solidFill>
              </a:rPr>
              <a:t> = 125, and the multi-step calculation represents 4</a:t>
            </a:r>
            <a:r>
              <a:rPr lang="en-GB" sz="2200" baseline="30000" dirty="0">
                <a:solidFill>
                  <a:srgbClr val="FF3860"/>
                </a:solidFill>
              </a:rPr>
              <a:t>3</a:t>
            </a:r>
            <a:r>
              <a:rPr lang="en-GB" sz="2200" dirty="0">
                <a:solidFill>
                  <a:srgbClr val="FF3860"/>
                </a:solidFill>
              </a:rPr>
              <a:t> = 64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as 48 + (4 x 4) = 48 + 16 = 64.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8734045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E923CB9-5B1B-5149-ABD5-C69DF1A40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670" y="2874860"/>
            <a:ext cx="1828800" cy="1905000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1FC7E10C-6B8B-2F42-B8D5-2823EDC473D2}"/>
              </a:ext>
            </a:extLst>
          </p:cNvPr>
          <p:cNvSpPr/>
          <p:nvPr/>
        </p:nvSpPr>
        <p:spPr>
          <a:xfrm>
            <a:off x="3615154" y="3513670"/>
            <a:ext cx="1828800" cy="627380"/>
          </a:xfrm>
          <a:prstGeom prst="round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OpenDyslexic" pitchFamily="2" charset="77"/>
              </a:rPr>
              <a:t>CXXV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B28CE448-0401-3045-83C8-CEA53FB7DE23}"/>
              </a:ext>
            </a:extLst>
          </p:cNvPr>
          <p:cNvSpPr/>
          <p:nvPr/>
        </p:nvSpPr>
        <p:spPr>
          <a:xfrm>
            <a:off x="6321394" y="3392029"/>
            <a:ext cx="1613452" cy="910202"/>
          </a:xfrm>
          <a:prstGeom prst="round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" pitchFamily="2" charset="77"/>
              </a:rPr>
              <a:t>twenty-seven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E2821B96-9CEF-F348-B849-89B6F3F7EBC1}"/>
              </a:ext>
            </a:extLst>
          </p:cNvPr>
          <p:cNvSpPr/>
          <p:nvPr/>
        </p:nvSpPr>
        <p:spPr>
          <a:xfrm>
            <a:off x="8812287" y="3377835"/>
            <a:ext cx="2849626" cy="910202"/>
          </a:xfrm>
          <a:prstGeom prst="round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" pitchFamily="2" charset="77"/>
              </a:rPr>
              <a:t>48 + (4 x 4)</a:t>
            </a:r>
          </a:p>
        </p:txBody>
      </p:sp>
    </p:spTree>
    <p:extLst>
      <p:ext uri="{BB962C8B-B14F-4D97-AF65-F5344CB8AC3E}">
        <p14:creationId xmlns:p14="http://schemas.microsoft.com/office/powerpoint/2010/main" val="9944408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BIDMAS to complete calculations using the correct order of operations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5: </a:t>
            </a:r>
          </a:p>
          <a:p>
            <a:pPr marL="0" indent="0">
              <a:buNone/>
            </a:pPr>
            <a:r>
              <a:rPr lang="en-GB" sz="2200" b="1" dirty="0"/>
              <a:t>Countdown!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Children choose six numbers altogether and must arrive at a target three-digit number less than 500 set by an adult or peer.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Children choose two large numbers, either 25, 50, 75 or 100.</a:t>
            </a:r>
          </a:p>
          <a:p>
            <a:pPr marL="0" indent="0">
              <a:buNone/>
            </a:pPr>
            <a:r>
              <a:rPr lang="en-GB" sz="2200" dirty="0"/>
              <a:t>Children choose four smaller numbers, four numbers between 1 and 10.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The target is to arrive at the target number (or as close to it as possible) using the six numbers and a sentence using brackets, indices and the four operations.</a:t>
            </a:r>
          </a:p>
          <a:p>
            <a:endParaRPr lang="en-GB" sz="22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CA83CFB2-D77C-0648-9F60-2C94F0DAFEF8}"/>
              </a:ext>
            </a:extLst>
          </p:cNvPr>
          <p:cNvSpPr/>
          <p:nvPr/>
        </p:nvSpPr>
        <p:spPr>
          <a:xfrm>
            <a:off x="6467168" y="1825625"/>
            <a:ext cx="5234502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Muli" pitchFamily="2" charset="77"/>
              </a:rPr>
              <a:t>Teacher / peer assessment</a:t>
            </a:r>
          </a:p>
        </p:txBody>
      </p:sp>
    </p:spTree>
    <p:extLst>
      <p:ext uri="{BB962C8B-B14F-4D97-AF65-F5344CB8AC3E}">
        <p14:creationId xmlns:p14="http://schemas.microsoft.com/office/powerpoint/2010/main" val="42912295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BIDMAS to complete calculations using the correct order of operations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3273DC"/>
                </a:solidFill>
              </a:rPr>
              <a:t>Astrobee</a:t>
            </a:r>
            <a:r>
              <a:rPr lang="en-GB" sz="2200" dirty="0">
                <a:solidFill>
                  <a:srgbClr val="3273DC"/>
                </a:solidFill>
              </a:rPr>
              <a:t> has not found the correct answer.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What went wrong? What is the correct answer?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0FF2011F-0E4E-1446-B3F9-4D4FD65E4A4C}"/>
              </a:ext>
            </a:extLst>
          </p:cNvPr>
          <p:cNvSpPr/>
          <p:nvPr/>
        </p:nvSpPr>
        <p:spPr>
          <a:xfrm>
            <a:off x="2497191" y="2725282"/>
            <a:ext cx="34011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" pitchFamily="2" charset="77"/>
              </a:rPr>
              <a:t>I have completed the following calculation and got the result 140.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C7F1CF0-E92B-AD4F-A537-F2B2B9F844AA}"/>
              </a:ext>
            </a:extLst>
          </p:cNvPr>
          <p:cNvSpPr/>
          <p:nvPr/>
        </p:nvSpPr>
        <p:spPr>
          <a:xfrm>
            <a:off x="6601652" y="2838068"/>
            <a:ext cx="5228930" cy="720000"/>
          </a:xfrm>
          <a:prstGeom prst="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txBody>
          <a:bodyPr wrap="square" anchor="ctr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GB" sz="3600" dirty="0">
                <a:solidFill>
                  <a:srgbClr val="3273DC"/>
                </a:solidFill>
                <a:latin typeface="OpenDyslexic" pitchFamily="2" charset="77"/>
              </a:rPr>
              <a:t>2(35 ÷ 5) + 10 = 140</a:t>
            </a:r>
          </a:p>
        </p:txBody>
      </p:sp>
    </p:spTree>
    <p:extLst>
      <p:ext uri="{BB962C8B-B14F-4D97-AF65-F5344CB8AC3E}">
        <p14:creationId xmlns:p14="http://schemas.microsoft.com/office/powerpoint/2010/main" val="16579891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BIDMAS to complete calculations using the correct order of operations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has done much of the calculation correctly.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2(35 ÷ 5) + 10 =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2 (7) + 10 =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14 + 10 = 24 –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has </a:t>
            </a:r>
            <a:r>
              <a:rPr lang="en-GB" sz="2200" dirty="0" err="1">
                <a:solidFill>
                  <a:srgbClr val="FF3860"/>
                </a:solidFill>
              </a:rPr>
              <a:t>multipled</a:t>
            </a:r>
            <a:r>
              <a:rPr lang="en-GB" sz="2200" dirty="0">
                <a:solidFill>
                  <a:srgbClr val="FF3860"/>
                </a:solidFill>
              </a:rPr>
              <a:t> by 10 rather than adding 10 at the end!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0FF2011F-0E4E-1446-B3F9-4D4FD65E4A4C}"/>
              </a:ext>
            </a:extLst>
          </p:cNvPr>
          <p:cNvSpPr/>
          <p:nvPr/>
        </p:nvSpPr>
        <p:spPr>
          <a:xfrm>
            <a:off x="2497191" y="2725282"/>
            <a:ext cx="34011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" pitchFamily="2" charset="77"/>
              </a:rPr>
              <a:t>I have completed the following calculation and got the result 140.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C7F1CF0-E92B-AD4F-A537-F2B2B9F844AA}"/>
              </a:ext>
            </a:extLst>
          </p:cNvPr>
          <p:cNvSpPr/>
          <p:nvPr/>
        </p:nvSpPr>
        <p:spPr>
          <a:xfrm>
            <a:off x="6601652" y="2838068"/>
            <a:ext cx="5228930" cy="720000"/>
          </a:xfrm>
          <a:prstGeom prst="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txBody>
          <a:bodyPr wrap="square" anchor="ctr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GB" sz="3600" dirty="0">
                <a:solidFill>
                  <a:srgbClr val="3273DC"/>
                </a:solidFill>
                <a:latin typeface="OpenDyslexic" pitchFamily="2" charset="77"/>
              </a:rPr>
              <a:t>2(35 ÷ 5) + 10 = 140</a:t>
            </a:r>
          </a:p>
        </p:txBody>
      </p:sp>
    </p:spTree>
    <p:extLst>
      <p:ext uri="{BB962C8B-B14F-4D97-AF65-F5344CB8AC3E}">
        <p14:creationId xmlns:p14="http://schemas.microsoft.com/office/powerpoint/2010/main" val="17136037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BIDMAS to complete calculations using the correct order of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perform calculations requiring a variety of operations, explaining the effect changing the order of operations might have on the result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performing calculations requiring a variety of operations, explaining the effect changing the order of operations might have on the result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200" dirty="0"/>
              <a:t>Year 6 - Autumn Block 2 – Four Operations - Lesson 13 – To be able to use BIDMAS to complete calculations using the correct order of operations</a:t>
            </a:r>
          </a:p>
        </p:txBody>
      </p:sp>
    </p:spTree>
    <p:extLst>
      <p:ext uri="{BB962C8B-B14F-4D97-AF65-F5344CB8AC3E}">
        <p14:creationId xmlns:p14="http://schemas.microsoft.com/office/powerpoint/2010/main" val="3551630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BIDMAS to complete calculations using the correct order of operations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Solve the puzzle below: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8734045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CAAF49F-D95C-6F4D-B13F-55D6029FE3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000" y="2915815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76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BIDMAS to complete calculations using the correct order of operations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Solve the puzzle below: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8734045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CAAF49F-D95C-6F4D-B13F-55D6029FE3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000" y="2915815"/>
            <a:ext cx="3600000" cy="36000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26AE145C-ECE0-574B-9A4A-27C91C5139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439934"/>
              </p:ext>
            </p:extLst>
          </p:nvPr>
        </p:nvGraphicFramePr>
        <p:xfrm>
          <a:off x="325476" y="2859380"/>
          <a:ext cx="3600000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0000">
                  <a:extLst>
                    <a:ext uri="{9D8B030D-6E8A-4147-A177-3AD203B41FA5}">
                      <a16:colId xmlns:a16="http://schemas.microsoft.com/office/drawing/2014/main" xmlns="" val="4023561416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xmlns="" val="586946756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xmlns="" val="1555175529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9981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lemon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lemon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lemon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2590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366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BIDMAS to complete calculations using the correct order of operations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Solve the puzzle below: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8734045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CAAF49F-D95C-6F4D-B13F-55D6029FE3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000" y="2915815"/>
            <a:ext cx="3600000" cy="36000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26AE145C-ECE0-574B-9A4A-27C91C5139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457961"/>
              </p:ext>
            </p:extLst>
          </p:nvPr>
        </p:nvGraphicFramePr>
        <p:xfrm>
          <a:off x="325476" y="2846128"/>
          <a:ext cx="3600000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0000">
                  <a:extLst>
                    <a:ext uri="{9D8B030D-6E8A-4147-A177-3AD203B41FA5}">
                      <a16:colId xmlns:a16="http://schemas.microsoft.com/office/drawing/2014/main" xmlns="" val="4023561416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xmlns="" val="586946756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xmlns="" val="1555175529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9981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2590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823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BIDMAS to complete calculations using the correct order of operations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Solve the puzzle below: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8734045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CAAF49F-D95C-6F4D-B13F-55D6029FE3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000" y="2915815"/>
            <a:ext cx="3600000" cy="36000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26AE145C-ECE0-574B-9A4A-27C91C5139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055885"/>
              </p:ext>
            </p:extLst>
          </p:nvPr>
        </p:nvGraphicFramePr>
        <p:xfrm>
          <a:off x="325476" y="2846128"/>
          <a:ext cx="3600000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0000">
                  <a:extLst>
                    <a:ext uri="{9D8B030D-6E8A-4147-A177-3AD203B41FA5}">
                      <a16:colId xmlns:a16="http://schemas.microsoft.com/office/drawing/2014/main" xmlns="" val="4023561416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xmlns="" val="586946756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xmlns="" val="1555175529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9981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259062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15DC6B58-3110-F64A-B5B2-93CFF8F3A5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693827"/>
              </p:ext>
            </p:extLst>
          </p:nvPr>
        </p:nvGraphicFramePr>
        <p:xfrm>
          <a:off x="325476" y="3773545"/>
          <a:ext cx="3600000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750">
                  <a:extLst>
                    <a:ext uri="{9D8B030D-6E8A-4147-A177-3AD203B41FA5}">
                      <a16:colId xmlns:a16="http://schemas.microsoft.com/office/drawing/2014/main" xmlns="" val="4023561416"/>
                    </a:ext>
                  </a:extLst>
                </a:gridCol>
                <a:gridCol w="1060174">
                  <a:extLst>
                    <a:ext uri="{9D8B030D-6E8A-4147-A177-3AD203B41FA5}">
                      <a16:colId xmlns:a16="http://schemas.microsoft.com/office/drawing/2014/main" xmlns="" val="586946756"/>
                    </a:ext>
                  </a:extLst>
                </a:gridCol>
                <a:gridCol w="1487076">
                  <a:extLst>
                    <a:ext uri="{9D8B030D-6E8A-4147-A177-3AD203B41FA5}">
                      <a16:colId xmlns:a16="http://schemas.microsoft.com/office/drawing/2014/main" xmlns="" val="1555175529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9981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orange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2590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8535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BIDMAS to complete calculations using the correct order of operations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Solve the puzzle below: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8734045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CAAF49F-D95C-6F4D-B13F-55D6029FE3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000" y="2915815"/>
            <a:ext cx="3600000" cy="36000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26AE145C-ECE0-574B-9A4A-27C91C5139F6}"/>
              </a:ext>
            </a:extLst>
          </p:cNvPr>
          <p:cNvGraphicFramePr>
            <a:graphicFrameLocks noGrp="1"/>
          </p:cNvGraphicFramePr>
          <p:nvPr/>
        </p:nvGraphicFramePr>
        <p:xfrm>
          <a:off x="325476" y="2846128"/>
          <a:ext cx="3600000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0000">
                  <a:extLst>
                    <a:ext uri="{9D8B030D-6E8A-4147-A177-3AD203B41FA5}">
                      <a16:colId xmlns:a16="http://schemas.microsoft.com/office/drawing/2014/main" xmlns="" val="4023561416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xmlns="" val="586946756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xmlns="" val="1555175529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9981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259062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15DC6B58-3110-F64A-B5B2-93CFF8F3A5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340500"/>
              </p:ext>
            </p:extLst>
          </p:nvPr>
        </p:nvGraphicFramePr>
        <p:xfrm>
          <a:off x="325476" y="3773545"/>
          <a:ext cx="3600000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750">
                  <a:extLst>
                    <a:ext uri="{9D8B030D-6E8A-4147-A177-3AD203B41FA5}">
                      <a16:colId xmlns:a16="http://schemas.microsoft.com/office/drawing/2014/main" xmlns="" val="4023561416"/>
                    </a:ext>
                  </a:extLst>
                </a:gridCol>
                <a:gridCol w="1060174">
                  <a:extLst>
                    <a:ext uri="{9D8B030D-6E8A-4147-A177-3AD203B41FA5}">
                      <a16:colId xmlns:a16="http://schemas.microsoft.com/office/drawing/2014/main" xmlns="" val="586946756"/>
                    </a:ext>
                  </a:extLst>
                </a:gridCol>
                <a:gridCol w="1487076">
                  <a:extLst>
                    <a:ext uri="{9D8B030D-6E8A-4147-A177-3AD203B41FA5}">
                      <a16:colId xmlns:a16="http://schemas.microsoft.com/office/drawing/2014/main" xmlns="" val="1555175529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9981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2590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9445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16036</TotalTime>
  <Words>2531</Words>
  <Application>Microsoft Office PowerPoint</Application>
  <PresentationFormat>Custom</PresentationFormat>
  <Paragraphs>542</Paragraphs>
  <Slides>43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OpenDyslexicAlta</vt:lpstr>
      <vt:lpstr>Lato</vt:lpstr>
      <vt:lpstr>Calibri</vt:lpstr>
      <vt:lpstr>Muli</vt:lpstr>
      <vt:lpstr>OpenDyslexic</vt:lpstr>
      <vt:lpstr>Lato Light</vt:lpstr>
      <vt:lpstr>Wingdings</vt:lpstr>
      <vt:lpstr>Office Theme</vt:lpstr>
      <vt:lpstr>PowerPoint Presentation</vt:lpstr>
      <vt:lpstr>To be able to use BIDMAS to complete calculations using the correct order of operations</vt:lpstr>
      <vt:lpstr>To be able to use BIDMAS to complete calculations using the correct order of operations</vt:lpstr>
      <vt:lpstr>To be able to use BIDMAS to complete calculations using the correct order of operations</vt:lpstr>
      <vt:lpstr>To be able to use BIDMAS to complete calculations using the correct order of operations</vt:lpstr>
      <vt:lpstr>To be able to use BIDMAS to complete calculations using the correct order of operations</vt:lpstr>
      <vt:lpstr>To be able to use BIDMAS to complete calculations using the correct order of operations</vt:lpstr>
      <vt:lpstr>To be able to use BIDMAS to complete calculations using the correct order of operations</vt:lpstr>
      <vt:lpstr>To be able to use BIDMAS to complete calculations using the correct order of operations</vt:lpstr>
      <vt:lpstr>To be able to use BIDMAS to complete calculations using the correct order of operations</vt:lpstr>
      <vt:lpstr>To be able to use BIDMAS to complete calculations using the correct order of operations</vt:lpstr>
      <vt:lpstr>To be able to use BIDMAS to complete calculations using the correct order of operations</vt:lpstr>
      <vt:lpstr>To be able to use BIDMAS to complete calculations using the correct order of operations</vt:lpstr>
      <vt:lpstr>To be able to use BIDMAS to complete calculations using the correct order of operations</vt:lpstr>
      <vt:lpstr>To be able to use BIDMAS to complete calculations using the correct order of operations</vt:lpstr>
      <vt:lpstr>To be able to use BIDMAS to complete calculations using the correct order of operations</vt:lpstr>
      <vt:lpstr>To be able to use BIDMAS to complete calculations using the correct order of operations</vt:lpstr>
      <vt:lpstr>To be able to use BIDMAS to complete calculations using the correct order of operations</vt:lpstr>
      <vt:lpstr>To be able to use BIDMAS to complete calculations using the correct order of operations</vt:lpstr>
      <vt:lpstr>To be able to use BIDMAS to complete calculations using the correct order of operations</vt:lpstr>
      <vt:lpstr>To be able to use BIDMAS to complete calculations using the correct order of operations</vt:lpstr>
      <vt:lpstr>To be able to use BIDMAS to complete calculations using the correct order of operations</vt:lpstr>
      <vt:lpstr>To be able to use BIDMAS to complete calculations using the correct order of operations</vt:lpstr>
      <vt:lpstr>To be able to use BIDMAS to complete calculations using the correct order of operations</vt:lpstr>
      <vt:lpstr>To be able to use BIDMAS to complete calculations using the correct order of operations</vt:lpstr>
      <vt:lpstr>To be able to use BIDMAS to complete calculations using the correct order of operations</vt:lpstr>
      <vt:lpstr>To be able to use BIDMAS to complete calculations using the correct order of operations</vt:lpstr>
      <vt:lpstr>To be able to use BIDMAS to complete calculations using the correct order of operations</vt:lpstr>
      <vt:lpstr>To be able to use BIDMAS to complete calculations using the correct order of operations</vt:lpstr>
      <vt:lpstr>To be able to use BIDMAS to complete calculations using the correct order of operations</vt:lpstr>
      <vt:lpstr>To be able to use BIDMAS to complete calculations using the correct order of operations</vt:lpstr>
      <vt:lpstr>To be able to use BIDMAS to complete calculations using the correct order of operations</vt:lpstr>
      <vt:lpstr>To be able to use BIDMAS to complete calculations using the correct order of operations</vt:lpstr>
      <vt:lpstr>To be able to use BIDMAS to complete calculations using the correct order of operations</vt:lpstr>
      <vt:lpstr>To be able to use BIDMAS to complete calculations using the correct order of operations</vt:lpstr>
      <vt:lpstr>To be able to use BIDMAS to complete calculations using the correct order of operations</vt:lpstr>
      <vt:lpstr>To be able to use BIDMAS to complete calculations using the correct order of operations</vt:lpstr>
      <vt:lpstr>To be able to use BIDMAS to complete calculations using the correct order of operations</vt:lpstr>
      <vt:lpstr>To be able to use BIDMAS to complete calculations using the correct order of operations</vt:lpstr>
      <vt:lpstr>To be able to use BIDMAS to complete calculations using the correct order of operations</vt:lpstr>
      <vt:lpstr>To be able to use BIDMAS to complete calculations using the correct order of operations</vt:lpstr>
      <vt:lpstr>To be able to use BIDMAS to complete calculations using the correct order of operations</vt:lpstr>
      <vt:lpstr>To be able to use BIDMAS to complete calculations using the correct order of operations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Carolyn Atherton</cp:lastModifiedBy>
  <cp:revision>731</cp:revision>
  <cp:lastPrinted>2019-06-17T16:19:05Z</cp:lastPrinted>
  <dcterms:created xsi:type="dcterms:W3CDTF">2018-08-06T08:16:18Z</dcterms:created>
  <dcterms:modified xsi:type="dcterms:W3CDTF">2020-03-16T15:51:47Z</dcterms:modified>
</cp:coreProperties>
</file>