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75" r:id="rId2"/>
    <p:sldId id="276" r:id="rId3"/>
    <p:sldId id="278" r:id="rId4"/>
    <p:sldId id="289" r:id="rId5"/>
    <p:sldId id="279" r:id="rId6"/>
    <p:sldId id="282" r:id="rId7"/>
    <p:sldId id="284" r:id="rId8"/>
    <p:sldId id="288" r:id="rId9"/>
  </p:sldIdLst>
  <p:sldSz cx="9144000" cy="6858000" type="screen4x3"/>
  <p:notesSz cx="6858000" cy="9144000"/>
  <p:embeddedFontLst>
    <p:embeddedFont>
      <p:font typeface="Twinkl" panose="020B0604020202020204" charset="0"/>
      <p:regular r:id="rId12"/>
      <p:bold r:id="rId13"/>
    </p:embeddedFont>
    <p:embeddedFont>
      <p:font typeface="Calibri" panose="020F0502020204030204" pitchFamily="34" charset="0"/>
      <p:regular r:id="rId14"/>
      <p:bold r:id="rId15"/>
      <p:italic r:id="rId16"/>
      <p:boldItalic r:id="rId17"/>
    </p:embeddedFont>
    <p:embeddedFont>
      <p:font typeface="Tuffy-TTF" panose="020B0603060100000000" charset="0"/>
      <p:regular r:id="rId18"/>
      <p:bold r:id="rId19"/>
      <p:italic r:id="rId20"/>
      <p:boldItalic r:id="rId21"/>
    </p:embeddedFont>
    <p:embeddedFont>
      <p:font typeface="Tuffy" panose="020B0603060100000000"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42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6AD"/>
    <a:srgbClr val="87BD31"/>
    <a:srgbClr val="B0DEF8"/>
    <a:srgbClr val="0079C3"/>
    <a:srgbClr val="FFE76D"/>
    <a:srgbClr val="072F54"/>
    <a:srgbClr val="003464"/>
    <a:srgbClr val="004382"/>
    <a:srgbClr val="00529C"/>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72" autoAdjust="0"/>
    <p:restoredTop sz="94660"/>
  </p:normalViewPr>
  <p:slideViewPr>
    <p:cSldViewPr snapToGrid="0" showGuides="1">
      <p:cViewPr>
        <p:scale>
          <a:sx n="75" d="100"/>
          <a:sy n="75" d="100"/>
        </p:scale>
        <p:origin x="-1002" y="-66"/>
      </p:cViewPr>
      <p:guideLst>
        <p:guide orient="horz" pos="2160"/>
        <p:guide orient="horz" pos="3952"/>
        <p:guide orient="horz" pos="346"/>
        <p:guide orient="horz" pos="504"/>
        <p:guide orient="horz" pos="3838"/>
        <p:guide pos="2880"/>
        <p:guide pos="340"/>
        <p:guide pos="476"/>
        <p:guide pos="5420"/>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xmlns=""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xmlns=""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xmlns=""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xmlns=""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xmlns=""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xmlns=""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xmlns=""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xmlns=""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Recognise that shapes with the same areas can have different perimeters and vice versa.</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11212" b="22987"/>
          <a:stretch/>
        </p:blipFill>
        <p:spPr>
          <a:xfrm>
            <a:off x="539750" y="1325963"/>
            <a:ext cx="8067053" cy="4947837"/>
          </a:xfrm>
          <a:prstGeom prst="rect">
            <a:avLst/>
          </a:prstGeom>
        </p:spPr>
      </p:pic>
      <p:pic>
        <p:nvPicPr>
          <p:cNvPr id="41" name="Picture 41"/>
          <p:cNvPicPr>
            <a:picLocks noChangeAspect="1"/>
          </p:cNvPicPr>
          <p:nvPr/>
        </p:nvPicPr>
        <p:blipFill rotWithShape="1">
          <a:blip r:embed="rId3">
            <a:extLst>
              <a:ext uri="{28A0092B-C50C-407E-A947-70E740481C1C}">
                <a14:useLocalDpi xmlns:a14="http://schemas.microsoft.com/office/drawing/2010/main" val="0"/>
              </a:ext>
            </a:extLst>
          </a:blip>
          <a:srcRect l="-3" t="-2" r="-639" b="28454"/>
          <a:stretch/>
        </p:blipFill>
        <p:spPr bwMode="auto">
          <a:xfrm flipH="1">
            <a:off x="4143049" y="2078164"/>
            <a:ext cx="4442150" cy="4216063"/>
          </a:xfrm>
          <a:prstGeom prst="rect">
            <a:avLst/>
          </a:prstGeom>
          <a:noFill/>
          <a:ln>
            <a:noFill/>
          </a:ln>
          <a:effectLst>
            <a:outerShdw blurRad="25400" dist="63500" dir="12960000" algn="ctr"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96"/>
          <p:cNvSpPr/>
          <p:nvPr/>
        </p:nvSpPr>
        <p:spPr>
          <a:xfrm>
            <a:off x="2644407"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xmlns=""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19254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Area and Perimeter</a:t>
            </a:r>
          </a:p>
        </p:txBody>
      </p:sp>
      <p:cxnSp>
        <p:nvCxnSpPr>
          <p:cNvPr id="103" name="Straight Connector 102"/>
          <p:cNvCxnSpPr/>
          <p:nvPr/>
        </p:nvCxnSpPr>
        <p:spPr>
          <a:xfrm>
            <a:off x="2644407"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33006">
            <a:off x="789169" y="2769143"/>
            <a:ext cx="1482555" cy="3306479"/>
          </a:xfrm>
          <a:prstGeom prst="rect">
            <a:avLst/>
          </a:prstGeom>
          <a:effectLst>
            <a:outerShdw blurRad="12700" dist="101600" dir="4320000" algn="ctr" rotWithShape="0">
              <a:srgbClr val="000000">
                <a:alpha val="29000"/>
              </a:srgbClr>
            </a:outerShdw>
          </a:effectLst>
        </p:spPr>
      </p:pic>
      <p:grpSp>
        <p:nvGrpSpPr>
          <p:cNvPr id="20" name="Group 19"/>
          <p:cNvGrpSpPr/>
          <p:nvPr/>
        </p:nvGrpSpPr>
        <p:grpSpPr>
          <a:xfrm>
            <a:off x="4723797" y="3249061"/>
            <a:ext cx="3216582" cy="2018456"/>
            <a:chOff x="120438" y="2727662"/>
            <a:chExt cx="3828887" cy="2402686"/>
          </a:xfrm>
        </p:grpSpPr>
        <p:sp>
          <p:nvSpPr>
            <p:cNvPr id="19" name="Freeform 18"/>
            <p:cNvSpPr/>
            <p:nvPr/>
          </p:nvSpPr>
          <p:spPr>
            <a:xfrm flipH="1">
              <a:off x="120438" y="2828773"/>
              <a:ext cx="3825175" cy="2276891"/>
            </a:xfrm>
            <a:custGeom>
              <a:avLst/>
              <a:gdLst>
                <a:gd name="connsiteX0" fmla="*/ 3766438 w 3825175"/>
                <a:gd name="connsiteY0" fmla="*/ 246064 h 2276891"/>
                <a:gd name="connsiteX1" fmla="*/ 3817238 w 3825175"/>
                <a:gd name="connsiteY1" fmla="*/ 315914 h 2276891"/>
                <a:gd name="connsiteX2" fmla="*/ 3823588 w 3825175"/>
                <a:gd name="connsiteY2" fmla="*/ 423864 h 2276891"/>
                <a:gd name="connsiteX3" fmla="*/ 3817238 w 3825175"/>
                <a:gd name="connsiteY3" fmla="*/ 995364 h 2276891"/>
                <a:gd name="connsiteX4" fmla="*/ 3747388 w 3825175"/>
                <a:gd name="connsiteY4" fmla="*/ 1096964 h 2276891"/>
                <a:gd name="connsiteX5" fmla="*/ 3525138 w 3825175"/>
                <a:gd name="connsiteY5" fmla="*/ 1141414 h 2276891"/>
                <a:gd name="connsiteX6" fmla="*/ 3277488 w 3825175"/>
                <a:gd name="connsiteY6" fmla="*/ 1173164 h 2276891"/>
                <a:gd name="connsiteX7" fmla="*/ 2991738 w 3825175"/>
                <a:gd name="connsiteY7" fmla="*/ 1135064 h 2276891"/>
                <a:gd name="connsiteX8" fmla="*/ 2483738 w 3825175"/>
                <a:gd name="connsiteY8" fmla="*/ 1090614 h 2276891"/>
                <a:gd name="connsiteX9" fmla="*/ 1867788 w 3825175"/>
                <a:gd name="connsiteY9" fmla="*/ 1096964 h 2276891"/>
                <a:gd name="connsiteX10" fmla="*/ 1486788 w 3825175"/>
                <a:gd name="connsiteY10" fmla="*/ 1230314 h 2276891"/>
                <a:gd name="connsiteX11" fmla="*/ 1404238 w 3825175"/>
                <a:gd name="connsiteY11" fmla="*/ 1503364 h 2276891"/>
                <a:gd name="connsiteX12" fmla="*/ 1391538 w 3825175"/>
                <a:gd name="connsiteY12" fmla="*/ 1820864 h 2276891"/>
                <a:gd name="connsiteX13" fmla="*/ 1372488 w 3825175"/>
                <a:gd name="connsiteY13" fmla="*/ 1985964 h 2276891"/>
                <a:gd name="connsiteX14" fmla="*/ 1423288 w 3825175"/>
                <a:gd name="connsiteY14" fmla="*/ 2062164 h 2276891"/>
                <a:gd name="connsiteX15" fmla="*/ 1429638 w 3825175"/>
                <a:gd name="connsiteY15" fmla="*/ 2227264 h 2276891"/>
                <a:gd name="connsiteX16" fmla="*/ 1131188 w 3825175"/>
                <a:gd name="connsiteY16" fmla="*/ 2259014 h 2276891"/>
                <a:gd name="connsiteX17" fmla="*/ 432688 w 3825175"/>
                <a:gd name="connsiteY17" fmla="*/ 2265364 h 2276891"/>
                <a:gd name="connsiteX18" fmla="*/ 286638 w 3825175"/>
                <a:gd name="connsiteY18" fmla="*/ 2265364 h 2276891"/>
                <a:gd name="connsiteX19" fmla="*/ 235838 w 3825175"/>
                <a:gd name="connsiteY19" fmla="*/ 2112964 h 2276891"/>
                <a:gd name="connsiteX20" fmla="*/ 369188 w 3825175"/>
                <a:gd name="connsiteY20" fmla="*/ 1903414 h 2276891"/>
                <a:gd name="connsiteX21" fmla="*/ 356488 w 3825175"/>
                <a:gd name="connsiteY21" fmla="*/ 1579564 h 2276891"/>
                <a:gd name="connsiteX22" fmla="*/ 305688 w 3825175"/>
                <a:gd name="connsiteY22" fmla="*/ 1077914 h 2276891"/>
                <a:gd name="connsiteX23" fmla="*/ 96138 w 3825175"/>
                <a:gd name="connsiteY23" fmla="*/ 1020764 h 2276891"/>
                <a:gd name="connsiteX24" fmla="*/ 888 w 3825175"/>
                <a:gd name="connsiteY24" fmla="*/ 944564 h 2276891"/>
                <a:gd name="connsiteX25" fmla="*/ 58038 w 3825175"/>
                <a:gd name="connsiteY25" fmla="*/ 804864 h 2276891"/>
                <a:gd name="connsiteX26" fmla="*/ 210438 w 3825175"/>
                <a:gd name="connsiteY26" fmla="*/ 61914 h 2276891"/>
                <a:gd name="connsiteX27" fmla="*/ 1391538 w 3825175"/>
                <a:gd name="connsiteY27" fmla="*/ 55564 h 2276891"/>
                <a:gd name="connsiteX28" fmla="*/ 1543938 w 3825175"/>
                <a:gd name="connsiteY28" fmla="*/ 176214 h 2276891"/>
                <a:gd name="connsiteX29" fmla="*/ 1886838 w 3825175"/>
                <a:gd name="connsiteY29" fmla="*/ 373064 h 2276891"/>
                <a:gd name="connsiteX30" fmla="*/ 2820288 w 3825175"/>
                <a:gd name="connsiteY30" fmla="*/ 557214 h 2276891"/>
                <a:gd name="connsiteX31" fmla="*/ 3607688 w 3825175"/>
                <a:gd name="connsiteY31" fmla="*/ 309564 h 2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25175" h="2276891">
                  <a:moveTo>
                    <a:pt x="3766438" y="246064"/>
                  </a:moveTo>
                  <a:cubicBezTo>
                    <a:pt x="3787075" y="266172"/>
                    <a:pt x="3807713" y="286281"/>
                    <a:pt x="3817238" y="315914"/>
                  </a:cubicBezTo>
                  <a:cubicBezTo>
                    <a:pt x="3826763" y="345547"/>
                    <a:pt x="3823588" y="310622"/>
                    <a:pt x="3823588" y="423864"/>
                  </a:cubicBezTo>
                  <a:cubicBezTo>
                    <a:pt x="3823588" y="537106"/>
                    <a:pt x="3829938" y="883181"/>
                    <a:pt x="3817238" y="995364"/>
                  </a:cubicBezTo>
                  <a:cubicBezTo>
                    <a:pt x="3804538" y="1107547"/>
                    <a:pt x="3796071" y="1072622"/>
                    <a:pt x="3747388" y="1096964"/>
                  </a:cubicBezTo>
                  <a:cubicBezTo>
                    <a:pt x="3698705" y="1121306"/>
                    <a:pt x="3603455" y="1128714"/>
                    <a:pt x="3525138" y="1141414"/>
                  </a:cubicBezTo>
                  <a:cubicBezTo>
                    <a:pt x="3446821" y="1154114"/>
                    <a:pt x="3366388" y="1174222"/>
                    <a:pt x="3277488" y="1173164"/>
                  </a:cubicBezTo>
                  <a:cubicBezTo>
                    <a:pt x="3188588" y="1172106"/>
                    <a:pt x="3124030" y="1148822"/>
                    <a:pt x="2991738" y="1135064"/>
                  </a:cubicBezTo>
                  <a:cubicBezTo>
                    <a:pt x="2859446" y="1121306"/>
                    <a:pt x="2671063" y="1096964"/>
                    <a:pt x="2483738" y="1090614"/>
                  </a:cubicBezTo>
                  <a:cubicBezTo>
                    <a:pt x="2296413" y="1084264"/>
                    <a:pt x="2033946" y="1073681"/>
                    <a:pt x="1867788" y="1096964"/>
                  </a:cubicBezTo>
                  <a:cubicBezTo>
                    <a:pt x="1701630" y="1120247"/>
                    <a:pt x="1564046" y="1162581"/>
                    <a:pt x="1486788" y="1230314"/>
                  </a:cubicBezTo>
                  <a:cubicBezTo>
                    <a:pt x="1409530" y="1298047"/>
                    <a:pt x="1420113" y="1404939"/>
                    <a:pt x="1404238" y="1503364"/>
                  </a:cubicBezTo>
                  <a:cubicBezTo>
                    <a:pt x="1388363" y="1601789"/>
                    <a:pt x="1396830" y="1740431"/>
                    <a:pt x="1391538" y="1820864"/>
                  </a:cubicBezTo>
                  <a:cubicBezTo>
                    <a:pt x="1386246" y="1901297"/>
                    <a:pt x="1367196" y="1945747"/>
                    <a:pt x="1372488" y="1985964"/>
                  </a:cubicBezTo>
                  <a:cubicBezTo>
                    <a:pt x="1377780" y="2026181"/>
                    <a:pt x="1413763" y="2021947"/>
                    <a:pt x="1423288" y="2062164"/>
                  </a:cubicBezTo>
                  <a:cubicBezTo>
                    <a:pt x="1432813" y="2102381"/>
                    <a:pt x="1478321" y="2194456"/>
                    <a:pt x="1429638" y="2227264"/>
                  </a:cubicBezTo>
                  <a:cubicBezTo>
                    <a:pt x="1380955" y="2260072"/>
                    <a:pt x="1297346" y="2252664"/>
                    <a:pt x="1131188" y="2259014"/>
                  </a:cubicBezTo>
                  <a:cubicBezTo>
                    <a:pt x="965030" y="2265364"/>
                    <a:pt x="432688" y="2265364"/>
                    <a:pt x="432688" y="2265364"/>
                  </a:cubicBezTo>
                  <a:cubicBezTo>
                    <a:pt x="291930" y="2266422"/>
                    <a:pt x="319446" y="2290764"/>
                    <a:pt x="286638" y="2265364"/>
                  </a:cubicBezTo>
                  <a:cubicBezTo>
                    <a:pt x="253830" y="2239964"/>
                    <a:pt x="222080" y="2173289"/>
                    <a:pt x="235838" y="2112964"/>
                  </a:cubicBezTo>
                  <a:cubicBezTo>
                    <a:pt x="249596" y="2052639"/>
                    <a:pt x="349080" y="1992314"/>
                    <a:pt x="369188" y="1903414"/>
                  </a:cubicBezTo>
                  <a:cubicBezTo>
                    <a:pt x="389296" y="1814514"/>
                    <a:pt x="367071" y="1717147"/>
                    <a:pt x="356488" y="1579564"/>
                  </a:cubicBezTo>
                  <a:cubicBezTo>
                    <a:pt x="345905" y="1441981"/>
                    <a:pt x="349080" y="1171047"/>
                    <a:pt x="305688" y="1077914"/>
                  </a:cubicBezTo>
                  <a:cubicBezTo>
                    <a:pt x="262296" y="984781"/>
                    <a:pt x="146938" y="1042989"/>
                    <a:pt x="96138" y="1020764"/>
                  </a:cubicBezTo>
                  <a:cubicBezTo>
                    <a:pt x="45338" y="998539"/>
                    <a:pt x="7238" y="980547"/>
                    <a:pt x="888" y="944564"/>
                  </a:cubicBezTo>
                  <a:cubicBezTo>
                    <a:pt x="-5462" y="908581"/>
                    <a:pt x="23113" y="951972"/>
                    <a:pt x="58038" y="804864"/>
                  </a:cubicBezTo>
                  <a:cubicBezTo>
                    <a:pt x="92963" y="657756"/>
                    <a:pt x="-11812" y="186797"/>
                    <a:pt x="210438" y="61914"/>
                  </a:cubicBezTo>
                  <a:cubicBezTo>
                    <a:pt x="432688" y="-62969"/>
                    <a:pt x="1169288" y="36514"/>
                    <a:pt x="1391538" y="55564"/>
                  </a:cubicBezTo>
                  <a:cubicBezTo>
                    <a:pt x="1613788" y="74614"/>
                    <a:pt x="1461388" y="123297"/>
                    <a:pt x="1543938" y="176214"/>
                  </a:cubicBezTo>
                  <a:cubicBezTo>
                    <a:pt x="1626488" y="229131"/>
                    <a:pt x="1674113" y="309564"/>
                    <a:pt x="1886838" y="373064"/>
                  </a:cubicBezTo>
                  <a:cubicBezTo>
                    <a:pt x="2099563" y="436564"/>
                    <a:pt x="2533480" y="567797"/>
                    <a:pt x="2820288" y="557214"/>
                  </a:cubicBezTo>
                  <a:cubicBezTo>
                    <a:pt x="3107096" y="546631"/>
                    <a:pt x="3357392" y="428097"/>
                    <a:pt x="3607688" y="309564"/>
                  </a:cubicBezTo>
                </a:path>
              </a:pathLst>
            </a:cu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390958">
              <a:off x="2415743" y="2727662"/>
              <a:ext cx="1533582" cy="2402686"/>
            </a:xfrm>
            <a:prstGeom prst="rect">
              <a:avLst/>
            </a:prstGeom>
          </p:spPr>
        </p:pic>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610679">
            <a:off x="5625753" y="2050094"/>
            <a:ext cx="1409196" cy="3195596"/>
          </a:xfrm>
          <a:prstGeom prst="rect">
            <a:avLst/>
          </a:prstGeom>
        </p:spPr>
      </p:pic>
      <p:sp>
        <p:nvSpPr>
          <p:cNvPr id="26" name="Rectangle 25"/>
          <p:cNvSpPr/>
          <p:nvPr/>
        </p:nvSpPr>
        <p:spPr>
          <a:xfrm rot="16200000">
            <a:off x="-164092" y="3925159"/>
            <a:ext cx="3386203" cy="951086"/>
          </a:xfrm>
          <a:prstGeom prst="rect">
            <a:avLst/>
          </a:prstGeom>
          <a:solidFill>
            <a:srgbClr val="0176AD">
              <a:alpha val="58000"/>
            </a:srgb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87"/>
          <p:cNvSpPr/>
          <p:nvPr/>
        </p:nvSpPr>
        <p:spPr>
          <a:xfrm>
            <a:off x="4702193" y="3147498"/>
            <a:ext cx="3229152" cy="2211778"/>
          </a:xfrm>
          <a:custGeom>
            <a:avLst/>
            <a:gdLst>
              <a:gd name="connsiteX0" fmla="*/ 0 w 3229152"/>
              <a:gd name="connsiteY0" fmla="*/ 0 h 2211778"/>
              <a:gd name="connsiteX1" fmla="*/ 3229152 w 3229152"/>
              <a:gd name="connsiteY1" fmla="*/ 0 h 2211778"/>
              <a:gd name="connsiteX2" fmla="*/ 3229152 w 3229152"/>
              <a:gd name="connsiteY2" fmla="*/ 1105890 h 2211778"/>
              <a:gd name="connsiteX3" fmla="*/ 3229151 w 3229152"/>
              <a:gd name="connsiteY3" fmla="*/ 1105890 h 2211778"/>
              <a:gd name="connsiteX4" fmla="*/ 3229151 w 3229152"/>
              <a:gd name="connsiteY4" fmla="*/ 2211778 h 2211778"/>
              <a:gd name="connsiteX5" fmla="*/ 2044887 w 3229152"/>
              <a:gd name="connsiteY5" fmla="*/ 2211778 h 2211778"/>
              <a:gd name="connsiteX6" fmla="*/ 2044887 w 3229152"/>
              <a:gd name="connsiteY6" fmla="*/ 1105890 h 2211778"/>
              <a:gd name="connsiteX7" fmla="*/ 0 w 3229152"/>
              <a:gd name="connsiteY7" fmla="*/ 1105890 h 221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152" h="2211778">
                <a:moveTo>
                  <a:pt x="0" y="0"/>
                </a:moveTo>
                <a:lnTo>
                  <a:pt x="3229152" y="0"/>
                </a:lnTo>
                <a:lnTo>
                  <a:pt x="3229152" y="1105890"/>
                </a:lnTo>
                <a:lnTo>
                  <a:pt x="3229151" y="1105890"/>
                </a:lnTo>
                <a:lnTo>
                  <a:pt x="3229151" y="2211778"/>
                </a:lnTo>
                <a:lnTo>
                  <a:pt x="2044887" y="2211778"/>
                </a:lnTo>
                <a:lnTo>
                  <a:pt x="2044887" y="1105890"/>
                </a:lnTo>
                <a:lnTo>
                  <a:pt x="0" y="1105890"/>
                </a:lnTo>
                <a:close/>
              </a:path>
            </a:pathLst>
          </a:custGeom>
          <a:solidFill>
            <a:srgbClr val="0176AD">
              <a:alpha val="58000"/>
            </a:srgb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flipV="1">
            <a:off x="1051137" y="2593693"/>
            <a:ext cx="969224"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572815">
            <a:off x="2705307" y="2318066"/>
            <a:ext cx="813756" cy="369332"/>
          </a:xfrm>
          <a:prstGeom prst="rect">
            <a:avLst/>
          </a:prstGeom>
          <a:noFill/>
        </p:spPr>
        <p:txBody>
          <a:bodyPr wrap="square" rtlCol="0">
            <a:spAutoFit/>
          </a:bodyPr>
          <a:lstStyle/>
          <a:p>
            <a:pPr algn="ctr"/>
            <a:r>
              <a:rPr lang="en-GB" b="1" dirty="0"/>
              <a:t>3.5cm</a:t>
            </a:r>
          </a:p>
        </p:txBody>
      </p:sp>
      <p:cxnSp>
        <p:nvCxnSpPr>
          <p:cNvPr id="34" name="Straight Arrow Connector 33"/>
          <p:cNvCxnSpPr/>
          <p:nvPr/>
        </p:nvCxnSpPr>
        <p:spPr>
          <a:xfrm flipV="1">
            <a:off x="4723366" y="3027741"/>
            <a:ext cx="3207978" cy="1"/>
          </a:xfrm>
          <a:prstGeom prst="straightConnector1">
            <a:avLst/>
          </a:prstGeom>
          <a:ln w="38100">
            <a:solidFill>
              <a:schemeClr val="tx1">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933324" y="2628300"/>
            <a:ext cx="813756" cy="369332"/>
          </a:xfrm>
          <a:prstGeom prst="rect">
            <a:avLst/>
          </a:prstGeom>
          <a:noFill/>
        </p:spPr>
        <p:txBody>
          <a:bodyPr wrap="square" rtlCol="0">
            <a:spAutoFit/>
          </a:bodyPr>
          <a:lstStyle/>
          <a:p>
            <a:pPr algn="ctr"/>
            <a:r>
              <a:rPr lang="en-GB" b="1" dirty="0"/>
              <a:t>18cm</a:t>
            </a:r>
          </a:p>
        </p:txBody>
      </p:sp>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19572">
            <a:off x="2209533" y="2789179"/>
            <a:ext cx="1253071" cy="2841555"/>
          </a:xfrm>
          <a:prstGeom prst="rect">
            <a:avLst/>
          </a:prstGeom>
          <a:effectLst>
            <a:outerShdw blurRad="12700" dist="63500" dir="2160000" algn="ctr" rotWithShape="0">
              <a:srgbClr val="000000">
                <a:alpha val="21000"/>
              </a:srgbClr>
            </a:outerShdw>
          </a:effectLst>
        </p:spPr>
      </p:pic>
      <p:sp>
        <p:nvSpPr>
          <p:cNvPr id="22" name="Rectangle 21"/>
          <p:cNvSpPr/>
          <p:nvPr/>
        </p:nvSpPr>
        <p:spPr>
          <a:xfrm rot="5904769">
            <a:off x="1382835" y="3828800"/>
            <a:ext cx="2909666" cy="834198"/>
          </a:xfrm>
          <a:prstGeom prst="rect">
            <a:avLst/>
          </a:prstGeom>
          <a:solidFill>
            <a:srgbClr val="0176AD">
              <a:alpha val="58000"/>
            </a:srgb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Arrow Connector 43"/>
          <p:cNvCxnSpPr/>
          <p:nvPr/>
        </p:nvCxnSpPr>
        <p:spPr>
          <a:xfrm>
            <a:off x="2641532" y="2609998"/>
            <a:ext cx="851489" cy="13051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32181" y="2660014"/>
            <a:ext cx="15240" cy="343281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348257" y="4237716"/>
            <a:ext cx="813756" cy="369332"/>
          </a:xfrm>
          <a:prstGeom prst="rect">
            <a:avLst/>
          </a:prstGeom>
          <a:noFill/>
        </p:spPr>
        <p:txBody>
          <a:bodyPr wrap="square" rtlCol="0">
            <a:spAutoFit/>
          </a:bodyPr>
          <a:lstStyle/>
          <a:p>
            <a:pPr algn="ctr"/>
            <a:r>
              <a:rPr lang="en-GB" b="1" dirty="0"/>
              <a:t>16cm</a:t>
            </a:r>
          </a:p>
        </p:txBody>
      </p:sp>
      <p:sp>
        <p:nvSpPr>
          <p:cNvPr id="49" name="TextBox 48"/>
          <p:cNvSpPr txBox="1"/>
          <p:nvPr/>
        </p:nvSpPr>
        <p:spPr>
          <a:xfrm>
            <a:off x="1136822" y="2209508"/>
            <a:ext cx="813756" cy="369332"/>
          </a:xfrm>
          <a:prstGeom prst="rect">
            <a:avLst/>
          </a:prstGeom>
          <a:noFill/>
        </p:spPr>
        <p:txBody>
          <a:bodyPr wrap="square" rtlCol="0">
            <a:spAutoFit/>
          </a:bodyPr>
          <a:lstStyle/>
          <a:p>
            <a:pPr algn="ctr"/>
            <a:r>
              <a:rPr lang="en-GB" b="1" dirty="0"/>
              <a:t>6cm</a:t>
            </a:r>
          </a:p>
        </p:txBody>
      </p:sp>
      <p:cxnSp>
        <p:nvCxnSpPr>
          <p:cNvPr id="52" name="Straight Arrow Connector 51"/>
          <p:cNvCxnSpPr/>
          <p:nvPr/>
        </p:nvCxnSpPr>
        <p:spPr>
          <a:xfrm flipH="1">
            <a:off x="3134497" y="2878762"/>
            <a:ext cx="437292" cy="293115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129638" y="5062115"/>
            <a:ext cx="813756" cy="369332"/>
          </a:xfrm>
          <a:prstGeom prst="rect">
            <a:avLst/>
          </a:prstGeom>
          <a:noFill/>
        </p:spPr>
        <p:txBody>
          <a:bodyPr wrap="square" rtlCol="0">
            <a:spAutoFit/>
          </a:bodyPr>
          <a:lstStyle/>
          <a:p>
            <a:pPr algn="ctr"/>
            <a:r>
              <a:rPr lang="en-GB" b="1" dirty="0"/>
              <a:t>8cm</a:t>
            </a:r>
          </a:p>
        </p:txBody>
      </p:sp>
      <p:cxnSp>
        <p:nvCxnSpPr>
          <p:cNvPr id="56" name="Straight Arrow Connector 55"/>
          <p:cNvCxnSpPr/>
          <p:nvPr/>
        </p:nvCxnSpPr>
        <p:spPr>
          <a:xfrm flipV="1">
            <a:off x="4730151" y="4379393"/>
            <a:ext cx="1861366" cy="1"/>
          </a:xfrm>
          <a:prstGeom prst="straightConnector1">
            <a:avLst/>
          </a:prstGeom>
          <a:ln w="38100">
            <a:solidFill>
              <a:schemeClr val="tx1">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898648" y="4409473"/>
            <a:ext cx="1068221" cy="369332"/>
          </a:xfrm>
          <a:prstGeom prst="rect">
            <a:avLst/>
          </a:prstGeom>
          <a:noFill/>
        </p:spPr>
        <p:txBody>
          <a:bodyPr wrap="square" rtlCol="0">
            <a:spAutoFit/>
          </a:bodyPr>
          <a:lstStyle/>
          <a:p>
            <a:pPr algn="ctr"/>
            <a:r>
              <a:rPr lang="en-GB" b="1" dirty="0"/>
              <a:t>13.4cm</a:t>
            </a:r>
          </a:p>
        </p:txBody>
      </p:sp>
      <p:cxnSp>
        <p:nvCxnSpPr>
          <p:cNvPr id="59" name="Straight Arrow Connector 58"/>
          <p:cNvCxnSpPr/>
          <p:nvPr/>
        </p:nvCxnSpPr>
        <p:spPr>
          <a:xfrm>
            <a:off x="6747080" y="5480621"/>
            <a:ext cx="1184264" cy="1"/>
          </a:xfrm>
          <a:prstGeom prst="straightConnector1">
            <a:avLst/>
          </a:prstGeom>
          <a:ln w="38100">
            <a:solidFill>
              <a:schemeClr val="tx1">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805101" y="5490146"/>
            <a:ext cx="1068221" cy="369332"/>
          </a:xfrm>
          <a:prstGeom prst="rect">
            <a:avLst/>
          </a:prstGeom>
          <a:noFill/>
        </p:spPr>
        <p:txBody>
          <a:bodyPr wrap="square" rtlCol="0">
            <a:spAutoFit/>
          </a:bodyPr>
          <a:lstStyle/>
          <a:p>
            <a:pPr algn="ctr"/>
            <a:r>
              <a:rPr lang="en-GB" b="1" dirty="0"/>
              <a:t>4.6cm</a:t>
            </a:r>
          </a:p>
        </p:txBody>
      </p:sp>
      <p:cxnSp>
        <p:nvCxnSpPr>
          <p:cNvPr id="62" name="Straight Arrow Connector 61"/>
          <p:cNvCxnSpPr/>
          <p:nvPr/>
        </p:nvCxnSpPr>
        <p:spPr>
          <a:xfrm flipH="1">
            <a:off x="4567289" y="3137552"/>
            <a:ext cx="4972" cy="112002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rot="16200000">
            <a:off x="3979084" y="3556215"/>
            <a:ext cx="813756" cy="369332"/>
          </a:xfrm>
          <a:prstGeom prst="rect">
            <a:avLst/>
          </a:prstGeom>
          <a:noFill/>
        </p:spPr>
        <p:txBody>
          <a:bodyPr wrap="square" rtlCol="0">
            <a:spAutoFit/>
          </a:bodyPr>
          <a:lstStyle/>
          <a:p>
            <a:pPr algn="ctr"/>
            <a:r>
              <a:rPr lang="en-GB" b="1" dirty="0"/>
              <a:t>8cm</a:t>
            </a:r>
          </a:p>
        </p:txBody>
      </p:sp>
      <p:cxnSp>
        <p:nvCxnSpPr>
          <p:cNvPr id="65" name="Straight Arrow Connector 64"/>
          <p:cNvCxnSpPr/>
          <p:nvPr/>
        </p:nvCxnSpPr>
        <p:spPr>
          <a:xfrm>
            <a:off x="8086907" y="3147499"/>
            <a:ext cx="0" cy="222158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16200000">
            <a:off x="7808990" y="4068723"/>
            <a:ext cx="813756" cy="369332"/>
          </a:xfrm>
          <a:prstGeom prst="rect">
            <a:avLst/>
          </a:prstGeom>
          <a:noFill/>
        </p:spPr>
        <p:txBody>
          <a:bodyPr wrap="square" rtlCol="0">
            <a:spAutoFit/>
          </a:bodyPr>
          <a:lstStyle/>
          <a:p>
            <a:pPr algn="ctr"/>
            <a:r>
              <a:rPr lang="en-GB" b="1" dirty="0"/>
              <a:t>16cm</a:t>
            </a:r>
          </a:p>
        </p:txBody>
      </p:sp>
      <p:cxnSp>
        <p:nvCxnSpPr>
          <p:cNvPr id="68" name="Straight Arrow Connector 67"/>
          <p:cNvCxnSpPr/>
          <p:nvPr/>
        </p:nvCxnSpPr>
        <p:spPr>
          <a:xfrm>
            <a:off x="6639061" y="4394450"/>
            <a:ext cx="0" cy="97367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16200000">
            <a:off x="6108871" y="4684065"/>
            <a:ext cx="686710" cy="369332"/>
          </a:xfrm>
          <a:prstGeom prst="rect">
            <a:avLst/>
          </a:prstGeom>
          <a:noFill/>
        </p:spPr>
        <p:txBody>
          <a:bodyPr wrap="square" rtlCol="0">
            <a:spAutoFit/>
          </a:bodyPr>
          <a:lstStyle/>
          <a:p>
            <a:pPr algn="ctr"/>
            <a:r>
              <a:rPr lang="en-GB" b="1" dirty="0"/>
              <a:t>8cm</a:t>
            </a:r>
          </a:p>
        </p:txBody>
      </p:sp>
      <p:grpSp>
        <p:nvGrpSpPr>
          <p:cNvPr id="98" name="Group 97"/>
          <p:cNvGrpSpPr/>
          <p:nvPr/>
        </p:nvGrpSpPr>
        <p:grpSpPr>
          <a:xfrm>
            <a:off x="5372100" y="1417475"/>
            <a:ext cx="3887856" cy="776214"/>
            <a:chOff x="5372100" y="1417475"/>
            <a:chExt cx="3887856" cy="776214"/>
          </a:xfrm>
        </p:grpSpPr>
        <p:sp>
          <p:nvSpPr>
            <p:cNvPr id="66" name="Pentagon 65"/>
            <p:cNvSpPr/>
            <p:nvPr/>
          </p:nvSpPr>
          <p:spPr>
            <a:xfrm rot="10800000">
              <a:off x="5372100" y="1417475"/>
              <a:ext cx="3887856" cy="776214"/>
            </a:xfrm>
            <a:prstGeom prst="homePlate">
              <a:avLst>
                <a:gd name="adj" fmla="val 20549"/>
              </a:avLst>
            </a:prstGeom>
            <a:solidFill>
              <a:srgbClr val="B0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5529002" y="1470442"/>
              <a:ext cx="3264801" cy="646331"/>
            </a:xfrm>
            <a:prstGeom prst="rect">
              <a:avLst/>
            </a:prstGeom>
          </p:spPr>
          <p:txBody>
            <a:bodyPr wrap="square">
              <a:spAutoFit/>
            </a:bodyPr>
            <a:lstStyle/>
            <a:p>
              <a:r>
                <a:rPr lang="en-GB" dirty="0"/>
                <a:t>Give the missing values for the blue shapes (not to scale).</a:t>
              </a:r>
            </a:p>
          </p:txBody>
        </p:sp>
      </p:grpSp>
      <p:grpSp>
        <p:nvGrpSpPr>
          <p:cNvPr id="72" name="Group 71"/>
          <p:cNvGrpSpPr/>
          <p:nvPr/>
        </p:nvGrpSpPr>
        <p:grpSpPr>
          <a:xfrm>
            <a:off x="597513" y="1456732"/>
            <a:ext cx="2007267" cy="739598"/>
            <a:chOff x="2489199" y="7157450"/>
            <a:chExt cx="2007267" cy="739598"/>
          </a:xfrm>
        </p:grpSpPr>
        <p:sp>
          <p:nvSpPr>
            <p:cNvPr id="70" name="Rectangle 69"/>
            <p:cNvSpPr/>
            <p:nvPr/>
          </p:nvSpPr>
          <p:spPr>
            <a:xfrm>
              <a:off x="2489199" y="7157450"/>
              <a:ext cx="2007267" cy="739598"/>
            </a:xfrm>
            <a:prstGeom prst="rect">
              <a:avLst/>
            </a:prstGeom>
            <a:solidFill>
              <a:schemeClr val="bg1"/>
            </a:solidFill>
            <a:ln w="38100">
              <a:solidFill>
                <a:srgbClr val="B0D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2501277" y="7202756"/>
              <a:ext cx="1417376" cy="646331"/>
            </a:xfrm>
            <a:prstGeom prst="rect">
              <a:avLst/>
            </a:prstGeom>
          </p:spPr>
          <p:txBody>
            <a:bodyPr wrap="none">
              <a:spAutoFit/>
            </a:bodyPr>
            <a:lstStyle/>
            <a:p>
              <a:r>
                <a:rPr lang="en-GB" dirty="0"/>
                <a:t>Perimeter =</a:t>
              </a:r>
            </a:p>
            <a:p>
              <a:r>
                <a:rPr lang="en-GB" dirty="0"/>
                <a:t>Area = </a:t>
              </a:r>
            </a:p>
          </p:txBody>
        </p:sp>
      </p:grpSp>
      <p:grpSp>
        <p:nvGrpSpPr>
          <p:cNvPr id="78" name="Group 77"/>
          <p:cNvGrpSpPr/>
          <p:nvPr/>
        </p:nvGrpSpPr>
        <p:grpSpPr>
          <a:xfrm>
            <a:off x="2856006" y="1456732"/>
            <a:ext cx="2042641" cy="739598"/>
            <a:chOff x="2489199" y="7157450"/>
            <a:chExt cx="2042641" cy="739598"/>
          </a:xfrm>
        </p:grpSpPr>
        <p:sp>
          <p:nvSpPr>
            <p:cNvPr id="79" name="Rectangle 78"/>
            <p:cNvSpPr/>
            <p:nvPr/>
          </p:nvSpPr>
          <p:spPr>
            <a:xfrm>
              <a:off x="2489199" y="7157450"/>
              <a:ext cx="2042641" cy="739598"/>
            </a:xfrm>
            <a:prstGeom prst="rect">
              <a:avLst/>
            </a:prstGeom>
            <a:solidFill>
              <a:schemeClr val="bg1"/>
            </a:solidFill>
            <a:ln w="38100">
              <a:solidFill>
                <a:srgbClr val="B0D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2501277" y="7202756"/>
              <a:ext cx="1417376" cy="646331"/>
            </a:xfrm>
            <a:prstGeom prst="rect">
              <a:avLst/>
            </a:prstGeom>
          </p:spPr>
          <p:txBody>
            <a:bodyPr wrap="none">
              <a:spAutoFit/>
            </a:bodyPr>
            <a:lstStyle/>
            <a:p>
              <a:r>
                <a:rPr lang="en-GB" dirty="0"/>
                <a:t>Perimeter =</a:t>
              </a:r>
            </a:p>
            <a:p>
              <a:r>
                <a:rPr lang="en-GB" dirty="0"/>
                <a:t>Area = </a:t>
              </a:r>
            </a:p>
          </p:txBody>
        </p:sp>
      </p:grpSp>
      <p:sp>
        <p:nvSpPr>
          <p:cNvPr id="74" name="TextBox 73"/>
          <p:cNvSpPr txBox="1"/>
          <p:nvPr/>
        </p:nvSpPr>
        <p:spPr>
          <a:xfrm>
            <a:off x="1858061" y="1513429"/>
            <a:ext cx="804482" cy="369332"/>
          </a:xfrm>
          <a:prstGeom prst="rect">
            <a:avLst/>
          </a:prstGeom>
          <a:noFill/>
        </p:spPr>
        <p:txBody>
          <a:bodyPr wrap="square" rtlCol="0">
            <a:spAutoFit/>
          </a:bodyPr>
          <a:lstStyle/>
          <a:p>
            <a:r>
              <a:rPr lang="en-GB" b="1" dirty="0">
                <a:solidFill>
                  <a:srgbClr val="87BD31"/>
                </a:solidFill>
              </a:rPr>
              <a:t>44cm</a:t>
            </a:r>
          </a:p>
        </p:txBody>
      </p:sp>
      <p:grpSp>
        <p:nvGrpSpPr>
          <p:cNvPr id="82" name="Group 81"/>
          <p:cNvGrpSpPr/>
          <p:nvPr/>
        </p:nvGrpSpPr>
        <p:grpSpPr>
          <a:xfrm>
            <a:off x="4475825" y="5418413"/>
            <a:ext cx="2042641" cy="739598"/>
            <a:chOff x="2489199" y="7157450"/>
            <a:chExt cx="2042641" cy="739598"/>
          </a:xfrm>
        </p:grpSpPr>
        <p:sp>
          <p:nvSpPr>
            <p:cNvPr id="83" name="Rectangle 82"/>
            <p:cNvSpPr/>
            <p:nvPr/>
          </p:nvSpPr>
          <p:spPr>
            <a:xfrm>
              <a:off x="2489199" y="7157450"/>
              <a:ext cx="2042641" cy="739598"/>
            </a:xfrm>
            <a:prstGeom prst="rect">
              <a:avLst/>
            </a:prstGeom>
            <a:solidFill>
              <a:schemeClr val="bg1"/>
            </a:solidFill>
            <a:ln w="38100">
              <a:solidFill>
                <a:srgbClr val="B0D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2501277" y="7202756"/>
              <a:ext cx="1417376" cy="646331"/>
            </a:xfrm>
            <a:prstGeom prst="rect">
              <a:avLst/>
            </a:prstGeom>
          </p:spPr>
          <p:txBody>
            <a:bodyPr wrap="none">
              <a:spAutoFit/>
            </a:bodyPr>
            <a:lstStyle/>
            <a:p>
              <a:r>
                <a:rPr lang="en-GB" dirty="0"/>
                <a:t>Perimeter =</a:t>
              </a:r>
            </a:p>
            <a:p>
              <a:r>
                <a:rPr lang="en-GB" dirty="0"/>
                <a:t>Area = </a:t>
              </a:r>
            </a:p>
          </p:txBody>
        </p:sp>
      </p:grpSp>
      <p:sp>
        <p:nvSpPr>
          <p:cNvPr id="85" name="TextBox 84"/>
          <p:cNvSpPr txBox="1"/>
          <p:nvPr/>
        </p:nvSpPr>
        <p:spPr>
          <a:xfrm>
            <a:off x="1350300" y="1783131"/>
            <a:ext cx="1150119" cy="369332"/>
          </a:xfrm>
          <a:prstGeom prst="rect">
            <a:avLst/>
          </a:prstGeom>
          <a:noFill/>
        </p:spPr>
        <p:txBody>
          <a:bodyPr wrap="square" rtlCol="0">
            <a:spAutoFit/>
          </a:bodyPr>
          <a:lstStyle/>
          <a:p>
            <a:r>
              <a:rPr lang="en-GB" b="1" dirty="0">
                <a:solidFill>
                  <a:srgbClr val="87BD31"/>
                </a:solidFill>
              </a:rPr>
              <a:t>96cm</a:t>
            </a:r>
            <a:r>
              <a:rPr lang="en-GB" b="1" baseline="30000" dirty="0">
                <a:solidFill>
                  <a:srgbClr val="87BD31"/>
                </a:solidFill>
              </a:rPr>
              <a:t>2</a:t>
            </a:r>
          </a:p>
        </p:txBody>
      </p:sp>
      <p:sp>
        <p:nvSpPr>
          <p:cNvPr id="86" name="TextBox 85"/>
          <p:cNvSpPr txBox="1"/>
          <p:nvPr/>
        </p:nvSpPr>
        <p:spPr>
          <a:xfrm>
            <a:off x="4079971" y="1513429"/>
            <a:ext cx="804482" cy="369332"/>
          </a:xfrm>
          <a:prstGeom prst="rect">
            <a:avLst/>
          </a:prstGeom>
          <a:noFill/>
        </p:spPr>
        <p:txBody>
          <a:bodyPr wrap="square" rtlCol="0">
            <a:spAutoFit/>
          </a:bodyPr>
          <a:lstStyle/>
          <a:p>
            <a:r>
              <a:rPr lang="en-GB" b="1" dirty="0">
                <a:solidFill>
                  <a:srgbClr val="87BD31"/>
                </a:solidFill>
              </a:rPr>
              <a:t>23cm</a:t>
            </a:r>
          </a:p>
        </p:txBody>
      </p:sp>
      <p:sp>
        <p:nvSpPr>
          <p:cNvPr id="87" name="TextBox 86"/>
          <p:cNvSpPr txBox="1"/>
          <p:nvPr/>
        </p:nvSpPr>
        <p:spPr>
          <a:xfrm>
            <a:off x="3572210" y="1783131"/>
            <a:ext cx="1150119" cy="369332"/>
          </a:xfrm>
          <a:prstGeom prst="rect">
            <a:avLst/>
          </a:prstGeom>
          <a:noFill/>
        </p:spPr>
        <p:txBody>
          <a:bodyPr wrap="square" rtlCol="0">
            <a:spAutoFit/>
          </a:bodyPr>
          <a:lstStyle/>
          <a:p>
            <a:r>
              <a:rPr lang="en-GB" b="1" dirty="0">
                <a:solidFill>
                  <a:srgbClr val="87BD31"/>
                </a:solidFill>
              </a:rPr>
              <a:t>28cm</a:t>
            </a:r>
            <a:r>
              <a:rPr lang="en-GB" b="1" baseline="30000" dirty="0">
                <a:solidFill>
                  <a:srgbClr val="87BD31"/>
                </a:solidFill>
              </a:rPr>
              <a:t>2</a:t>
            </a:r>
          </a:p>
        </p:txBody>
      </p:sp>
      <p:cxnSp>
        <p:nvCxnSpPr>
          <p:cNvPr id="77" name="Straight Connector 76"/>
          <p:cNvCxnSpPr/>
          <p:nvPr/>
        </p:nvCxnSpPr>
        <p:spPr>
          <a:xfrm>
            <a:off x="6789947" y="4270851"/>
            <a:ext cx="1111953"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690983" y="5465381"/>
            <a:ext cx="804482" cy="369332"/>
          </a:xfrm>
          <a:prstGeom prst="rect">
            <a:avLst/>
          </a:prstGeom>
          <a:noFill/>
        </p:spPr>
        <p:txBody>
          <a:bodyPr wrap="square" rtlCol="0">
            <a:spAutoFit/>
          </a:bodyPr>
          <a:lstStyle/>
          <a:p>
            <a:r>
              <a:rPr lang="en-GB" b="1" dirty="0">
                <a:solidFill>
                  <a:srgbClr val="87BD31"/>
                </a:solidFill>
              </a:rPr>
              <a:t>68cm</a:t>
            </a:r>
          </a:p>
        </p:txBody>
      </p:sp>
      <p:grpSp>
        <p:nvGrpSpPr>
          <p:cNvPr id="91" name="Group 90"/>
          <p:cNvGrpSpPr/>
          <p:nvPr/>
        </p:nvGrpSpPr>
        <p:grpSpPr>
          <a:xfrm>
            <a:off x="801868" y="2745669"/>
            <a:ext cx="3187744" cy="3187744"/>
            <a:chOff x="795060" y="2833518"/>
            <a:chExt cx="3187744" cy="3187744"/>
          </a:xfrm>
        </p:grpSpPr>
        <p:sp>
          <p:nvSpPr>
            <p:cNvPr id="89" name="Oval 88"/>
            <p:cNvSpPr/>
            <p:nvPr/>
          </p:nvSpPr>
          <p:spPr>
            <a:xfrm>
              <a:off x="795060" y="2833518"/>
              <a:ext cx="3187744" cy="3187744"/>
            </a:xfrm>
            <a:prstGeom prst="ellipse">
              <a:avLst/>
            </a:prstGeom>
            <a:solidFill>
              <a:schemeClr val="bg1"/>
            </a:solidFill>
            <a:ln w="57150">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934833" y="3118171"/>
              <a:ext cx="2907812" cy="2585323"/>
            </a:xfrm>
            <a:prstGeom prst="rect">
              <a:avLst/>
            </a:prstGeom>
          </p:spPr>
          <p:txBody>
            <a:bodyPr wrap="square">
              <a:spAutoFit/>
            </a:bodyPr>
            <a:lstStyle/>
            <a:p>
              <a:pPr algn="ctr"/>
              <a:r>
                <a:rPr lang="en-GB" dirty="0">
                  <a:solidFill>
                    <a:srgbClr val="87BD31"/>
                  </a:solidFill>
                </a:rPr>
                <a:t>This shape </a:t>
              </a:r>
              <a:br>
                <a:rPr lang="en-GB" dirty="0">
                  <a:solidFill>
                    <a:srgbClr val="87BD31"/>
                  </a:solidFill>
                </a:rPr>
              </a:br>
              <a:r>
                <a:rPr lang="en-GB" dirty="0">
                  <a:solidFill>
                    <a:srgbClr val="87BD31"/>
                  </a:solidFill>
                </a:rPr>
                <a:t>can be split into two rectangles. We can work out the area of each rectangle separately </a:t>
              </a:r>
              <a:br>
                <a:rPr lang="en-GB" dirty="0">
                  <a:solidFill>
                    <a:srgbClr val="87BD31"/>
                  </a:solidFill>
                </a:rPr>
              </a:br>
              <a:r>
                <a:rPr lang="en-GB" dirty="0">
                  <a:solidFill>
                    <a:srgbClr val="87BD31"/>
                  </a:solidFill>
                </a:rPr>
                <a:t>then add the two area measurements together </a:t>
              </a:r>
              <a:br>
                <a:rPr lang="en-GB" dirty="0">
                  <a:solidFill>
                    <a:srgbClr val="87BD31"/>
                  </a:solidFill>
                </a:rPr>
              </a:br>
              <a:r>
                <a:rPr lang="en-GB" dirty="0">
                  <a:solidFill>
                    <a:srgbClr val="87BD31"/>
                  </a:solidFill>
                </a:rPr>
                <a:t>to find the total area </a:t>
              </a:r>
              <a:br>
                <a:rPr lang="en-GB" dirty="0">
                  <a:solidFill>
                    <a:srgbClr val="87BD31"/>
                  </a:solidFill>
                </a:rPr>
              </a:br>
              <a:r>
                <a:rPr lang="en-GB" dirty="0">
                  <a:solidFill>
                    <a:srgbClr val="87BD31"/>
                  </a:solidFill>
                </a:rPr>
                <a:t>of the shape.</a:t>
              </a:r>
            </a:p>
          </p:txBody>
        </p:sp>
      </p:grpSp>
      <p:grpSp>
        <p:nvGrpSpPr>
          <p:cNvPr id="95" name="Group 94"/>
          <p:cNvGrpSpPr/>
          <p:nvPr/>
        </p:nvGrpSpPr>
        <p:grpSpPr>
          <a:xfrm>
            <a:off x="5048843" y="3378283"/>
            <a:ext cx="2520324" cy="551162"/>
            <a:chOff x="5029200" y="3445293"/>
            <a:chExt cx="2520324" cy="551162"/>
          </a:xfrm>
        </p:grpSpPr>
        <p:sp>
          <p:nvSpPr>
            <p:cNvPr id="94" name="Rectangle 93"/>
            <p:cNvSpPr/>
            <p:nvPr/>
          </p:nvSpPr>
          <p:spPr>
            <a:xfrm>
              <a:off x="5029200" y="3445293"/>
              <a:ext cx="2520324" cy="551162"/>
            </a:xfrm>
            <a:prstGeom prst="rect">
              <a:avLst/>
            </a:prstGeom>
            <a:solidFill>
              <a:schemeClr val="bg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5077614" y="3539055"/>
              <a:ext cx="2448106" cy="369332"/>
            </a:xfrm>
            <a:prstGeom prst="rect">
              <a:avLst/>
            </a:prstGeom>
          </p:spPr>
          <p:txBody>
            <a:bodyPr wrap="none">
              <a:spAutoFit/>
            </a:bodyPr>
            <a:lstStyle/>
            <a:p>
              <a:r>
                <a:rPr lang="en-GB" b="1" dirty="0">
                  <a:solidFill>
                    <a:srgbClr val="87BD31"/>
                  </a:solidFill>
                </a:rPr>
                <a:t>8cm × 18cm = 144cm</a:t>
              </a:r>
              <a:r>
                <a:rPr lang="en-GB" b="1" baseline="30000" dirty="0">
                  <a:solidFill>
                    <a:srgbClr val="87BD31"/>
                  </a:solidFill>
                </a:rPr>
                <a:t>2</a:t>
              </a:r>
              <a:endParaRPr lang="en-GB" b="1" dirty="0">
                <a:solidFill>
                  <a:srgbClr val="87BD31"/>
                </a:solidFill>
              </a:endParaRPr>
            </a:p>
          </p:txBody>
        </p:sp>
      </p:grpSp>
      <p:grpSp>
        <p:nvGrpSpPr>
          <p:cNvPr id="99" name="Group 98"/>
          <p:cNvGrpSpPr/>
          <p:nvPr/>
        </p:nvGrpSpPr>
        <p:grpSpPr>
          <a:xfrm>
            <a:off x="6742044" y="4459235"/>
            <a:ext cx="1609298" cy="770486"/>
            <a:chOff x="4732875" y="3483393"/>
            <a:chExt cx="1839696" cy="770486"/>
          </a:xfrm>
        </p:grpSpPr>
        <p:sp>
          <p:nvSpPr>
            <p:cNvPr id="100" name="Rectangle 99"/>
            <p:cNvSpPr/>
            <p:nvPr/>
          </p:nvSpPr>
          <p:spPr>
            <a:xfrm>
              <a:off x="4732875" y="3483393"/>
              <a:ext cx="1839696" cy="770486"/>
            </a:xfrm>
            <a:prstGeom prst="rect">
              <a:avLst/>
            </a:prstGeom>
            <a:solidFill>
              <a:schemeClr val="bg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p:cNvSpPr/>
            <p:nvPr/>
          </p:nvSpPr>
          <p:spPr>
            <a:xfrm>
              <a:off x="4898489" y="3539055"/>
              <a:ext cx="1593706" cy="646331"/>
            </a:xfrm>
            <a:prstGeom prst="rect">
              <a:avLst/>
            </a:prstGeom>
          </p:spPr>
          <p:txBody>
            <a:bodyPr wrap="none">
              <a:spAutoFit/>
            </a:bodyPr>
            <a:lstStyle/>
            <a:p>
              <a:pPr algn="ctr"/>
              <a:r>
                <a:rPr lang="en-GB" b="1" dirty="0">
                  <a:solidFill>
                    <a:srgbClr val="87BD31"/>
                  </a:solidFill>
                </a:rPr>
                <a:t>8cm × 4.6cm </a:t>
              </a:r>
              <a:br>
                <a:rPr lang="en-GB" b="1" dirty="0">
                  <a:solidFill>
                    <a:srgbClr val="87BD31"/>
                  </a:solidFill>
                </a:rPr>
              </a:br>
              <a:r>
                <a:rPr lang="en-GB" b="1" dirty="0">
                  <a:solidFill>
                    <a:srgbClr val="87BD31"/>
                  </a:solidFill>
                </a:rPr>
                <a:t>= 36.8cm</a:t>
              </a:r>
              <a:r>
                <a:rPr lang="en-GB" b="1" baseline="30000" dirty="0">
                  <a:solidFill>
                    <a:srgbClr val="87BD31"/>
                  </a:solidFill>
                </a:rPr>
                <a:t>2</a:t>
              </a:r>
              <a:endParaRPr lang="en-GB" b="1" dirty="0">
                <a:solidFill>
                  <a:srgbClr val="87BD31"/>
                </a:solidFill>
              </a:endParaRPr>
            </a:p>
          </p:txBody>
        </p:sp>
      </p:grpSp>
      <p:sp>
        <p:nvSpPr>
          <p:cNvPr id="102" name="TextBox 101"/>
          <p:cNvSpPr txBox="1"/>
          <p:nvPr/>
        </p:nvSpPr>
        <p:spPr>
          <a:xfrm>
            <a:off x="5196947" y="5734842"/>
            <a:ext cx="1150119" cy="369332"/>
          </a:xfrm>
          <a:prstGeom prst="rect">
            <a:avLst/>
          </a:prstGeom>
          <a:noFill/>
        </p:spPr>
        <p:txBody>
          <a:bodyPr wrap="square" rtlCol="0">
            <a:spAutoFit/>
          </a:bodyPr>
          <a:lstStyle/>
          <a:p>
            <a:r>
              <a:rPr lang="en-GB" b="1" dirty="0">
                <a:solidFill>
                  <a:srgbClr val="87BD31"/>
                </a:solidFill>
              </a:rPr>
              <a:t>180.8cm</a:t>
            </a:r>
            <a:r>
              <a:rPr lang="en-GB" b="1" baseline="30000" dirty="0">
                <a:solidFill>
                  <a:srgbClr val="87BD31"/>
                </a:solidFill>
              </a:rPr>
              <a:t>2</a:t>
            </a:r>
          </a:p>
        </p:txBody>
      </p:sp>
    </p:spTree>
    <p:extLst>
      <p:ext uri="{BB962C8B-B14F-4D97-AF65-F5344CB8AC3E}">
        <p14:creationId xmlns:p14="http://schemas.microsoft.com/office/powerpoint/2010/main" val="274097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500"/>
                                        <p:tgtEl>
                                          <p:spTgt spid="6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500"/>
                                        <p:tgtEl>
                                          <p:spTgt spid="72"/>
                                        </p:tgtEl>
                                      </p:cBhvr>
                                    </p:animEffect>
                                  </p:childTnLst>
                                </p:cTn>
                              </p:par>
                              <p:par>
                                <p:cTn id="77" presetID="10" presetClass="entr" presetSubtype="0" fill="hold"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fade">
                                      <p:cBhvr>
                                        <p:cTn id="82" dur="500"/>
                                        <p:tgtEl>
                                          <p:spTgt spid="8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fade">
                                      <p:cBhvr>
                                        <p:cTn id="92" dur="500"/>
                                        <p:tgtEl>
                                          <p:spTgt spid="8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500"/>
                                        <p:tgtEl>
                                          <p:spTgt spid="8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500"/>
                                        <p:tgtEl>
                                          <p:spTgt spid="8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2"/>
                                        </p:tgtEl>
                                        <p:attrNameLst>
                                          <p:attrName>style.visibility</p:attrName>
                                        </p:attrNameLst>
                                      </p:cBhvr>
                                      <p:to>
                                        <p:strVal val="visible"/>
                                      </p:to>
                                    </p:set>
                                    <p:animEffect transition="in" filter="fade">
                                      <p:cBhvr>
                                        <p:cTn id="107" dur="500"/>
                                        <p:tgtEl>
                                          <p:spTgt spid="9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fade">
                                      <p:cBhvr>
                                        <p:cTn id="112" dur="500"/>
                                        <p:tgtEl>
                                          <p:spTgt spid="91"/>
                                        </p:tgtEl>
                                      </p:cBhvr>
                                    </p:animEffect>
                                  </p:childTnLst>
                                </p:cTn>
                              </p:par>
                              <p:par>
                                <p:cTn id="113" presetID="10" presetClass="entr" presetSubtype="0" fill="hold"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500"/>
                                        <p:tgtEl>
                                          <p:spTgt spid="7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9"/>
                                        </p:tgtEl>
                                        <p:attrNameLst>
                                          <p:attrName>style.visibility</p:attrName>
                                        </p:attrNameLst>
                                      </p:cBhvr>
                                      <p:to>
                                        <p:strVal val="visible"/>
                                      </p:to>
                                    </p:set>
                                    <p:animEffect transition="in" filter="fade">
                                      <p:cBhvr>
                                        <p:cTn id="120" dur="500"/>
                                        <p:tgtEl>
                                          <p:spTgt spid="99"/>
                                        </p:tgtEl>
                                      </p:cBhvr>
                                    </p:animEffect>
                                  </p:childTnLst>
                                </p:cTn>
                              </p:par>
                              <p:par>
                                <p:cTn id="121" presetID="10" presetClass="entr" presetSubtype="0" fill="hold" nodeType="with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fade">
                                      <p:cBhvr>
                                        <p:cTn id="123" dur="500"/>
                                        <p:tgtEl>
                                          <p:spTgt spid="9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02"/>
                                        </p:tgtEl>
                                        <p:attrNameLst>
                                          <p:attrName>style.visibility</p:attrName>
                                        </p:attrNameLst>
                                      </p:cBhvr>
                                      <p:to>
                                        <p:strVal val="visible"/>
                                      </p:to>
                                    </p:set>
                                    <p:animEffect transition="in" filter="fade">
                                      <p:cBhvr>
                                        <p:cTn id="128"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8" grpId="0" animBg="1"/>
      <p:bldP spid="25" grpId="0"/>
      <p:bldP spid="35" grpId="0"/>
      <p:bldP spid="22" grpId="0" animBg="1"/>
      <p:bldP spid="48" grpId="0"/>
      <p:bldP spid="49" grpId="0"/>
      <p:bldP spid="55" grpId="0"/>
      <p:bldP spid="58" grpId="0"/>
      <p:bldP spid="60" grpId="0"/>
      <p:bldP spid="64" grpId="0"/>
      <p:bldP spid="67" grpId="0"/>
      <p:bldP spid="71" grpId="0"/>
      <p:bldP spid="74" grpId="0"/>
      <p:bldP spid="85" grpId="0"/>
      <p:bldP spid="86" grpId="0"/>
      <p:bldP spid="87" grpId="0"/>
      <p:bldP spid="92" grpId="0"/>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1212" b="22987"/>
          <a:stretch/>
        </p:blipFill>
        <p:spPr>
          <a:xfrm>
            <a:off x="539750" y="1325963"/>
            <a:ext cx="8067053" cy="4947837"/>
          </a:xfrm>
          <a:prstGeom prst="rect">
            <a:avLst/>
          </a:prstGeom>
        </p:spPr>
      </p:pic>
      <p:sp>
        <p:nvSpPr>
          <p:cNvPr id="97" name="Rectangle 96"/>
          <p:cNvSpPr/>
          <p:nvPr/>
        </p:nvSpPr>
        <p:spPr>
          <a:xfrm>
            <a:off x="2644407"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xmlns=""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19254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Area and Perimeter</a:t>
            </a:r>
          </a:p>
        </p:txBody>
      </p:sp>
      <p:cxnSp>
        <p:nvCxnSpPr>
          <p:cNvPr id="103" name="Straight Connector 102"/>
          <p:cNvCxnSpPr/>
          <p:nvPr/>
        </p:nvCxnSpPr>
        <p:spPr>
          <a:xfrm>
            <a:off x="2644407"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431830" y="1728259"/>
            <a:ext cx="2944528" cy="1091737"/>
            <a:chOff x="6029136" y="1404593"/>
            <a:chExt cx="2944528" cy="1091737"/>
          </a:xfrm>
        </p:grpSpPr>
        <p:sp>
          <p:nvSpPr>
            <p:cNvPr id="16" name="Pentagon 15"/>
            <p:cNvSpPr/>
            <p:nvPr/>
          </p:nvSpPr>
          <p:spPr>
            <a:xfrm rot="10800000">
              <a:off x="6029136" y="1404593"/>
              <a:ext cx="2944528" cy="1091737"/>
            </a:xfrm>
            <a:prstGeom prst="homePlate">
              <a:avLst>
                <a:gd name="adj" fmla="val 20549"/>
              </a:avLst>
            </a:prstGeom>
            <a:solidFill>
              <a:srgbClr val="B0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170219" y="1470442"/>
              <a:ext cx="2364182" cy="923330"/>
            </a:xfrm>
            <a:prstGeom prst="rect">
              <a:avLst/>
            </a:prstGeom>
          </p:spPr>
          <p:txBody>
            <a:bodyPr wrap="square">
              <a:spAutoFit/>
            </a:bodyPr>
            <a:lstStyle/>
            <a:p>
              <a:r>
                <a:rPr lang="en-GB" dirty="0">
                  <a:solidFill>
                    <a:prstClr val="black"/>
                  </a:solidFill>
                </a:rPr>
                <a:t>Give the missing values for the shapes (not to scale).</a:t>
              </a:r>
              <a:endParaRPr lang="en-GB" dirty="0"/>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09724">
            <a:off x="4982064" y="2819256"/>
            <a:ext cx="2538789" cy="3977560"/>
          </a:xfrm>
          <a:prstGeom prst="rect">
            <a:avLst/>
          </a:prstGeom>
          <a:effectLst>
            <a:outerShdw blurRad="12700" dist="101600" dir="3240000" algn="ctr" rotWithShape="0">
              <a:srgbClr val="000000">
                <a:alpha val="22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18262">
            <a:off x="2100127" y="695046"/>
            <a:ext cx="1711595" cy="3881336"/>
          </a:xfrm>
          <a:prstGeom prst="rect">
            <a:avLst/>
          </a:prstGeom>
          <a:effectLst>
            <a:outerShdw blurRad="12700" dist="101600" dir="3240000" algn="ctr" rotWithShape="0">
              <a:srgbClr val="000000">
                <a:alpha val="22000"/>
              </a:srgbClr>
            </a:outerShdw>
          </a:effectLst>
        </p:spPr>
      </p:pic>
      <p:sp>
        <p:nvSpPr>
          <p:cNvPr id="20" name="Rectangle 19"/>
          <p:cNvSpPr/>
          <p:nvPr/>
        </p:nvSpPr>
        <p:spPr>
          <a:xfrm rot="21192156">
            <a:off x="886653" y="2096740"/>
            <a:ext cx="4090969" cy="1120589"/>
          </a:xfrm>
          <a:prstGeom prst="rect">
            <a:avLst/>
          </a:prstGeom>
          <a:solidFill>
            <a:srgbClr val="0176AD">
              <a:alpha val="58000"/>
            </a:srgb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a:off x="5013149" y="1833179"/>
            <a:ext cx="140270" cy="114737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04553" y="2163686"/>
            <a:ext cx="1238068" cy="369332"/>
          </a:xfrm>
          <a:prstGeom prst="rect">
            <a:avLst/>
          </a:prstGeom>
          <a:noFill/>
        </p:spPr>
        <p:txBody>
          <a:bodyPr wrap="square" rtlCol="0">
            <a:spAutoFit/>
          </a:bodyPr>
          <a:lstStyle/>
          <a:p>
            <a:pPr algn="r"/>
            <a:r>
              <a:rPr lang="en-GB" b="1" dirty="0"/>
              <a:t>mm</a:t>
            </a:r>
          </a:p>
        </p:txBody>
      </p:sp>
      <p:grpSp>
        <p:nvGrpSpPr>
          <p:cNvPr id="23" name="Group 22"/>
          <p:cNvGrpSpPr/>
          <p:nvPr/>
        </p:nvGrpSpPr>
        <p:grpSpPr>
          <a:xfrm>
            <a:off x="783541" y="3523510"/>
            <a:ext cx="2007267" cy="739598"/>
            <a:chOff x="2489199" y="7157450"/>
            <a:chExt cx="2007267" cy="739598"/>
          </a:xfrm>
        </p:grpSpPr>
        <p:sp>
          <p:nvSpPr>
            <p:cNvPr id="24" name="Rectangle 23"/>
            <p:cNvSpPr/>
            <p:nvPr/>
          </p:nvSpPr>
          <p:spPr>
            <a:xfrm>
              <a:off x="2489199" y="7157450"/>
              <a:ext cx="2007267" cy="739598"/>
            </a:xfrm>
            <a:prstGeom prst="rect">
              <a:avLst/>
            </a:prstGeom>
            <a:solidFill>
              <a:schemeClr val="bg1"/>
            </a:solidFill>
            <a:ln w="38100">
              <a:solidFill>
                <a:srgbClr val="B0D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501277" y="7202756"/>
              <a:ext cx="1417376" cy="646331"/>
            </a:xfrm>
            <a:prstGeom prst="rect">
              <a:avLst/>
            </a:prstGeom>
          </p:spPr>
          <p:txBody>
            <a:bodyPr wrap="none">
              <a:spAutoFit/>
            </a:bodyPr>
            <a:lstStyle/>
            <a:p>
              <a:r>
                <a:rPr lang="en-GB" dirty="0"/>
                <a:t>Perimeter =</a:t>
              </a:r>
            </a:p>
            <a:p>
              <a:r>
                <a:rPr lang="en-GB" dirty="0"/>
                <a:t>Area = </a:t>
              </a:r>
            </a:p>
          </p:txBody>
        </p:sp>
      </p:grpSp>
      <p:sp>
        <p:nvSpPr>
          <p:cNvPr id="26" name="TextBox 25"/>
          <p:cNvSpPr txBox="1"/>
          <p:nvPr/>
        </p:nvSpPr>
        <p:spPr>
          <a:xfrm>
            <a:off x="2044089" y="3580207"/>
            <a:ext cx="804482" cy="369332"/>
          </a:xfrm>
          <a:prstGeom prst="rect">
            <a:avLst/>
          </a:prstGeom>
          <a:noFill/>
        </p:spPr>
        <p:txBody>
          <a:bodyPr wrap="square" rtlCol="0">
            <a:spAutoFit/>
          </a:bodyPr>
          <a:lstStyle/>
          <a:p>
            <a:r>
              <a:rPr lang="en-GB" dirty="0"/>
              <a:t>28cm</a:t>
            </a:r>
          </a:p>
        </p:txBody>
      </p:sp>
      <p:sp>
        <p:nvSpPr>
          <p:cNvPr id="27" name="TextBox 26"/>
          <p:cNvSpPr txBox="1"/>
          <p:nvPr/>
        </p:nvSpPr>
        <p:spPr>
          <a:xfrm>
            <a:off x="1536328" y="3849909"/>
            <a:ext cx="1150119" cy="369332"/>
          </a:xfrm>
          <a:prstGeom prst="rect">
            <a:avLst/>
          </a:prstGeom>
          <a:noFill/>
        </p:spPr>
        <p:txBody>
          <a:bodyPr wrap="square" rtlCol="0">
            <a:spAutoFit/>
          </a:bodyPr>
          <a:lstStyle/>
          <a:p>
            <a:r>
              <a:rPr lang="en-GB" b="1" dirty="0">
                <a:solidFill>
                  <a:srgbClr val="87BD31"/>
                </a:solidFill>
              </a:rPr>
              <a:t>24cm</a:t>
            </a:r>
            <a:r>
              <a:rPr lang="en-GB" b="1" baseline="30000" dirty="0">
                <a:solidFill>
                  <a:srgbClr val="87BD31"/>
                </a:solidFill>
              </a:rPr>
              <a:t>2</a:t>
            </a:r>
          </a:p>
        </p:txBody>
      </p:sp>
      <p:cxnSp>
        <p:nvCxnSpPr>
          <p:cNvPr id="30" name="Straight Arrow Connector 29"/>
          <p:cNvCxnSpPr/>
          <p:nvPr/>
        </p:nvCxnSpPr>
        <p:spPr>
          <a:xfrm flipH="1">
            <a:off x="819448" y="1704039"/>
            <a:ext cx="4069842" cy="47256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42168" y="1602970"/>
            <a:ext cx="813756" cy="369332"/>
          </a:xfrm>
          <a:prstGeom prst="rect">
            <a:avLst/>
          </a:prstGeom>
          <a:noFill/>
        </p:spPr>
        <p:txBody>
          <a:bodyPr wrap="square" rtlCol="0">
            <a:spAutoFit/>
          </a:bodyPr>
          <a:lstStyle/>
          <a:p>
            <a:pPr algn="ctr"/>
            <a:r>
              <a:rPr lang="en-GB" b="1" dirty="0"/>
              <a:t>12cm</a:t>
            </a:r>
          </a:p>
        </p:txBody>
      </p:sp>
      <p:grpSp>
        <p:nvGrpSpPr>
          <p:cNvPr id="34" name="Group 33"/>
          <p:cNvGrpSpPr/>
          <p:nvPr/>
        </p:nvGrpSpPr>
        <p:grpSpPr>
          <a:xfrm>
            <a:off x="1758716" y="5340345"/>
            <a:ext cx="2007267" cy="739598"/>
            <a:chOff x="2489199" y="7157450"/>
            <a:chExt cx="2007267" cy="739598"/>
          </a:xfrm>
        </p:grpSpPr>
        <p:sp>
          <p:nvSpPr>
            <p:cNvPr id="35" name="Rectangle 34"/>
            <p:cNvSpPr/>
            <p:nvPr/>
          </p:nvSpPr>
          <p:spPr>
            <a:xfrm>
              <a:off x="2489199" y="7157450"/>
              <a:ext cx="2007267" cy="739598"/>
            </a:xfrm>
            <a:prstGeom prst="rect">
              <a:avLst/>
            </a:prstGeom>
            <a:solidFill>
              <a:schemeClr val="bg1"/>
            </a:solidFill>
            <a:ln w="38100">
              <a:solidFill>
                <a:srgbClr val="B0D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2501277" y="7202756"/>
              <a:ext cx="1417376" cy="646331"/>
            </a:xfrm>
            <a:prstGeom prst="rect">
              <a:avLst/>
            </a:prstGeom>
          </p:spPr>
          <p:txBody>
            <a:bodyPr wrap="none">
              <a:spAutoFit/>
            </a:bodyPr>
            <a:lstStyle/>
            <a:p>
              <a:r>
                <a:rPr lang="en-GB" dirty="0"/>
                <a:t>Perimeter =</a:t>
              </a:r>
            </a:p>
            <a:p>
              <a:r>
                <a:rPr lang="en-GB" dirty="0"/>
                <a:t>Area = </a:t>
              </a:r>
            </a:p>
          </p:txBody>
        </p:sp>
      </p:grpSp>
      <p:sp>
        <p:nvSpPr>
          <p:cNvPr id="37" name="TextBox 36"/>
          <p:cNvSpPr txBox="1"/>
          <p:nvPr/>
        </p:nvSpPr>
        <p:spPr>
          <a:xfrm>
            <a:off x="3019264" y="5397042"/>
            <a:ext cx="804482" cy="369332"/>
          </a:xfrm>
          <a:prstGeom prst="rect">
            <a:avLst/>
          </a:prstGeom>
          <a:noFill/>
        </p:spPr>
        <p:txBody>
          <a:bodyPr wrap="square" rtlCol="0">
            <a:spAutoFit/>
          </a:bodyPr>
          <a:lstStyle/>
          <a:p>
            <a:r>
              <a:rPr lang="en-GB" b="1" dirty="0">
                <a:solidFill>
                  <a:srgbClr val="87BD31"/>
                </a:solidFill>
              </a:rPr>
              <a:t>20cm</a:t>
            </a:r>
          </a:p>
        </p:txBody>
      </p:sp>
      <p:sp>
        <p:nvSpPr>
          <p:cNvPr id="38" name="TextBox 37"/>
          <p:cNvSpPr txBox="1"/>
          <p:nvPr/>
        </p:nvSpPr>
        <p:spPr>
          <a:xfrm>
            <a:off x="2511503" y="5666744"/>
            <a:ext cx="1150119" cy="369332"/>
          </a:xfrm>
          <a:prstGeom prst="rect">
            <a:avLst/>
          </a:prstGeom>
          <a:noFill/>
        </p:spPr>
        <p:txBody>
          <a:bodyPr wrap="square" rtlCol="0">
            <a:spAutoFit/>
          </a:bodyPr>
          <a:lstStyle/>
          <a:p>
            <a:r>
              <a:rPr lang="en-GB" dirty="0"/>
              <a:t>24cm</a:t>
            </a:r>
            <a:r>
              <a:rPr lang="en-GB" baseline="30000" dirty="0"/>
              <a:t>2</a:t>
            </a:r>
          </a:p>
        </p:txBody>
      </p:sp>
      <p:sp>
        <p:nvSpPr>
          <p:cNvPr id="39" name="Rectangle 38"/>
          <p:cNvSpPr/>
          <p:nvPr/>
        </p:nvSpPr>
        <p:spPr>
          <a:xfrm rot="335883">
            <a:off x="4293441" y="3730776"/>
            <a:ext cx="3926835" cy="2197132"/>
          </a:xfrm>
          <a:prstGeom prst="rect">
            <a:avLst/>
          </a:prstGeom>
          <a:solidFill>
            <a:srgbClr val="0176AD">
              <a:alpha val="58000"/>
            </a:srgb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p:cNvCxnSpPr/>
          <p:nvPr/>
        </p:nvCxnSpPr>
        <p:spPr>
          <a:xfrm flipH="1" flipV="1">
            <a:off x="4433796" y="3440533"/>
            <a:ext cx="3884280" cy="38329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41937" y="3291196"/>
            <a:ext cx="813756" cy="369332"/>
          </a:xfrm>
          <a:prstGeom prst="rect">
            <a:avLst/>
          </a:prstGeom>
          <a:noFill/>
        </p:spPr>
        <p:txBody>
          <a:bodyPr wrap="square" rtlCol="0">
            <a:spAutoFit/>
          </a:bodyPr>
          <a:lstStyle/>
          <a:p>
            <a:pPr algn="ctr"/>
            <a:r>
              <a:rPr lang="en-GB" b="1" dirty="0"/>
              <a:t>60cm</a:t>
            </a:r>
          </a:p>
        </p:txBody>
      </p:sp>
      <p:cxnSp>
        <p:nvCxnSpPr>
          <p:cNvPr id="44" name="Straight Arrow Connector 43"/>
          <p:cNvCxnSpPr/>
          <p:nvPr/>
        </p:nvCxnSpPr>
        <p:spPr>
          <a:xfrm flipH="1">
            <a:off x="4053590" y="3508998"/>
            <a:ext cx="225742" cy="217131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886548" y="4792453"/>
            <a:ext cx="1238068" cy="369332"/>
          </a:xfrm>
          <a:prstGeom prst="rect">
            <a:avLst/>
          </a:prstGeom>
          <a:noFill/>
        </p:spPr>
        <p:txBody>
          <a:bodyPr wrap="square" rtlCol="0">
            <a:spAutoFit/>
          </a:bodyPr>
          <a:lstStyle/>
          <a:p>
            <a:pPr algn="r"/>
            <a:r>
              <a:rPr lang="en-GB" b="1" dirty="0"/>
              <a:t>cm</a:t>
            </a:r>
          </a:p>
        </p:txBody>
      </p:sp>
      <p:sp>
        <p:nvSpPr>
          <p:cNvPr id="47" name="TextBox 46"/>
          <p:cNvSpPr txBox="1"/>
          <p:nvPr/>
        </p:nvSpPr>
        <p:spPr>
          <a:xfrm>
            <a:off x="5203603" y="2111916"/>
            <a:ext cx="1150119" cy="369332"/>
          </a:xfrm>
          <a:prstGeom prst="rect">
            <a:avLst/>
          </a:prstGeom>
          <a:noFill/>
        </p:spPr>
        <p:txBody>
          <a:bodyPr wrap="square" rtlCol="0">
            <a:spAutoFit/>
          </a:bodyPr>
          <a:lstStyle/>
          <a:p>
            <a:r>
              <a:rPr lang="en-GB" b="1" dirty="0">
                <a:solidFill>
                  <a:srgbClr val="87BD31"/>
                </a:solidFill>
              </a:rPr>
              <a:t>20</a:t>
            </a:r>
            <a:endParaRPr lang="en-GB" b="1" baseline="30000" dirty="0">
              <a:solidFill>
                <a:srgbClr val="87BD31"/>
              </a:solidFill>
            </a:endParaRPr>
          </a:p>
        </p:txBody>
      </p:sp>
      <p:sp>
        <p:nvSpPr>
          <p:cNvPr id="48" name="TextBox 47"/>
          <p:cNvSpPr txBox="1"/>
          <p:nvPr/>
        </p:nvSpPr>
        <p:spPr>
          <a:xfrm>
            <a:off x="3192714" y="4780322"/>
            <a:ext cx="517278" cy="369332"/>
          </a:xfrm>
          <a:prstGeom prst="rect">
            <a:avLst/>
          </a:prstGeom>
          <a:noFill/>
        </p:spPr>
        <p:txBody>
          <a:bodyPr wrap="square" rtlCol="0">
            <a:spAutoFit/>
          </a:bodyPr>
          <a:lstStyle/>
          <a:p>
            <a:r>
              <a:rPr lang="en-GB" b="1" dirty="0">
                <a:solidFill>
                  <a:srgbClr val="87BD31"/>
                </a:solidFill>
              </a:rPr>
              <a:t>4</a:t>
            </a:r>
            <a:endParaRPr lang="en-GB" b="1" baseline="30000" dirty="0">
              <a:solidFill>
                <a:srgbClr val="87BD31"/>
              </a:solidFill>
            </a:endParaRPr>
          </a:p>
        </p:txBody>
      </p:sp>
      <p:cxnSp>
        <p:nvCxnSpPr>
          <p:cNvPr id="3" name="Straight Connector 2"/>
          <p:cNvCxnSpPr/>
          <p:nvPr/>
        </p:nvCxnSpPr>
        <p:spPr>
          <a:xfrm flipH="1">
            <a:off x="3071813" y="5100639"/>
            <a:ext cx="6381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178393" y="2421156"/>
            <a:ext cx="527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6" grpId="0"/>
      <p:bldP spid="27" grpId="0"/>
      <p:bldP spid="33" grpId="0"/>
      <p:bldP spid="37" grpId="0"/>
      <p:bldP spid="38" grpId="0"/>
      <p:bldP spid="39" grpId="0" animBg="1"/>
      <p:bldP spid="43" grpId="0"/>
      <p:bldP spid="45"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2653"/>
          <a:stretch/>
        </p:blipFill>
        <p:spPr>
          <a:xfrm>
            <a:off x="539750" y="1292855"/>
            <a:ext cx="8064500" cy="4980945"/>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219254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Area and Perimeter</a:t>
            </a:r>
          </a:p>
        </p:txBody>
      </p:sp>
      <p:sp>
        <p:nvSpPr>
          <p:cNvPr id="10" name="Rectangle 9"/>
          <p:cNvSpPr/>
          <p:nvPr/>
        </p:nvSpPr>
        <p:spPr>
          <a:xfrm>
            <a:off x="2636018"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636018"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6153"/>
          <a:stretch/>
        </p:blipFill>
        <p:spPr>
          <a:xfrm rot="5400000">
            <a:off x="3231598" y="2052248"/>
            <a:ext cx="4393553" cy="4049551"/>
          </a:xfrm>
          <a:prstGeom prst="rect">
            <a:avLst/>
          </a:prstGeom>
          <a:effectLst>
            <a:outerShdw blurRad="25400" dist="50800" dir="12960000" algn="ctr" rotWithShape="0">
              <a:srgbClr val="000000">
                <a:alpha val="1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940"/>
          <a:stretch/>
        </p:blipFill>
        <p:spPr>
          <a:xfrm rot="5400000">
            <a:off x="3693241" y="1601794"/>
            <a:ext cx="4678085" cy="4665930"/>
          </a:xfrm>
          <a:prstGeom prst="rect">
            <a:avLst/>
          </a:prstGeom>
          <a:effectLst>
            <a:outerShdw blurRad="25400" dist="50800" dir="12960000" algn="ctr" rotWithShape="0">
              <a:srgbClr val="000000">
                <a:alpha val="15000"/>
              </a:srgbClr>
            </a:outerShdw>
          </a:effectLst>
        </p:spPr>
      </p:pic>
      <p:grpSp>
        <p:nvGrpSpPr>
          <p:cNvPr id="5" name="Group 4"/>
          <p:cNvGrpSpPr/>
          <p:nvPr/>
        </p:nvGrpSpPr>
        <p:grpSpPr>
          <a:xfrm>
            <a:off x="870641" y="2674284"/>
            <a:ext cx="2184401" cy="2616200"/>
            <a:chOff x="1352697" y="2679700"/>
            <a:chExt cx="2184401" cy="261620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314" t="14612" r="59721" b="61371"/>
            <a:stretch/>
          </p:blipFill>
          <p:spPr>
            <a:xfrm>
              <a:off x="1352697" y="3111500"/>
              <a:ext cx="2184401" cy="2184400"/>
            </a:xfrm>
            <a:prstGeom prst="ellipse">
              <a:avLst/>
            </a:prstGeom>
            <a:solidFill>
              <a:schemeClr val="bg1"/>
            </a:solidFill>
            <a:ln w="38100">
              <a:solidFill>
                <a:srgbClr val="0176AD"/>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314" t="9865" r="59721" b="78546"/>
            <a:stretch/>
          </p:blipFill>
          <p:spPr>
            <a:xfrm>
              <a:off x="1352697" y="2679700"/>
              <a:ext cx="2184401" cy="1054100"/>
            </a:xfrm>
            <a:prstGeom prst="rect">
              <a:avLst/>
            </a:prstGeom>
            <a:ln w="38100">
              <a:noFill/>
            </a:ln>
          </p:spPr>
        </p:pic>
      </p:grpSp>
      <p:sp>
        <p:nvSpPr>
          <p:cNvPr id="9" name="Rectangle 8"/>
          <p:cNvSpPr/>
          <p:nvPr/>
        </p:nvSpPr>
        <p:spPr>
          <a:xfrm>
            <a:off x="731615" y="4851400"/>
            <a:ext cx="2578737" cy="1241425"/>
          </a:xfrm>
          <a:prstGeom prst="rect">
            <a:avLst/>
          </a:prstGeom>
          <a:solidFill>
            <a:schemeClr val="bg1"/>
          </a:solidFill>
          <a:ln w="38100">
            <a:solidFill>
              <a:srgbClr val="017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59793" y="5104127"/>
            <a:ext cx="2555327" cy="923330"/>
          </a:xfrm>
          <a:prstGeom prst="rect">
            <a:avLst/>
          </a:prstGeom>
        </p:spPr>
        <p:txBody>
          <a:bodyPr wrap="square">
            <a:spAutoFit/>
          </a:bodyPr>
          <a:lstStyle/>
          <a:p>
            <a:pPr lvl="0" defTabSz="776051"/>
            <a:r>
              <a:rPr lang="en-GB" dirty="0">
                <a:solidFill>
                  <a:prstClr val="black"/>
                </a:solidFill>
              </a:rPr>
              <a:t>I can draw a shape that has an area that is twice its perimeter.</a:t>
            </a:r>
          </a:p>
        </p:txBody>
      </p:sp>
      <p:grpSp>
        <p:nvGrpSpPr>
          <p:cNvPr id="17" name="Group 16"/>
          <p:cNvGrpSpPr/>
          <p:nvPr/>
        </p:nvGrpSpPr>
        <p:grpSpPr>
          <a:xfrm>
            <a:off x="835177" y="4670425"/>
            <a:ext cx="1024103" cy="421002"/>
            <a:chOff x="918997" y="4670425"/>
            <a:chExt cx="1024103" cy="421002"/>
          </a:xfrm>
        </p:grpSpPr>
        <p:sp>
          <p:nvSpPr>
            <p:cNvPr id="15" name="Rectangle 14"/>
            <p:cNvSpPr/>
            <p:nvPr/>
          </p:nvSpPr>
          <p:spPr>
            <a:xfrm>
              <a:off x="918997" y="4670425"/>
              <a:ext cx="1024103" cy="421002"/>
            </a:xfrm>
            <a:custGeom>
              <a:avLst/>
              <a:gdLst>
                <a:gd name="connsiteX0" fmla="*/ 0 w 1024103"/>
                <a:gd name="connsiteY0" fmla="*/ 0 h 421002"/>
                <a:gd name="connsiteX1" fmla="*/ 1024103 w 1024103"/>
                <a:gd name="connsiteY1" fmla="*/ 0 h 421002"/>
                <a:gd name="connsiteX2" fmla="*/ 1024103 w 1024103"/>
                <a:gd name="connsiteY2" fmla="*/ 421002 h 421002"/>
                <a:gd name="connsiteX3" fmla="*/ 0 w 1024103"/>
                <a:gd name="connsiteY3" fmla="*/ 421002 h 421002"/>
                <a:gd name="connsiteX4" fmla="*/ 0 w 1024103"/>
                <a:gd name="connsiteY4" fmla="*/ 0 h 421002"/>
                <a:gd name="connsiteX0" fmla="*/ 0 w 1024103"/>
                <a:gd name="connsiteY0" fmla="*/ 0 h 421002"/>
                <a:gd name="connsiteX1" fmla="*/ 810743 w 1024103"/>
                <a:gd name="connsiteY1" fmla="*/ 0 h 421002"/>
                <a:gd name="connsiteX2" fmla="*/ 1024103 w 1024103"/>
                <a:gd name="connsiteY2" fmla="*/ 421002 h 421002"/>
                <a:gd name="connsiteX3" fmla="*/ 0 w 1024103"/>
                <a:gd name="connsiteY3" fmla="*/ 421002 h 421002"/>
                <a:gd name="connsiteX4" fmla="*/ 0 w 1024103"/>
                <a:gd name="connsiteY4" fmla="*/ 0 h 4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03" h="421002">
                  <a:moveTo>
                    <a:pt x="0" y="0"/>
                  </a:moveTo>
                  <a:lnTo>
                    <a:pt x="810743" y="0"/>
                  </a:lnTo>
                  <a:lnTo>
                    <a:pt x="1024103" y="421002"/>
                  </a:lnTo>
                  <a:lnTo>
                    <a:pt x="0" y="421002"/>
                  </a:lnTo>
                  <a:lnTo>
                    <a:pt x="0" y="0"/>
                  </a:lnTo>
                  <a:close/>
                </a:path>
              </a:pathLst>
            </a:custGeom>
            <a:solidFill>
              <a:srgbClr val="017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959327" y="4700270"/>
              <a:ext cx="657552" cy="369332"/>
            </a:xfrm>
            <a:prstGeom prst="rect">
              <a:avLst/>
            </a:prstGeom>
          </p:spPr>
          <p:txBody>
            <a:bodyPr wrap="none">
              <a:spAutoFit/>
            </a:bodyPr>
            <a:lstStyle/>
            <a:p>
              <a:r>
                <a:rPr lang="en-GB" b="1" dirty="0">
                  <a:solidFill>
                    <a:schemeClr val="bg1"/>
                  </a:solidFill>
                </a:rPr>
                <a:t>Ava</a:t>
              </a:r>
              <a:r>
                <a:rPr lang="en-GB" dirty="0">
                  <a:solidFill>
                    <a:prstClr val="black"/>
                  </a:solidFill>
                </a:rPr>
                <a:t> </a:t>
              </a:r>
              <a:endParaRPr lang="en-GB" dirty="0"/>
            </a:p>
          </p:txBody>
        </p:sp>
      </p:grpSp>
      <p:grpSp>
        <p:nvGrpSpPr>
          <p:cNvPr id="20" name="Group 19"/>
          <p:cNvGrpSpPr/>
          <p:nvPr/>
        </p:nvGrpSpPr>
        <p:grpSpPr>
          <a:xfrm>
            <a:off x="-101600" y="1509775"/>
            <a:ext cx="3800918" cy="987701"/>
            <a:chOff x="-101600" y="1509775"/>
            <a:chExt cx="3800918" cy="987701"/>
          </a:xfrm>
        </p:grpSpPr>
        <p:sp>
          <p:nvSpPr>
            <p:cNvPr id="19" name="Pentagon 18"/>
            <p:cNvSpPr/>
            <p:nvPr/>
          </p:nvSpPr>
          <p:spPr>
            <a:xfrm>
              <a:off x="-101600" y="1509775"/>
              <a:ext cx="3800918" cy="987701"/>
            </a:xfrm>
            <a:prstGeom prst="homePlate">
              <a:avLst>
                <a:gd name="adj" fmla="val 17855"/>
              </a:avLst>
            </a:prstGeom>
            <a:solidFill>
              <a:srgbClr val="B0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51151" y="1541961"/>
              <a:ext cx="2850499" cy="923330"/>
            </a:xfrm>
            <a:prstGeom prst="rect">
              <a:avLst/>
            </a:prstGeom>
          </p:spPr>
          <p:txBody>
            <a:bodyPr wrap="square">
              <a:spAutoFit/>
            </a:bodyPr>
            <a:lstStyle/>
            <a:p>
              <a:pPr lvl="0" defTabSz="776051"/>
              <a:r>
                <a:rPr lang="en-GB" dirty="0">
                  <a:solidFill>
                    <a:prstClr val="black"/>
                  </a:solidFill>
                </a:rPr>
                <a:t>Is Ava’s statement true or false? Prove it by drawing an example shape!</a:t>
              </a:r>
            </a:p>
          </p:txBody>
        </p:sp>
      </p:grpSp>
      <p:sp>
        <p:nvSpPr>
          <p:cNvPr id="21" name="Rectangle 20"/>
          <p:cNvSpPr/>
          <p:nvPr/>
        </p:nvSpPr>
        <p:spPr>
          <a:xfrm>
            <a:off x="4852987" y="2793902"/>
            <a:ext cx="1444626" cy="369332"/>
          </a:xfrm>
          <a:prstGeom prst="rect">
            <a:avLst/>
          </a:prstGeom>
        </p:spPr>
        <p:txBody>
          <a:bodyPr wrap="none">
            <a:spAutoFit/>
          </a:bodyPr>
          <a:lstStyle/>
          <a:p>
            <a:r>
              <a:rPr lang="en-GB" dirty="0">
                <a:solidFill>
                  <a:prstClr val="black"/>
                </a:solidFill>
              </a:rPr>
              <a:t>Perimeter = </a:t>
            </a:r>
            <a:endParaRPr lang="en-GB" dirty="0"/>
          </a:p>
        </p:txBody>
      </p:sp>
      <p:sp>
        <p:nvSpPr>
          <p:cNvPr id="23" name="Rectangle 22"/>
          <p:cNvSpPr/>
          <p:nvPr/>
        </p:nvSpPr>
        <p:spPr>
          <a:xfrm>
            <a:off x="4864537" y="3157205"/>
            <a:ext cx="931665" cy="369332"/>
          </a:xfrm>
          <a:prstGeom prst="rect">
            <a:avLst/>
          </a:prstGeom>
        </p:spPr>
        <p:txBody>
          <a:bodyPr wrap="none">
            <a:spAutoFit/>
          </a:bodyPr>
          <a:lstStyle/>
          <a:p>
            <a:r>
              <a:rPr lang="en-GB" dirty="0">
                <a:solidFill>
                  <a:prstClr val="black"/>
                </a:solidFill>
              </a:rPr>
              <a:t>Area = </a:t>
            </a:r>
            <a:endParaRPr lang="en-GB" dirty="0"/>
          </a:p>
        </p:txBody>
      </p:sp>
      <p:sp>
        <p:nvSpPr>
          <p:cNvPr id="22" name="TextBox 21"/>
          <p:cNvSpPr txBox="1"/>
          <p:nvPr/>
        </p:nvSpPr>
        <p:spPr>
          <a:xfrm>
            <a:off x="6089925" y="2792982"/>
            <a:ext cx="739500" cy="369332"/>
          </a:xfrm>
          <a:prstGeom prst="rect">
            <a:avLst/>
          </a:prstGeom>
          <a:noFill/>
        </p:spPr>
        <p:txBody>
          <a:bodyPr wrap="square" rtlCol="0">
            <a:spAutoFit/>
          </a:bodyPr>
          <a:lstStyle/>
          <a:p>
            <a:r>
              <a:rPr lang="en-GB" b="1" dirty="0">
                <a:solidFill>
                  <a:srgbClr val="87BD31"/>
                </a:solidFill>
              </a:rPr>
              <a:t>32cm</a:t>
            </a:r>
          </a:p>
        </p:txBody>
      </p:sp>
      <p:sp>
        <p:nvSpPr>
          <p:cNvPr id="25" name="TextBox 24"/>
          <p:cNvSpPr txBox="1"/>
          <p:nvPr/>
        </p:nvSpPr>
        <p:spPr>
          <a:xfrm>
            <a:off x="5606937" y="3145519"/>
            <a:ext cx="1222487" cy="369332"/>
          </a:xfrm>
          <a:prstGeom prst="rect">
            <a:avLst/>
          </a:prstGeom>
          <a:noFill/>
        </p:spPr>
        <p:txBody>
          <a:bodyPr wrap="square" rtlCol="0">
            <a:spAutoFit/>
          </a:bodyPr>
          <a:lstStyle/>
          <a:p>
            <a:r>
              <a:rPr lang="en-GB" b="1" dirty="0">
                <a:solidFill>
                  <a:srgbClr val="87BD31"/>
                </a:solidFill>
              </a:rPr>
              <a:t>64cm</a:t>
            </a:r>
            <a:r>
              <a:rPr lang="en-GB" b="1" baseline="30000" dirty="0">
                <a:solidFill>
                  <a:srgbClr val="87BD31"/>
                </a:solidFill>
              </a:rPr>
              <a:t>2</a:t>
            </a:r>
          </a:p>
        </p:txBody>
      </p:sp>
      <p:graphicFrame>
        <p:nvGraphicFramePr>
          <p:cNvPr id="27" name="Table 26"/>
          <p:cNvGraphicFramePr>
            <a:graphicFrameLocks noGrp="1"/>
          </p:cNvGraphicFramePr>
          <p:nvPr>
            <p:extLst>
              <p:ext uri="{D42A27DB-BD31-4B8C-83A1-F6EECF244321}">
                <p14:modId xmlns:p14="http://schemas.microsoft.com/office/powerpoint/2010/main" val="3540815182"/>
              </p:ext>
            </p:extLst>
          </p:nvPr>
        </p:nvGraphicFramePr>
        <p:xfrm>
          <a:off x="4062883" y="1978059"/>
          <a:ext cx="3960000" cy="3960000"/>
        </p:xfrm>
        <a:graphic>
          <a:graphicData uri="http://schemas.openxmlformats.org/drawingml/2006/table">
            <a:tbl>
              <a:tblPr firstRow="1" bandRow="1">
                <a:tableStyleId>{5940675A-B579-460E-94D1-54222C63F5DA}</a:tableStyleId>
              </a:tblPr>
              <a:tblGrid>
                <a:gridCol w="396000">
                  <a:extLst>
                    <a:ext uri="{9D8B030D-6E8A-4147-A177-3AD203B41FA5}">
                      <a16:colId xmlns:a16="http://schemas.microsoft.com/office/drawing/2014/main" xmlns="" val="1561023542"/>
                    </a:ext>
                  </a:extLst>
                </a:gridCol>
                <a:gridCol w="396000">
                  <a:extLst>
                    <a:ext uri="{9D8B030D-6E8A-4147-A177-3AD203B41FA5}">
                      <a16:colId xmlns:a16="http://schemas.microsoft.com/office/drawing/2014/main" xmlns="" val="3580931787"/>
                    </a:ext>
                  </a:extLst>
                </a:gridCol>
                <a:gridCol w="396000">
                  <a:extLst>
                    <a:ext uri="{9D8B030D-6E8A-4147-A177-3AD203B41FA5}">
                      <a16:colId xmlns:a16="http://schemas.microsoft.com/office/drawing/2014/main" xmlns="" val="461354089"/>
                    </a:ext>
                  </a:extLst>
                </a:gridCol>
                <a:gridCol w="396000">
                  <a:extLst>
                    <a:ext uri="{9D8B030D-6E8A-4147-A177-3AD203B41FA5}">
                      <a16:colId xmlns:a16="http://schemas.microsoft.com/office/drawing/2014/main" xmlns="" val="3707604122"/>
                    </a:ext>
                  </a:extLst>
                </a:gridCol>
                <a:gridCol w="396000">
                  <a:extLst>
                    <a:ext uri="{9D8B030D-6E8A-4147-A177-3AD203B41FA5}">
                      <a16:colId xmlns:a16="http://schemas.microsoft.com/office/drawing/2014/main" xmlns="" val="2586400860"/>
                    </a:ext>
                  </a:extLst>
                </a:gridCol>
                <a:gridCol w="396000">
                  <a:extLst>
                    <a:ext uri="{9D8B030D-6E8A-4147-A177-3AD203B41FA5}">
                      <a16:colId xmlns:a16="http://schemas.microsoft.com/office/drawing/2014/main" xmlns="" val="468129714"/>
                    </a:ext>
                  </a:extLst>
                </a:gridCol>
                <a:gridCol w="396000">
                  <a:extLst>
                    <a:ext uri="{9D8B030D-6E8A-4147-A177-3AD203B41FA5}">
                      <a16:colId xmlns:a16="http://schemas.microsoft.com/office/drawing/2014/main" xmlns="" val="1095177081"/>
                    </a:ext>
                  </a:extLst>
                </a:gridCol>
                <a:gridCol w="396000">
                  <a:extLst>
                    <a:ext uri="{9D8B030D-6E8A-4147-A177-3AD203B41FA5}">
                      <a16:colId xmlns:a16="http://schemas.microsoft.com/office/drawing/2014/main" xmlns="" val="2005393128"/>
                    </a:ext>
                  </a:extLst>
                </a:gridCol>
                <a:gridCol w="396000">
                  <a:extLst>
                    <a:ext uri="{9D8B030D-6E8A-4147-A177-3AD203B41FA5}">
                      <a16:colId xmlns:a16="http://schemas.microsoft.com/office/drawing/2014/main" xmlns="" val="68065793"/>
                    </a:ext>
                  </a:extLst>
                </a:gridCol>
                <a:gridCol w="396000">
                  <a:extLst>
                    <a:ext uri="{9D8B030D-6E8A-4147-A177-3AD203B41FA5}">
                      <a16:colId xmlns:a16="http://schemas.microsoft.com/office/drawing/2014/main" xmlns="" val="2367587401"/>
                    </a:ext>
                  </a:extLst>
                </a:gridCol>
              </a:tblGrid>
              <a:tr h="396000">
                <a:tc>
                  <a:txBody>
                    <a:bodyPr/>
                    <a:lstStyle/>
                    <a:p>
                      <a:endParaRPr lang="en-GB" dirty="0"/>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0344151"/>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54680061"/>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37871959"/>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4247766"/>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54511745"/>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4408882"/>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6167441"/>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96042116"/>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22739346"/>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91100657"/>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814101421"/>
              </p:ext>
            </p:extLst>
          </p:nvPr>
        </p:nvGraphicFramePr>
        <p:xfrm>
          <a:off x="4062883" y="1978059"/>
          <a:ext cx="3960000" cy="3960000"/>
        </p:xfrm>
        <a:graphic>
          <a:graphicData uri="http://schemas.openxmlformats.org/drawingml/2006/table">
            <a:tbl>
              <a:tblPr firstRow="1" bandRow="1">
                <a:tableStyleId>{5940675A-B579-460E-94D1-54222C63F5DA}</a:tableStyleId>
              </a:tblPr>
              <a:tblGrid>
                <a:gridCol w="396000">
                  <a:extLst>
                    <a:ext uri="{9D8B030D-6E8A-4147-A177-3AD203B41FA5}">
                      <a16:colId xmlns:a16="http://schemas.microsoft.com/office/drawing/2014/main" xmlns="" val="1561023542"/>
                    </a:ext>
                  </a:extLst>
                </a:gridCol>
                <a:gridCol w="396000">
                  <a:extLst>
                    <a:ext uri="{9D8B030D-6E8A-4147-A177-3AD203B41FA5}">
                      <a16:colId xmlns:a16="http://schemas.microsoft.com/office/drawing/2014/main" xmlns="" val="3580931787"/>
                    </a:ext>
                  </a:extLst>
                </a:gridCol>
                <a:gridCol w="396000">
                  <a:extLst>
                    <a:ext uri="{9D8B030D-6E8A-4147-A177-3AD203B41FA5}">
                      <a16:colId xmlns:a16="http://schemas.microsoft.com/office/drawing/2014/main" xmlns="" val="461354089"/>
                    </a:ext>
                  </a:extLst>
                </a:gridCol>
                <a:gridCol w="396000">
                  <a:extLst>
                    <a:ext uri="{9D8B030D-6E8A-4147-A177-3AD203B41FA5}">
                      <a16:colId xmlns:a16="http://schemas.microsoft.com/office/drawing/2014/main" xmlns="" val="3707604122"/>
                    </a:ext>
                  </a:extLst>
                </a:gridCol>
                <a:gridCol w="396000">
                  <a:extLst>
                    <a:ext uri="{9D8B030D-6E8A-4147-A177-3AD203B41FA5}">
                      <a16:colId xmlns:a16="http://schemas.microsoft.com/office/drawing/2014/main" xmlns="" val="2586400860"/>
                    </a:ext>
                  </a:extLst>
                </a:gridCol>
                <a:gridCol w="396000">
                  <a:extLst>
                    <a:ext uri="{9D8B030D-6E8A-4147-A177-3AD203B41FA5}">
                      <a16:colId xmlns:a16="http://schemas.microsoft.com/office/drawing/2014/main" xmlns="" val="468129714"/>
                    </a:ext>
                  </a:extLst>
                </a:gridCol>
                <a:gridCol w="396000">
                  <a:extLst>
                    <a:ext uri="{9D8B030D-6E8A-4147-A177-3AD203B41FA5}">
                      <a16:colId xmlns:a16="http://schemas.microsoft.com/office/drawing/2014/main" xmlns="" val="1095177081"/>
                    </a:ext>
                  </a:extLst>
                </a:gridCol>
                <a:gridCol w="396000">
                  <a:extLst>
                    <a:ext uri="{9D8B030D-6E8A-4147-A177-3AD203B41FA5}">
                      <a16:colId xmlns:a16="http://schemas.microsoft.com/office/drawing/2014/main" xmlns="" val="2005393128"/>
                    </a:ext>
                  </a:extLst>
                </a:gridCol>
                <a:gridCol w="396000">
                  <a:extLst>
                    <a:ext uri="{9D8B030D-6E8A-4147-A177-3AD203B41FA5}">
                      <a16:colId xmlns:a16="http://schemas.microsoft.com/office/drawing/2014/main" xmlns="" val="68065793"/>
                    </a:ext>
                  </a:extLst>
                </a:gridCol>
                <a:gridCol w="396000">
                  <a:extLst>
                    <a:ext uri="{9D8B030D-6E8A-4147-A177-3AD203B41FA5}">
                      <a16:colId xmlns:a16="http://schemas.microsoft.com/office/drawing/2014/main" xmlns="" val="2367587401"/>
                    </a:ext>
                  </a:extLst>
                </a:gridCol>
              </a:tblGrid>
              <a:tr h="396000">
                <a:tc>
                  <a:txBody>
                    <a:bodyPr/>
                    <a:lstStyle/>
                    <a:p>
                      <a:endParaRPr lang="en-GB" dirty="0"/>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0344151"/>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38100" cap="flat" cmpd="sng" algn="ctr">
                      <a:solidFill>
                        <a:srgbClr val="87BD3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54680061"/>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dirty="0"/>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37871959"/>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4247766"/>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54511745"/>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4408882"/>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6167441"/>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96042116"/>
                  </a:ext>
                </a:extLst>
              </a:tr>
              <a:tr h="396000">
                <a:tc>
                  <a:txBody>
                    <a:bodyPr/>
                    <a:lstStyle/>
                    <a:p>
                      <a:endParaRPr lang="en-GB"/>
                    </a:p>
                  </a:txBody>
                  <a:tcPr>
                    <a:lnL w="19050"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38100" cap="flat" cmpd="sng" algn="ctr">
                      <a:solidFill>
                        <a:srgbClr val="87BD3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38100" cap="flat" cmpd="sng" algn="ctr">
                      <a:solidFill>
                        <a:srgbClr val="87BD3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rgbClr val="87BD31"/>
                      </a:solidFill>
                      <a:prstDash val="solid"/>
                      <a:round/>
                      <a:headEnd type="none" w="med" len="med"/>
                      <a:tailEnd type="none" w="med" len="med"/>
                    </a:lnB>
                  </a:tcPr>
                </a:tc>
                <a:tc>
                  <a:txBody>
                    <a:bodyPr/>
                    <a:lstStyle/>
                    <a:p>
                      <a:endParaRPr lang="en-GB" dirty="0"/>
                    </a:p>
                  </a:txBody>
                  <a:tcPr>
                    <a:lnL w="38100" cap="flat" cmpd="sng" algn="ctr">
                      <a:solidFill>
                        <a:srgbClr val="87BD3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22739346"/>
                  </a:ext>
                </a:extLst>
              </a:tr>
              <a:tr h="396000">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rgbClr val="87BD3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91100657"/>
                  </a:ext>
                </a:extLst>
              </a:tr>
            </a:tbl>
          </a:graphicData>
        </a:graphic>
      </p:graphicFrame>
      <p:grpSp>
        <p:nvGrpSpPr>
          <p:cNvPr id="28" name="Group 27"/>
          <p:cNvGrpSpPr/>
          <p:nvPr/>
        </p:nvGrpSpPr>
        <p:grpSpPr>
          <a:xfrm>
            <a:off x="-101600" y="1509774"/>
            <a:ext cx="4095177" cy="987701"/>
            <a:chOff x="-152973" y="1509775"/>
            <a:chExt cx="4095177" cy="987701"/>
          </a:xfrm>
        </p:grpSpPr>
        <p:sp>
          <p:nvSpPr>
            <p:cNvPr id="29" name="Pentagon 28"/>
            <p:cNvSpPr/>
            <p:nvPr/>
          </p:nvSpPr>
          <p:spPr>
            <a:xfrm>
              <a:off x="-152973" y="1509775"/>
              <a:ext cx="4095177" cy="987701"/>
            </a:xfrm>
            <a:prstGeom prst="homePlate">
              <a:avLst>
                <a:gd name="adj" fmla="val 17855"/>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49551" y="1541961"/>
              <a:ext cx="3291054" cy="923330"/>
            </a:xfrm>
            <a:prstGeom prst="rect">
              <a:avLst/>
            </a:prstGeom>
          </p:spPr>
          <p:txBody>
            <a:bodyPr wrap="square">
              <a:spAutoFit/>
            </a:bodyPr>
            <a:lstStyle/>
            <a:p>
              <a:pPr lvl="0" defTabSz="776051"/>
              <a:r>
                <a:rPr lang="en-GB" dirty="0">
                  <a:solidFill>
                    <a:schemeClr val="bg1"/>
                  </a:solidFill>
                </a:rPr>
                <a:t>True. An 8cm × 8cm square will have an area that is twice its perimeter. See example:</a:t>
              </a:r>
            </a:p>
          </p:txBody>
        </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7429" y="670981"/>
            <a:ext cx="219254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Area and Perimeter</a:t>
            </a:r>
          </a:p>
        </p:txBody>
      </p:sp>
      <p:sp>
        <p:nvSpPr>
          <p:cNvPr id="75" name="Rectangle 74"/>
          <p:cNvSpPr/>
          <p:nvPr/>
        </p:nvSpPr>
        <p:spPr>
          <a:xfrm>
            <a:off x="264440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64440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15261" r="44896" b="36461"/>
          <a:stretch/>
        </p:blipFill>
        <p:spPr>
          <a:xfrm>
            <a:off x="539751" y="1146512"/>
            <a:ext cx="8064499" cy="5162214"/>
          </a:xfrm>
          <a:prstGeom prst="rect">
            <a:avLst/>
          </a:prstGeom>
        </p:spPr>
      </p:pic>
      <p:grpSp>
        <p:nvGrpSpPr>
          <p:cNvPr id="18" name="Group 17"/>
          <p:cNvGrpSpPr/>
          <p:nvPr/>
        </p:nvGrpSpPr>
        <p:grpSpPr>
          <a:xfrm>
            <a:off x="2507295" y="1257718"/>
            <a:ext cx="4148865" cy="821705"/>
            <a:chOff x="4800693" y="2570035"/>
            <a:chExt cx="4148865" cy="821705"/>
          </a:xfrm>
        </p:grpSpPr>
        <p:sp>
          <p:nvSpPr>
            <p:cNvPr id="14" name="Pentagon 13"/>
            <p:cNvSpPr/>
            <p:nvPr/>
          </p:nvSpPr>
          <p:spPr>
            <a:xfrm rot="10800000">
              <a:off x="4800693" y="2570035"/>
              <a:ext cx="4148865" cy="821705"/>
            </a:xfrm>
            <a:prstGeom prst="homePlate">
              <a:avLst>
                <a:gd name="adj" fmla="val 0"/>
              </a:avLst>
            </a:prstGeom>
            <a:solidFill>
              <a:srgbClr val="017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4863831" y="2641116"/>
              <a:ext cx="4074608" cy="646331"/>
            </a:xfrm>
            <a:prstGeom prst="rect">
              <a:avLst/>
            </a:prstGeom>
          </p:spPr>
          <p:txBody>
            <a:bodyPr wrap="square">
              <a:spAutoFit/>
            </a:bodyPr>
            <a:lstStyle/>
            <a:p>
              <a:pPr lvl="0" algn="ctr" defTabSz="776051"/>
              <a:r>
                <a:rPr lang="en-GB" dirty="0">
                  <a:solidFill>
                    <a:schemeClr val="bg1"/>
                  </a:solidFill>
                </a:rPr>
                <a:t>A shop sells amazing miniature paintings with stylish wooden frames.</a:t>
              </a:r>
            </a:p>
          </p:txBody>
        </p:sp>
      </p:grpSp>
      <p:grpSp>
        <p:nvGrpSpPr>
          <p:cNvPr id="4" name="Group 3"/>
          <p:cNvGrpSpPr/>
          <p:nvPr/>
        </p:nvGrpSpPr>
        <p:grpSpPr>
          <a:xfrm>
            <a:off x="933245" y="3998654"/>
            <a:ext cx="2670830" cy="2159864"/>
            <a:chOff x="838899" y="1577130"/>
            <a:chExt cx="3241379" cy="262125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99" y="1577130"/>
              <a:ext cx="3241379" cy="2621259"/>
            </a:xfrm>
            <a:prstGeom prst="rect">
              <a:avLst/>
            </a:prstGeom>
            <a:effectLst>
              <a:outerShdw dist="63500" dir="2880000" algn="ctr" rotWithShape="0">
                <a:srgbClr val="000000">
                  <a:alpha val="12000"/>
                </a:srgb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855" t="7903" r="12118" b="9416"/>
            <a:stretch/>
          </p:blipFill>
          <p:spPr>
            <a:xfrm>
              <a:off x="1013860" y="1753829"/>
              <a:ext cx="2875880" cy="2251910"/>
            </a:xfrm>
            <a:prstGeom prst="rect">
              <a:avLst/>
            </a:prstGeom>
            <a:ln>
              <a:solidFill>
                <a:schemeClr val="tx1"/>
              </a:solidFill>
            </a:ln>
          </p:spPr>
        </p:pic>
      </p:grpSp>
      <p:grpSp>
        <p:nvGrpSpPr>
          <p:cNvPr id="7" name="Group 6"/>
          <p:cNvGrpSpPr/>
          <p:nvPr/>
        </p:nvGrpSpPr>
        <p:grpSpPr>
          <a:xfrm>
            <a:off x="6136937" y="2559402"/>
            <a:ext cx="1843201" cy="1340715"/>
            <a:chOff x="3902279" y="1694576"/>
            <a:chExt cx="2272018" cy="165263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2279" y="1694576"/>
              <a:ext cx="2272018" cy="1652630"/>
            </a:xfrm>
            <a:prstGeom prst="rect">
              <a:avLst/>
            </a:prstGeom>
            <a:effectLst>
              <a:outerShdw dist="63500" dir="2880000" algn="ctr" rotWithShape="0">
                <a:srgbClr val="000000">
                  <a:alpha val="12000"/>
                </a:srgb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4629" t="19682" r="3528" b="9981"/>
            <a:stretch/>
          </p:blipFill>
          <p:spPr>
            <a:xfrm>
              <a:off x="4102893" y="1874043"/>
              <a:ext cx="1864520" cy="1297782"/>
            </a:xfrm>
            <a:prstGeom prst="rect">
              <a:avLst/>
            </a:prstGeom>
            <a:ln>
              <a:solidFill>
                <a:schemeClr val="tx1"/>
              </a:solidFill>
            </a:ln>
          </p:spPr>
        </p:pic>
      </p:grpSp>
      <p:grpSp>
        <p:nvGrpSpPr>
          <p:cNvPr id="17" name="Group 16"/>
          <p:cNvGrpSpPr/>
          <p:nvPr/>
        </p:nvGrpSpPr>
        <p:grpSpPr>
          <a:xfrm>
            <a:off x="4719705" y="4282931"/>
            <a:ext cx="2979489" cy="1716847"/>
            <a:chOff x="922790" y="4000036"/>
            <a:chExt cx="2979489" cy="171684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790" y="4000036"/>
              <a:ext cx="2979489" cy="1716847"/>
            </a:xfrm>
            <a:prstGeom prst="rect">
              <a:avLst/>
            </a:prstGeom>
            <a:effectLst>
              <a:outerShdw dist="63500" dir="2880000" algn="ctr" rotWithShape="0">
                <a:srgbClr val="000000">
                  <a:alpha val="12000"/>
                </a:srgbClr>
              </a:outerShd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656" t="13250" r="2500" b="13928"/>
            <a:stretch/>
          </p:blipFill>
          <p:spPr>
            <a:xfrm>
              <a:off x="1172685" y="4172958"/>
              <a:ext cx="2474248" cy="1365832"/>
            </a:xfrm>
            <a:prstGeom prst="rect">
              <a:avLst/>
            </a:prstGeom>
            <a:ln>
              <a:solidFill>
                <a:schemeClr val="tx1"/>
              </a:solidFill>
            </a:ln>
          </p:spPr>
        </p:pic>
      </p:grpSp>
      <p:grpSp>
        <p:nvGrpSpPr>
          <p:cNvPr id="16" name="Group 15"/>
          <p:cNvGrpSpPr/>
          <p:nvPr/>
        </p:nvGrpSpPr>
        <p:grpSpPr>
          <a:xfrm>
            <a:off x="1714500" y="2461345"/>
            <a:ext cx="3371886" cy="1386741"/>
            <a:chOff x="4442030" y="3344282"/>
            <a:chExt cx="3371886" cy="138674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2030" y="3344282"/>
              <a:ext cx="3371886" cy="1386741"/>
            </a:xfrm>
            <a:prstGeom prst="rect">
              <a:avLst/>
            </a:prstGeom>
            <a:effectLst>
              <a:outerShdw dist="63500" dir="2880000" algn="ctr" rotWithShape="0">
                <a:srgbClr val="000000">
                  <a:alpha val="12000"/>
                </a:srgbClr>
              </a:outerShdw>
            </a:effectLst>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t="37542" b="5508"/>
            <a:stretch/>
          </p:blipFill>
          <p:spPr>
            <a:xfrm>
              <a:off x="4619625" y="3429000"/>
              <a:ext cx="3026152" cy="1219200"/>
            </a:xfrm>
            <a:prstGeom prst="rect">
              <a:avLst/>
            </a:prstGeom>
            <a:ln>
              <a:solidFill>
                <a:schemeClr val="tx1"/>
              </a:solidFill>
            </a:ln>
          </p:spPr>
        </p:pic>
      </p:grpSp>
      <p:grpSp>
        <p:nvGrpSpPr>
          <p:cNvPr id="23" name="Group 22"/>
          <p:cNvGrpSpPr/>
          <p:nvPr/>
        </p:nvGrpSpPr>
        <p:grpSpPr>
          <a:xfrm>
            <a:off x="539750" y="1146512"/>
            <a:ext cx="8074228" cy="1205032"/>
            <a:chOff x="539750" y="1240872"/>
            <a:chExt cx="8074228" cy="1205032"/>
          </a:xfrm>
        </p:grpSpPr>
        <p:sp>
          <p:nvSpPr>
            <p:cNvPr id="19" name="Pentagon 18"/>
            <p:cNvSpPr/>
            <p:nvPr/>
          </p:nvSpPr>
          <p:spPr>
            <a:xfrm rot="5400000">
              <a:off x="3969484" y="-2188862"/>
              <a:ext cx="1205032" cy="8064499"/>
            </a:xfrm>
            <a:prstGeom prst="homePlate">
              <a:avLst>
                <a:gd name="adj" fmla="val 17476"/>
              </a:avLst>
            </a:prstGeom>
            <a:solidFill>
              <a:srgbClr val="B0DEF8"/>
            </a:solidFill>
            <a:ln>
              <a:noFill/>
            </a:ln>
            <a:effectLst>
              <a:outerShdw blurRad="25400" dist="381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49478" y="1245573"/>
              <a:ext cx="8064500" cy="1200329"/>
            </a:xfrm>
            <a:prstGeom prst="rect">
              <a:avLst/>
            </a:prstGeom>
          </p:spPr>
          <p:txBody>
            <a:bodyPr wrap="square">
              <a:spAutoFit/>
            </a:bodyPr>
            <a:lstStyle/>
            <a:p>
              <a:pPr lvl="0" algn="ctr"/>
              <a:r>
                <a:rPr lang="en-GB" dirty="0"/>
                <a:t>The price for each painting is based on the area of the canvas and the length of the wooden frame. Use the prices given to investigate how much the shop charges per square centimetre of canvas and per centimetre for the </a:t>
              </a:r>
              <a:br>
                <a:rPr lang="en-GB" dirty="0"/>
              </a:br>
              <a:r>
                <a:rPr lang="en-GB" dirty="0"/>
                <a:t>wooden frame.</a:t>
              </a:r>
            </a:p>
          </p:txBody>
        </p:sp>
      </p:grpSp>
      <p:grpSp>
        <p:nvGrpSpPr>
          <p:cNvPr id="27" name="Group 26"/>
          <p:cNvGrpSpPr/>
          <p:nvPr/>
        </p:nvGrpSpPr>
        <p:grpSpPr>
          <a:xfrm>
            <a:off x="1892095" y="3253692"/>
            <a:ext cx="808491" cy="426886"/>
            <a:chOff x="1016449" y="3108326"/>
            <a:chExt cx="808491" cy="426886"/>
          </a:xfrm>
        </p:grpSpPr>
        <p:sp>
          <p:nvSpPr>
            <p:cNvPr id="25" name="Oval 24"/>
            <p:cNvSpPr/>
            <p:nvPr/>
          </p:nvSpPr>
          <p:spPr>
            <a:xfrm>
              <a:off x="1069581" y="3108326"/>
              <a:ext cx="728948" cy="4268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016449" y="3134040"/>
              <a:ext cx="808491" cy="369332"/>
            </a:xfrm>
            <a:prstGeom prst="rect">
              <a:avLst/>
            </a:prstGeom>
            <a:noFill/>
          </p:spPr>
          <p:txBody>
            <a:bodyPr wrap="square" rtlCol="0">
              <a:spAutoFit/>
            </a:bodyPr>
            <a:lstStyle/>
            <a:p>
              <a:pPr algn="ctr"/>
              <a:r>
                <a:rPr lang="en-GB" dirty="0"/>
                <a:t>£128</a:t>
              </a:r>
            </a:p>
          </p:txBody>
        </p:sp>
      </p:grpSp>
      <p:grpSp>
        <p:nvGrpSpPr>
          <p:cNvPr id="30" name="Group 29"/>
          <p:cNvGrpSpPr/>
          <p:nvPr/>
        </p:nvGrpSpPr>
        <p:grpSpPr>
          <a:xfrm>
            <a:off x="1096099" y="5522509"/>
            <a:ext cx="808491" cy="426886"/>
            <a:chOff x="1016449" y="3108326"/>
            <a:chExt cx="808491" cy="426886"/>
          </a:xfrm>
        </p:grpSpPr>
        <p:sp>
          <p:nvSpPr>
            <p:cNvPr id="31" name="Oval 30"/>
            <p:cNvSpPr/>
            <p:nvPr/>
          </p:nvSpPr>
          <p:spPr>
            <a:xfrm>
              <a:off x="1069581" y="3108326"/>
              <a:ext cx="728948" cy="4268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016449" y="3134040"/>
              <a:ext cx="808491" cy="369332"/>
            </a:xfrm>
            <a:prstGeom prst="rect">
              <a:avLst/>
            </a:prstGeom>
            <a:noFill/>
          </p:spPr>
          <p:txBody>
            <a:bodyPr wrap="square" rtlCol="0">
              <a:spAutoFit/>
            </a:bodyPr>
            <a:lstStyle/>
            <a:p>
              <a:pPr algn="ctr"/>
              <a:r>
                <a:rPr lang="en-GB" dirty="0"/>
                <a:t>£228</a:t>
              </a:r>
            </a:p>
          </p:txBody>
        </p:sp>
      </p:grpSp>
      <p:grpSp>
        <p:nvGrpSpPr>
          <p:cNvPr id="33" name="Group 32"/>
          <p:cNvGrpSpPr/>
          <p:nvPr/>
        </p:nvGrpSpPr>
        <p:grpSpPr>
          <a:xfrm>
            <a:off x="4994368" y="5291537"/>
            <a:ext cx="808491" cy="426886"/>
            <a:chOff x="1016449" y="3108326"/>
            <a:chExt cx="808491" cy="426886"/>
          </a:xfrm>
        </p:grpSpPr>
        <p:sp>
          <p:nvSpPr>
            <p:cNvPr id="34" name="Oval 33"/>
            <p:cNvSpPr/>
            <p:nvPr/>
          </p:nvSpPr>
          <p:spPr>
            <a:xfrm>
              <a:off x="1069581" y="3108326"/>
              <a:ext cx="728948" cy="4268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016449" y="3134040"/>
              <a:ext cx="808491" cy="369332"/>
            </a:xfrm>
            <a:prstGeom prst="rect">
              <a:avLst/>
            </a:prstGeom>
            <a:noFill/>
          </p:spPr>
          <p:txBody>
            <a:bodyPr wrap="square" rtlCol="0">
              <a:spAutoFit/>
            </a:bodyPr>
            <a:lstStyle/>
            <a:p>
              <a:pPr algn="ctr"/>
              <a:r>
                <a:rPr lang="en-GB" dirty="0"/>
                <a:t>£172</a:t>
              </a:r>
            </a:p>
          </p:txBody>
        </p:sp>
      </p:grpSp>
      <p:grpSp>
        <p:nvGrpSpPr>
          <p:cNvPr id="36" name="Group 35"/>
          <p:cNvGrpSpPr/>
          <p:nvPr/>
        </p:nvGrpSpPr>
        <p:grpSpPr>
          <a:xfrm>
            <a:off x="6303613" y="3250602"/>
            <a:ext cx="808491" cy="426886"/>
            <a:chOff x="1016449" y="3108326"/>
            <a:chExt cx="808491" cy="426886"/>
          </a:xfrm>
        </p:grpSpPr>
        <p:sp>
          <p:nvSpPr>
            <p:cNvPr id="37" name="Oval 36"/>
            <p:cNvSpPr/>
            <p:nvPr/>
          </p:nvSpPr>
          <p:spPr>
            <a:xfrm>
              <a:off x="1069581" y="3108326"/>
              <a:ext cx="728948" cy="4268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1016449" y="3134040"/>
              <a:ext cx="808491" cy="369332"/>
            </a:xfrm>
            <a:prstGeom prst="rect">
              <a:avLst/>
            </a:prstGeom>
            <a:noFill/>
          </p:spPr>
          <p:txBody>
            <a:bodyPr wrap="square" rtlCol="0">
              <a:spAutoFit/>
            </a:bodyPr>
            <a:lstStyle/>
            <a:p>
              <a:pPr algn="ctr"/>
              <a:r>
                <a:rPr lang="en-GB" dirty="0"/>
                <a:t>£112</a:t>
              </a:r>
            </a:p>
          </p:txBody>
        </p:sp>
      </p:grpSp>
      <p:cxnSp>
        <p:nvCxnSpPr>
          <p:cNvPr id="29" name="Straight Arrow Connector 28"/>
          <p:cNvCxnSpPr/>
          <p:nvPr/>
        </p:nvCxnSpPr>
        <p:spPr>
          <a:xfrm>
            <a:off x="5000307" y="2512722"/>
            <a:ext cx="0" cy="1286783"/>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1773236" y="2491428"/>
            <a:ext cx="3227071" cy="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902250" y="2648477"/>
            <a:ext cx="0" cy="1195742"/>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153143" y="2620833"/>
            <a:ext cx="1749108" cy="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892095" y="2543403"/>
            <a:ext cx="946150" cy="369332"/>
            <a:chOff x="1169726" y="2450249"/>
            <a:chExt cx="946150" cy="369332"/>
          </a:xfrm>
        </p:grpSpPr>
        <p:sp>
          <p:nvSpPr>
            <p:cNvPr id="53" name="Oval 52"/>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1169726" y="2450249"/>
              <a:ext cx="946150" cy="369332"/>
            </a:xfrm>
            <a:prstGeom prst="rect">
              <a:avLst/>
            </a:prstGeom>
            <a:noFill/>
          </p:spPr>
          <p:txBody>
            <a:bodyPr wrap="square" rtlCol="0">
              <a:spAutoFit/>
            </a:bodyPr>
            <a:lstStyle/>
            <a:p>
              <a:pPr algn="ctr"/>
              <a:r>
                <a:rPr lang="en-GB" b="1" dirty="0"/>
                <a:t>12cm</a:t>
              </a:r>
            </a:p>
          </p:txBody>
        </p:sp>
      </p:grpSp>
      <p:grpSp>
        <p:nvGrpSpPr>
          <p:cNvPr id="57" name="Group 56"/>
          <p:cNvGrpSpPr/>
          <p:nvPr/>
        </p:nvGrpSpPr>
        <p:grpSpPr>
          <a:xfrm>
            <a:off x="4025229" y="3252677"/>
            <a:ext cx="946150" cy="369332"/>
            <a:chOff x="1169726" y="2450249"/>
            <a:chExt cx="946150" cy="369332"/>
          </a:xfrm>
        </p:grpSpPr>
        <p:sp>
          <p:nvSpPr>
            <p:cNvPr id="58" name="Oval 57"/>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1169726" y="2450249"/>
              <a:ext cx="946150" cy="369332"/>
            </a:xfrm>
            <a:prstGeom prst="rect">
              <a:avLst/>
            </a:prstGeom>
            <a:noFill/>
          </p:spPr>
          <p:txBody>
            <a:bodyPr wrap="square" rtlCol="0">
              <a:spAutoFit/>
            </a:bodyPr>
            <a:lstStyle/>
            <a:p>
              <a:pPr algn="ctr"/>
              <a:r>
                <a:rPr lang="en-GB" b="1" dirty="0"/>
                <a:t>2cm</a:t>
              </a:r>
            </a:p>
          </p:txBody>
        </p:sp>
      </p:grpSp>
      <p:grpSp>
        <p:nvGrpSpPr>
          <p:cNvPr id="60" name="Group 59"/>
          <p:cNvGrpSpPr/>
          <p:nvPr/>
        </p:nvGrpSpPr>
        <p:grpSpPr>
          <a:xfrm>
            <a:off x="6073444" y="2715834"/>
            <a:ext cx="946150" cy="369332"/>
            <a:chOff x="1169726" y="2450249"/>
            <a:chExt cx="946150" cy="369332"/>
          </a:xfrm>
        </p:grpSpPr>
        <p:sp>
          <p:nvSpPr>
            <p:cNvPr id="61" name="Oval 60"/>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p:cNvSpPr txBox="1"/>
            <p:nvPr/>
          </p:nvSpPr>
          <p:spPr>
            <a:xfrm>
              <a:off x="1169726" y="2450249"/>
              <a:ext cx="946150" cy="369332"/>
            </a:xfrm>
            <a:prstGeom prst="rect">
              <a:avLst/>
            </a:prstGeom>
            <a:noFill/>
          </p:spPr>
          <p:txBody>
            <a:bodyPr wrap="square" rtlCol="0">
              <a:spAutoFit/>
            </a:bodyPr>
            <a:lstStyle/>
            <a:p>
              <a:pPr algn="ctr"/>
              <a:r>
                <a:rPr lang="en-GB" b="1" dirty="0"/>
                <a:t>6cm</a:t>
              </a:r>
            </a:p>
          </p:txBody>
        </p:sp>
      </p:grpSp>
      <p:grpSp>
        <p:nvGrpSpPr>
          <p:cNvPr id="63" name="Group 62"/>
          <p:cNvGrpSpPr/>
          <p:nvPr/>
        </p:nvGrpSpPr>
        <p:grpSpPr>
          <a:xfrm>
            <a:off x="7127426" y="3279038"/>
            <a:ext cx="946150" cy="369332"/>
            <a:chOff x="1169726" y="2450249"/>
            <a:chExt cx="946150" cy="369332"/>
          </a:xfrm>
        </p:grpSpPr>
        <p:sp>
          <p:nvSpPr>
            <p:cNvPr id="64" name="Oval 63"/>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1169726" y="2450249"/>
              <a:ext cx="946150" cy="369332"/>
            </a:xfrm>
            <a:prstGeom prst="rect">
              <a:avLst/>
            </a:prstGeom>
            <a:noFill/>
          </p:spPr>
          <p:txBody>
            <a:bodyPr wrap="square" rtlCol="0">
              <a:spAutoFit/>
            </a:bodyPr>
            <a:lstStyle/>
            <a:p>
              <a:pPr algn="ctr"/>
              <a:r>
                <a:rPr lang="en-GB" b="1" dirty="0"/>
                <a:t>4cm</a:t>
              </a:r>
            </a:p>
          </p:txBody>
        </p:sp>
      </p:grpSp>
      <p:cxnSp>
        <p:nvCxnSpPr>
          <p:cNvPr id="66" name="Straight Arrow Connector 65"/>
          <p:cNvCxnSpPr/>
          <p:nvPr/>
        </p:nvCxnSpPr>
        <p:spPr>
          <a:xfrm>
            <a:off x="3538620" y="4082722"/>
            <a:ext cx="0" cy="2010103"/>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951104" y="4059878"/>
            <a:ext cx="2555767" cy="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096099" y="4174998"/>
            <a:ext cx="946150" cy="369332"/>
            <a:chOff x="1169726" y="2450249"/>
            <a:chExt cx="946150" cy="369332"/>
          </a:xfrm>
        </p:grpSpPr>
        <p:sp>
          <p:nvSpPr>
            <p:cNvPr id="71" name="Oval 70"/>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1169726" y="2450249"/>
              <a:ext cx="946150" cy="369332"/>
            </a:xfrm>
            <a:prstGeom prst="rect">
              <a:avLst/>
            </a:prstGeom>
            <a:noFill/>
          </p:spPr>
          <p:txBody>
            <a:bodyPr wrap="square" rtlCol="0">
              <a:spAutoFit/>
            </a:bodyPr>
            <a:lstStyle/>
            <a:p>
              <a:pPr algn="ctr"/>
              <a:r>
                <a:rPr lang="en-GB" b="1" dirty="0"/>
                <a:t>8cm</a:t>
              </a:r>
            </a:p>
          </p:txBody>
        </p:sp>
      </p:grpSp>
      <p:grpSp>
        <p:nvGrpSpPr>
          <p:cNvPr id="73" name="Group 72"/>
          <p:cNvGrpSpPr/>
          <p:nvPr/>
        </p:nvGrpSpPr>
        <p:grpSpPr>
          <a:xfrm>
            <a:off x="2520952" y="5554573"/>
            <a:ext cx="946150" cy="369332"/>
            <a:chOff x="1169726" y="2450249"/>
            <a:chExt cx="946150" cy="369332"/>
          </a:xfrm>
        </p:grpSpPr>
        <p:sp>
          <p:nvSpPr>
            <p:cNvPr id="76" name="Oval 75"/>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p:cNvSpPr txBox="1"/>
            <p:nvPr/>
          </p:nvSpPr>
          <p:spPr>
            <a:xfrm>
              <a:off x="1169726" y="2450249"/>
              <a:ext cx="946150" cy="369332"/>
            </a:xfrm>
            <a:prstGeom prst="rect">
              <a:avLst/>
            </a:prstGeom>
            <a:noFill/>
          </p:spPr>
          <p:txBody>
            <a:bodyPr wrap="square" rtlCol="0">
              <a:spAutoFit/>
            </a:bodyPr>
            <a:lstStyle/>
            <a:p>
              <a:pPr algn="ctr"/>
              <a:r>
                <a:rPr lang="en-GB" b="1" dirty="0"/>
                <a:t>7cm</a:t>
              </a:r>
            </a:p>
          </p:txBody>
        </p:sp>
      </p:grpSp>
      <p:cxnSp>
        <p:nvCxnSpPr>
          <p:cNvPr id="78" name="Straight Arrow Connector 77"/>
          <p:cNvCxnSpPr/>
          <p:nvPr/>
        </p:nvCxnSpPr>
        <p:spPr>
          <a:xfrm>
            <a:off x="7575287" y="4377476"/>
            <a:ext cx="0" cy="157280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4834658" y="4356182"/>
            <a:ext cx="2740631" cy="0"/>
          </a:xfrm>
          <a:prstGeom prst="straightConnector1">
            <a:avLst/>
          </a:prstGeom>
          <a:ln w="28575">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969600" y="4455730"/>
            <a:ext cx="946150" cy="369332"/>
            <a:chOff x="1169726" y="2450249"/>
            <a:chExt cx="946150" cy="369332"/>
          </a:xfrm>
        </p:grpSpPr>
        <p:sp>
          <p:nvSpPr>
            <p:cNvPr id="81" name="Oval 80"/>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p:cNvSpPr txBox="1"/>
            <p:nvPr/>
          </p:nvSpPr>
          <p:spPr>
            <a:xfrm>
              <a:off x="1169726" y="2450249"/>
              <a:ext cx="946150" cy="369332"/>
            </a:xfrm>
            <a:prstGeom prst="rect">
              <a:avLst/>
            </a:prstGeom>
            <a:noFill/>
          </p:spPr>
          <p:txBody>
            <a:bodyPr wrap="square" rtlCol="0">
              <a:spAutoFit/>
            </a:bodyPr>
            <a:lstStyle/>
            <a:p>
              <a:pPr algn="ctr"/>
              <a:r>
                <a:rPr lang="en-GB" b="1" dirty="0"/>
                <a:t>8cm</a:t>
              </a:r>
            </a:p>
          </p:txBody>
        </p:sp>
      </p:grpSp>
      <p:grpSp>
        <p:nvGrpSpPr>
          <p:cNvPr id="83" name="Group 82"/>
          <p:cNvGrpSpPr/>
          <p:nvPr/>
        </p:nvGrpSpPr>
        <p:grpSpPr>
          <a:xfrm>
            <a:off x="6498918" y="5406114"/>
            <a:ext cx="946150" cy="369332"/>
            <a:chOff x="1169726" y="2450249"/>
            <a:chExt cx="946150" cy="369332"/>
          </a:xfrm>
        </p:grpSpPr>
        <p:sp>
          <p:nvSpPr>
            <p:cNvPr id="84" name="Oval 83"/>
            <p:cNvSpPr/>
            <p:nvPr/>
          </p:nvSpPr>
          <p:spPr>
            <a:xfrm>
              <a:off x="1219335" y="2478504"/>
              <a:ext cx="841278" cy="323450"/>
            </a:xfrm>
            <a:prstGeom prst="ellips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p:cNvSpPr txBox="1"/>
            <p:nvPr/>
          </p:nvSpPr>
          <p:spPr>
            <a:xfrm>
              <a:off x="1169726" y="2450249"/>
              <a:ext cx="946150" cy="369332"/>
            </a:xfrm>
            <a:prstGeom prst="rect">
              <a:avLst/>
            </a:prstGeom>
            <a:noFill/>
          </p:spPr>
          <p:txBody>
            <a:bodyPr wrap="square" rtlCol="0">
              <a:spAutoFit/>
            </a:bodyPr>
            <a:lstStyle/>
            <a:p>
              <a:pPr algn="ctr"/>
              <a:r>
                <a:rPr lang="en-GB" b="1" dirty="0"/>
                <a:t>5cm</a:t>
              </a:r>
            </a:p>
          </p:txBody>
        </p:sp>
      </p:grpSp>
      <p:sp>
        <p:nvSpPr>
          <p:cNvPr id="87" name="Pentagon 86"/>
          <p:cNvSpPr/>
          <p:nvPr/>
        </p:nvSpPr>
        <p:spPr>
          <a:xfrm rot="5400000">
            <a:off x="3993804" y="-2258902"/>
            <a:ext cx="1156392" cy="8064499"/>
          </a:xfrm>
          <a:prstGeom prst="homePlate">
            <a:avLst>
              <a:gd name="adj" fmla="val 17476"/>
            </a:avLst>
          </a:prstGeom>
          <a:solidFill>
            <a:srgbClr val="B0DEF8"/>
          </a:solidFill>
          <a:ln>
            <a:noFill/>
          </a:ln>
          <a:effectLst>
            <a:outerShdw blurRad="25400" dist="381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2261356" y="1259469"/>
            <a:ext cx="2816797" cy="369332"/>
          </a:xfrm>
          <a:prstGeom prst="rect">
            <a:avLst/>
          </a:prstGeom>
        </p:spPr>
        <p:txBody>
          <a:bodyPr wrap="none">
            <a:spAutoFit/>
          </a:bodyPr>
          <a:lstStyle/>
          <a:p>
            <a:r>
              <a:rPr lang="en-GB" dirty="0"/>
              <a:t>Each 1cm</a:t>
            </a:r>
            <a:r>
              <a:rPr lang="en-GB" baseline="30000" dirty="0"/>
              <a:t>2</a:t>
            </a:r>
            <a:r>
              <a:rPr lang="en-GB" dirty="0"/>
              <a:t> of a painting =</a:t>
            </a:r>
          </a:p>
        </p:txBody>
      </p:sp>
      <p:sp>
        <p:nvSpPr>
          <p:cNvPr id="90" name="Rectangle 89"/>
          <p:cNvSpPr/>
          <p:nvPr/>
        </p:nvSpPr>
        <p:spPr>
          <a:xfrm>
            <a:off x="5025560" y="1262601"/>
            <a:ext cx="1295547" cy="369332"/>
          </a:xfrm>
          <a:prstGeom prst="rect">
            <a:avLst/>
          </a:prstGeom>
        </p:spPr>
        <p:txBody>
          <a:bodyPr wrap="none">
            <a:spAutoFit/>
          </a:bodyPr>
          <a:lstStyle/>
          <a:p>
            <a:pPr lvl="0" defTabSz="776051"/>
            <a:r>
              <a:rPr lang="en-GB" b="1" dirty="0">
                <a:solidFill>
                  <a:srgbClr val="87BD31"/>
                </a:solidFill>
              </a:rPr>
              <a:t>£3 per cm</a:t>
            </a:r>
            <a:r>
              <a:rPr lang="en-GB" b="1" baseline="30000" dirty="0">
                <a:solidFill>
                  <a:srgbClr val="87BD31"/>
                </a:solidFill>
              </a:rPr>
              <a:t>2</a:t>
            </a:r>
            <a:endParaRPr lang="en-GB" b="1" dirty="0">
              <a:solidFill>
                <a:srgbClr val="87BD31"/>
              </a:solidFill>
            </a:endParaRPr>
          </a:p>
        </p:txBody>
      </p:sp>
      <p:sp>
        <p:nvSpPr>
          <p:cNvPr id="91" name="Rectangle 90"/>
          <p:cNvSpPr/>
          <p:nvPr/>
        </p:nvSpPr>
        <p:spPr>
          <a:xfrm>
            <a:off x="649286" y="1522173"/>
            <a:ext cx="7879080" cy="369332"/>
          </a:xfrm>
          <a:prstGeom prst="rect">
            <a:avLst/>
          </a:prstGeom>
        </p:spPr>
        <p:txBody>
          <a:bodyPr wrap="none">
            <a:spAutoFit/>
          </a:bodyPr>
          <a:lstStyle/>
          <a:p>
            <a:r>
              <a:rPr lang="en-GB" dirty="0">
                <a:solidFill>
                  <a:prstClr val="black"/>
                </a:solidFill>
              </a:rPr>
              <a:t>Each cm of the frame that will go along the outside edge of the painting </a:t>
            </a:r>
            <a:r>
              <a:rPr lang="en-GB" dirty="0"/>
              <a:t>=</a:t>
            </a:r>
          </a:p>
        </p:txBody>
      </p:sp>
      <p:sp>
        <p:nvSpPr>
          <p:cNvPr id="92" name="Rectangle 91"/>
          <p:cNvSpPr/>
          <p:nvPr/>
        </p:nvSpPr>
        <p:spPr>
          <a:xfrm>
            <a:off x="3957933" y="1833339"/>
            <a:ext cx="1215397" cy="369332"/>
          </a:xfrm>
          <a:prstGeom prst="rect">
            <a:avLst/>
          </a:prstGeom>
        </p:spPr>
        <p:txBody>
          <a:bodyPr wrap="none">
            <a:spAutoFit/>
          </a:bodyPr>
          <a:lstStyle/>
          <a:p>
            <a:pPr lvl="0" defTabSz="776051"/>
            <a:r>
              <a:rPr lang="en-GB" b="1" dirty="0">
                <a:solidFill>
                  <a:srgbClr val="87BD31"/>
                </a:solidFill>
              </a:rPr>
              <a:t>£2 per cm</a:t>
            </a:r>
          </a:p>
        </p:txBody>
      </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xmlns=""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xmlns=""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xmlns=""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50718"/>
          <a:stretch/>
        </p:blipFill>
        <p:spPr>
          <a:xfrm rot="1560000">
            <a:off x="2523195" y="2889581"/>
            <a:ext cx="747268" cy="2143980"/>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33327"/>
          <a:stretch/>
        </p:blipFill>
        <p:spPr>
          <a:xfrm rot="1594495">
            <a:off x="1100001" y="2311925"/>
            <a:ext cx="1502149" cy="1416104"/>
          </a:xfrm>
          <a:prstGeom prst="rect">
            <a:avLst/>
          </a:prstGeom>
        </p:spPr>
      </p:pic>
      <p:pic>
        <p:nvPicPr>
          <p:cNvPr id="22" name="Boy Writing">
            <a:extLst>
              <a:ext uri="{FF2B5EF4-FFF2-40B4-BE49-F238E27FC236}">
                <a16:creationId xmlns:a16="http://schemas.microsoft.com/office/drawing/2014/main" xmlns=""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xmlns=""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xmlns=""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674"/>
            <a:ext cx="2722090" cy="3848888"/>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219254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Area and Perimeter</a:t>
            </a:r>
          </a:p>
        </p:txBody>
      </p:sp>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294</TotalTime>
  <Words>349</Words>
  <Application>Microsoft Office PowerPoint</Application>
  <PresentationFormat>On-screen Show (4:3)</PresentationFormat>
  <Paragraphs>88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Twinkl</vt:lpstr>
      <vt:lpstr>Calibri</vt:lpstr>
      <vt:lpstr>Tuffy-TTF</vt:lpstr>
      <vt:lpstr>Tuffy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Carolyn Atherton</cp:lastModifiedBy>
  <cp:revision>22</cp:revision>
  <dcterms:created xsi:type="dcterms:W3CDTF">2020-02-06T11:25:00Z</dcterms:created>
  <dcterms:modified xsi:type="dcterms:W3CDTF">2020-03-30T11:41:17Z</dcterms:modified>
</cp:coreProperties>
</file>