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4" r:id="rId3"/>
    <p:sldId id="451" r:id="rId4"/>
    <p:sldId id="299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33" r:id="rId13"/>
    <p:sldId id="459" r:id="rId14"/>
    <p:sldId id="460" r:id="rId15"/>
    <p:sldId id="461" r:id="rId16"/>
    <p:sldId id="462" r:id="rId17"/>
    <p:sldId id="463" r:id="rId18"/>
    <p:sldId id="435" r:id="rId19"/>
    <p:sldId id="464" r:id="rId20"/>
    <p:sldId id="465" r:id="rId21"/>
    <p:sldId id="466" r:id="rId22"/>
    <p:sldId id="467" r:id="rId23"/>
    <p:sldId id="468" r:id="rId24"/>
    <p:sldId id="470" r:id="rId25"/>
    <p:sldId id="447" r:id="rId26"/>
    <p:sldId id="469" r:id="rId27"/>
    <p:sldId id="471" r:id="rId28"/>
    <p:sldId id="472" r:id="rId29"/>
    <p:sldId id="473" r:id="rId30"/>
    <p:sldId id="474" r:id="rId31"/>
    <p:sldId id="450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A43"/>
    <a:srgbClr val="DA2E41"/>
    <a:srgbClr val="388CDA"/>
    <a:srgbClr val="FADF47"/>
    <a:srgbClr val="EE7C3E"/>
    <a:srgbClr val="0CC1D9"/>
    <a:srgbClr val="13BD8A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september_2018&amp;utm_content=22_09_18_wr_ppt_year4_additionandsubtraction_aut4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Number: Addition and Subtraction Lesson 2 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10563976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add two 4-digit numbers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="" xmlns:a16="http://schemas.microsoft.com/office/drawing/2014/main" id="{B19FE6FD-21A8-4E57-B1FA-22F555C98C6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2921763"/>
              </p:ext>
            </p:extLst>
          </p:nvPr>
        </p:nvGraphicFramePr>
        <p:xfrm>
          <a:off x="6815667" y="1366896"/>
          <a:ext cx="2006600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="" xmlns:a16="http://schemas.microsoft.com/office/drawing/2014/main" val="2783366662"/>
                    </a:ext>
                  </a:extLst>
                </a:gridCol>
              </a:tblGrid>
              <a:tr h="196134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algn="l">
                        <a:buNone/>
                      </a:pPr>
                      <a:endParaRPr lang="en-US" sz="800" b="1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Mastery: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add two 4-digit numbers </a:t>
                      </a:r>
                      <a:r>
                        <a:rPr lang="en-US" sz="12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where there is no exchanging</a:t>
                      </a: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lvl="0" algn="l">
                        <a:buNone/>
                      </a:pPr>
                      <a:endParaRPr lang="en-GB" sz="12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GB" sz="1200" b="1" u="sng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Greater Depth: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200" b="0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I can apply my knowledge of adding 4-digit numbers when solving more complex problems.</a:t>
                      </a:r>
                      <a:endParaRPr lang="en-US" sz="1600" b="0" dirty="0"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08587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19/03/2020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0D2B1D-65A8-4A64-98A4-57C5593E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85DBD0-D5EA-4164-BAB4-FC2995BAC575}"/>
              </a:ext>
            </a:extLst>
          </p:cNvPr>
          <p:cNvSpPr txBox="1"/>
          <p:nvPr/>
        </p:nvSpPr>
        <p:spPr>
          <a:xfrm>
            <a:off x="2372809" y="364674"/>
            <a:ext cx="4132164" cy="3416320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children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weekly 1-to-1 online lessons are a fun, confidence-building experience for your pupils, and are aligned with the national curriculum for England and Wales.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schools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offer flexibility and great value to fit schools’ busy timetables, and the assurance of world-class, maths specialist tutors in a safe environment.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6684FE-8E49-4B46-9C29-2E5C2408C225}"/>
              </a:ext>
            </a:extLst>
          </p:cNvPr>
          <p:cNvSpPr txBox="1"/>
          <p:nvPr/>
        </p:nvSpPr>
        <p:spPr>
          <a:xfrm>
            <a:off x="3761773" y="4145668"/>
            <a:ext cx="4421529" cy="1477328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schools across the UK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the largest provider of online maths interventions in the UK. Every week we provide specialist 1-to-1 lessons to thousands of children in KS2 and KS3. </a:t>
            </a:r>
          </a:p>
        </p:txBody>
      </p:sp>
    </p:spTree>
    <p:extLst>
      <p:ext uri="{BB962C8B-B14F-4D97-AF65-F5344CB8AC3E}">
        <p14:creationId xmlns:p14="http://schemas.microsoft.com/office/powerpoint/2010/main" val="268039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473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sum of 2,132 and 4,307?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place-value counters to find the answer.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09FE66-5753-4C24-AC44-9CD200FA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908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09FE66-5753-4C24-AC44-9CD200FA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908"/>
            <a:ext cx="6443758" cy="3841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ACD1A7-30DE-403D-8271-08729918C62B}"/>
              </a:ext>
            </a:extLst>
          </p:cNvPr>
          <p:cNvSpPr/>
          <p:nvPr/>
        </p:nvSpPr>
        <p:spPr>
          <a:xfrm>
            <a:off x="6157959" y="5566506"/>
            <a:ext cx="268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2,132 + 4,307 = 6,439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0E79F6-D499-4618-BB47-5A0BE310E9C4}"/>
              </a:ext>
            </a:extLst>
          </p:cNvPr>
          <p:cNvSpPr txBox="1"/>
          <p:nvPr/>
        </p:nvSpPr>
        <p:spPr>
          <a:xfrm>
            <a:off x="177800" y="1755577"/>
            <a:ext cx="473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sum of 2,132 and 4,307?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place-value counters to find the answer.</a:t>
            </a:r>
          </a:p>
        </p:txBody>
      </p:sp>
    </p:spTree>
    <p:extLst>
      <p:ext uri="{BB962C8B-B14F-4D97-AF65-F5344CB8AC3E}">
        <p14:creationId xmlns:p14="http://schemas.microsoft.com/office/powerpoint/2010/main" val="410433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6C24EC-24E1-4333-ADE4-7D728AC6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75780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593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3,047 and 1,531 using the column method.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a place-value grid and counters to model each step.</a:t>
            </a:r>
          </a:p>
        </p:txBody>
      </p:sp>
    </p:spTree>
    <p:extLst>
      <p:ext uri="{BB962C8B-B14F-4D97-AF65-F5344CB8AC3E}">
        <p14:creationId xmlns:p14="http://schemas.microsoft.com/office/powerpoint/2010/main" val="3302751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6C24EC-24E1-4333-ADE4-7D728AC6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75780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593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3,047 and 1,531 using the column method.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a place-value grid and counters to model each step.</a:t>
            </a:r>
          </a:p>
        </p:txBody>
      </p:sp>
    </p:spTree>
    <p:extLst>
      <p:ext uri="{BB962C8B-B14F-4D97-AF65-F5344CB8AC3E}">
        <p14:creationId xmlns:p14="http://schemas.microsoft.com/office/powerpoint/2010/main" val="76152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6C24EC-24E1-4333-ADE4-7D728AC6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75780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593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6,413 and 1,426 using the column method.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a place-value grid and counters to model each step.</a:t>
            </a:r>
          </a:p>
        </p:txBody>
      </p:sp>
    </p:spTree>
    <p:extLst>
      <p:ext uri="{BB962C8B-B14F-4D97-AF65-F5344CB8AC3E}">
        <p14:creationId xmlns:p14="http://schemas.microsoft.com/office/powerpoint/2010/main" val="279310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6C24EC-24E1-4333-ADE4-7D728AC6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175780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593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6,413 and 1,426 using the column method.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a place-value grid and counters to model each step.</a:t>
            </a:r>
          </a:p>
        </p:txBody>
      </p:sp>
    </p:spTree>
    <p:extLst>
      <p:ext uri="{BB962C8B-B14F-4D97-AF65-F5344CB8AC3E}">
        <p14:creationId xmlns:p14="http://schemas.microsoft.com/office/powerpoint/2010/main" val="58664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332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Mr Aziz has £7,438 in one bank account and £1,311 in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another. How much money does he have in total?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12E9F0-43CF-4DC6-B546-9221A763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7" y="2463463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332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Mr Aziz has £7,438 in one bank account and £1,311 in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another. How much money does he have in total?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12E9F0-43CF-4DC6-B546-9221A763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7" y="2463463"/>
            <a:ext cx="6443758" cy="3841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7F7519-EA2C-4586-BB97-61204E33705D}"/>
              </a:ext>
            </a:extLst>
          </p:cNvPr>
          <p:cNvSpPr/>
          <p:nvPr/>
        </p:nvSpPr>
        <p:spPr>
          <a:xfrm>
            <a:off x="2081787" y="5579758"/>
            <a:ext cx="2860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£8,749 in total.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910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numbers 5,416, 2,173 and 1,523 to make as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many different totals as you can.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must only add two numbers at a time.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27DF20-5FCB-4169-9C27-5F46F16DE03B}"/>
              </a:ext>
            </a:extLst>
          </p:cNvPr>
          <p:cNvSpPr/>
          <p:nvPr/>
        </p:nvSpPr>
        <p:spPr>
          <a:xfrm>
            <a:off x="177800" y="3079017"/>
            <a:ext cx="5960817" cy="662097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different totals do you think you will be able to make from these three numbers?</a:t>
            </a:r>
          </a:p>
        </p:txBody>
      </p:sp>
    </p:spTree>
    <p:extLst>
      <p:ext uri="{BB962C8B-B14F-4D97-AF65-F5344CB8AC3E}">
        <p14:creationId xmlns:p14="http://schemas.microsoft.com/office/powerpoint/2010/main" val="337661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232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numbers 5,416, 2,173 and 1,523 to make as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many different totals as you can.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must only add two numbers at a time.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21E402-342E-4248-B0E0-9A88F5003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28246" r="2082" b="36223"/>
          <a:stretch/>
        </p:blipFill>
        <p:spPr>
          <a:xfrm>
            <a:off x="177800" y="3824451"/>
            <a:ext cx="8002949" cy="18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730A52B-6637-4C4A-AB33-91787DA6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93222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821837"/>
            <a:ext cx="66603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different 4-digit numbers can you make out of these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digits?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the largest number? What is the smallest number?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5EFCA5-1C6D-45F7-B8B8-04982D968927}"/>
              </a:ext>
            </a:extLst>
          </p:cNvPr>
          <p:cNvSpPr/>
          <p:nvPr/>
        </p:nvSpPr>
        <p:spPr>
          <a:xfrm>
            <a:off x="355876" y="4241207"/>
            <a:ext cx="8432247" cy="505457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 way to work methodically, so that you make sure you think of all possible answers?</a:t>
            </a:r>
          </a:p>
        </p:txBody>
      </p:sp>
    </p:spTree>
    <p:extLst>
      <p:ext uri="{BB962C8B-B14F-4D97-AF65-F5344CB8AC3E}">
        <p14:creationId xmlns:p14="http://schemas.microsoft.com/office/powerpoint/2010/main" val="261212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CDDB90-0B2C-426B-BF98-74C93B86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4" y="2109520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7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adding 4-digit numbers to work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out the missing digits.</a:t>
            </a:r>
          </a:p>
        </p:txBody>
      </p:sp>
    </p:spTree>
    <p:extLst>
      <p:ext uri="{BB962C8B-B14F-4D97-AF65-F5344CB8AC3E}">
        <p14:creationId xmlns:p14="http://schemas.microsoft.com/office/powerpoint/2010/main" val="177272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CDDB90-0B2C-426B-BF98-74C93B86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4" y="2109520"/>
            <a:ext cx="6443758" cy="384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7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adding 4-digit numbers to work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out the missing digits.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6A6B8A-1A63-4BC2-A298-1294FFF4BF62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CDDB90-0B2C-426B-BF98-74C93B86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4" y="2109520"/>
            <a:ext cx="6443758" cy="384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7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adding 4-digit numbers to work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out the missing digits.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CAE91D-6239-4B52-897A-59226948296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0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FCDDB90-0B2C-426B-BF98-74C93B86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4" y="2109520"/>
            <a:ext cx="6443758" cy="384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37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adding 4-digit numbers to work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out the missing digits.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ADC084-AED3-4862-8464-64807E4B496E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6: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Only solve the addition problem.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4EE79D-11FA-4C7C-A91A-92FED469EEB0}"/>
              </a:ext>
            </a:extLst>
          </p:cNvPr>
          <p:cNvSpPr txBox="1"/>
          <p:nvPr/>
        </p:nvSpPr>
        <p:spPr>
          <a:xfrm>
            <a:off x="177800" y="2363642"/>
            <a:ext cx="5085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 Number X is 3,214 more than Number 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Number Y is 5,175.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What is Number X?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C0741D-17ED-4C11-B715-24B58708F820}"/>
              </a:ext>
            </a:extLst>
          </p:cNvPr>
          <p:cNvSpPr txBox="1"/>
          <p:nvPr/>
        </p:nvSpPr>
        <p:spPr>
          <a:xfrm>
            <a:off x="177800" y="4329406"/>
            <a:ext cx="8793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 The price of a hatchback car is £2,412 less than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price of an estate car. 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The price of the estate car is £7153.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How much does the hatchback cost?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0136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6: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Only solve the addition problem.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4EE79D-11FA-4C7C-A91A-92FED469EEB0}"/>
              </a:ext>
            </a:extLst>
          </p:cNvPr>
          <p:cNvSpPr txBox="1"/>
          <p:nvPr/>
        </p:nvSpPr>
        <p:spPr>
          <a:xfrm>
            <a:off x="177800" y="2363642"/>
            <a:ext cx="5085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a) Number X is 3,214 more than Number 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Number Y is 5,175.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What is Number X?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546126-CA93-4921-816A-FA90302F1818}"/>
              </a:ext>
            </a:extLst>
          </p:cNvPr>
          <p:cNvSpPr/>
          <p:nvPr/>
        </p:nvSpPr>
        <p:spPr>
          <a:xfrm>
            <a:off x="2973261" y="2867224"/>
            <a:ext cx="5992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3  2  1  4</a:t>
            </a:r>
          </a:p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5  1  7  5</a:t>
            </a:r>
          </a:p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8  3  8  9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05EEA-9D4A-4A4C-9CAF-87FCC10D2192}"/>
              </a:ext>
            </a:extLst>
          </p:cNvPr>
          <p:cNvSpPr txBox="1"/>
          <p:nvPr/>
        </p:nvSpPr>
        <p:spPr>
          <a:xfrm>
            <a:off x="177800" y="4329406"/>
            <a:ext cx="8793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b) The price of a hatchback car is £2,412 less than the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price of an estate car. 	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The price of the estate car is £7153.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How much does the hatchback cost?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6EED408-15B7-4EFE-A3D0-2E93EF3CF22F}"/>
              </a:ext>
            </a:extLst>
          </p:cNvPr>
          <p:cNvSpPr/>
          <p:nvPr/>
        </p:nvSpPr>
        <p:spPr>
          <a:xfrm>
            <a:off x="6639340" y="3692861"/>
            <a:ext cx="2157268" cy="2429643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Invent a similar mystery number problem for a friend to solve.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You should use the phrase “less than” in your problem and it needs to be solved using addition. Think carefully!</a:t>
            </a:r>
          </a:p>
        </p:txBody>
      </p:sp>
    </p:spTree>
    <p:extLst>
      <p:ext uri="{BB962C8B-B14F-4D97-AF65-F5344CB8AC3E}">
        <p14:creationId xmlns:p14="http://schemas.microsoft.com/office/powerpoint/2010/main" val="2353095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3F3AA5-52CB-45B6-9290-8FF90742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0" y="1631826"/>
            <a:ext cx="3493320" cy="2638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7: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Clara says,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537C92-9BCE-461C-9E53-DBE3A7915E60}"/>
              </a:ext>
            </a:extLst>
          </p:cNvPr>
          <p:cNvSpPr txBox="1"/>
          <p:nvPr/>
        </p:nvSpPr>
        <p:spPr>
          <a:xfrm>
            <a:off x="1338430" y="2185824"/>
            <a:ext cx="312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Two 4-digit numbers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make a total of 4,262.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They both contain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even digits.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4EE79D-11FA-4C7C-A91A-92FED469EEB0}"/>
              </a:ext>
            </a:extLst>
          </p:cNvPr>
          <p:cNvSpPr txBox="1"/>
          <p:nvPr/>
        </p:nvSpPr>
        <p:spPr>
          <a:xfrm>
            <a:off x="159024" y="4053926"/>
            <a:ext cx="392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could the two numbers be?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5C07E4-4326-4F52-ACFD-121268D5F037}"/>
              </a:ext>
            </a:extLst>
          </p:cNvPr>
          <p:cNvSpPr/>
          <p:nvPr/>
        </p:nvSpPr>
        <p:spPr>
          <a:xfrm>
            <a:off x="177800" y="4622295"/>
            <a:ext cx="5702393" cy="662097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even digits that these numbers could contain?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say for definite about the numbers?</a:t>
            </a:r>
          </a:p>
        </p:txBody>
      </p:sp>
    </p:spTree>
    <p:extLst>
      <p:ext uri="{BB962C8B-B14F-4D97-AF65-F5344CB8AC3E}">
        <p14:creationId xmlns:p14="http://schemas.microsoft.com/office/powerpoint/2010/main" val="176743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3F3AA5-52CB-45B6-9290-8FF90742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0" y="1631826"/>
            <a:ext cx="3493320" cy="2638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7: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Clara says,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537C92-9BCE-461C-9E53-DBE3A7915E60}"/>
              </a:ext>
            </a:extLst>
          </p:cNvPr>
          <p:cNvSpPr txBox="1"/>
          <p:nvPr/>
        </p:nvSpPr>
        <p:spPr>
          <a:xfrm>
            <a:off x="1338430" y="2185824"/>
            <a:ext cx="312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Two 4-digit numbers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make a total of 4,262.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They both contain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even digits.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4EE79D-11FA-4C7C-A91A-92FED469EEB0}"/>
              </a:ext>
            </a:extLst>
          </p:cNvPr>
          <p:cNvSpPr txBox="1"/>
          <p:nvPr/>
        </p:nvSpPr>
        <p:spPr>
          <a:xfrm>
            <a:off x="159024" y="4053926"/>
            <a:ext cx="392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could the two numbers be?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546126-CA93-4921-816A-FA90302F1818}"/>
              </a:ext>
            </a:extLst>
          </p:cNvPr>
          <p:cNvSpPr/>
          <p:nvPr/>
        </p:nvSpPr>
        <p:spPr>
          <a:xfrm>
            <a:off x="177800" y="4484173"/>
            <a:ext cx="5992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possible answers are: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+ 2,262		2,040 + 2,222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2,002 + 2,260		2,060 + 2,202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2,020 + 2,242		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2,200 + 2,062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5C07E4-4326-4F52-ACFD-121268D5F037}"/>
              </a:ext>
            </a:extLst>
          </p:cNvPr>
          <p:cNvSpPr/>
          <p:nvPr/>
        </p:nvSpPr>
        <p:spPr>
          <a:xfrm>
            <a:off x="2123664" y="5506152"/>
            <a:ext cx="2883452" cy="662097"/>
          </a:xfrm>
          <a:prstGeom prst="rect">
            <a:avLst/>
          </a:prstGeom>
          <a:solidFill>
            <a:srgbClr val="FADF47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other possible answers.</a:t>
            </a:r>
          </a:p>
          <a:p>
            <a:pPr algn="ctr"/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F144A99-1F76-48BE-B32C-DAE02CAFDF40}"/>
              </a:ext>
            </a:extLst>
          </p:cNvPr>
          <p:cNvSpPr/>
          <p:nvPr/>
        </p:nvSpPr>
        <p:spPr>
          <a:xfrm>
            <a:off x="6361044" y="3692861"/>
            <a:ext cx="2435564" cy="2638184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What if the two numbers both contain odd digits instead?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Does this make the problem easier, more difficult or the same?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Explain your answer and find six possible answers.</a:t>
            </a:r>
          </a:p>
        </p:txBody>
      </p:sp>
    </p:spTree>
    <p:extLst>
      <p:ext uri="{BB962C8B-B14F-4D97-AF65-F5344CB8AC3E}">
        <p14:creationId xmlns:p14="http://schemas.microsoft.com/office/powerpoint/2010/main" val="1934687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30F625-5228-4C30-B4E8-1A4F0AB5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36" y="2137518"/>
            <a:ext cx="2726541" cy="2059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94D729-7597-48B4-B8FD-2D66850AC192}"/>
              </a:ext>
            </a:extLst>
          </p:cNvPr>
          <p:cNvSpPr txBox="1"/>
          <p:nvPr/>
        </p:nvSpPr>
        <p:spPr>
          <a:xfrm>
            <a:off x="3840812" y="2595866"/>
            <a:ext cx="312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answer is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54,676!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3F3AA5-52CB-45B6-9290-8FF90742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9" y="2137518"/>
            <a:ext cx="2726541" cy="2059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8: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35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Zainab and Ben are calculating the answer to 5,342 + 1,256.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Zainab says,					   Ben says,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537C92-9BCE-461C-9E53-DBE3A7915E60}"/>
              </a:ext>
            </a:extLst>
          </p:cNvPr>
          <p:cNvSpPr txBox="1"/>
          <p:nvPr/>
        </p:nvSpPr>
        <p:spPr>
          <a:xfrm>
            <a:off x="582039" y="2595866"/>
            <a:ext cx="312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answer is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6,588!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4EE79D-11FA-4C7C-A91A-92FED469EEB0}"/>
              </a:ext>
            </a:extLst>
          </p:cNvPr>
          <p:cNvSpPr txBox="1"/>
          <p:nvPr/>
        </p:nvSpPr>
        <p:spPr>
          <a:xfrm>
            <a:off x="159024" y="4053926"/>
            <a:ext cx="8166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Both children have made a mistake!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correct answer and explain the mistakes they have made.</a:t>
            </a:r>
          </a:p>
        </p:txBody>
      </p:sp>
    </p:spTree>
    <p:extLst>
      <p:ext uri="{BB962C8B-B14F-4D97-AF65-F5344CB8AC3E}">
        <p14:creationId xmlns:p14="http://schemas.microsoft.com/office/powerpoint/2010/main" val="1346048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A30F625-5228-4C30-B4E8-1A4F0AB54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36" y="2137518"/>
            <a:ext cx="2726541" cy="2059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94D729-7597-48B4-B8FD-2D66850AC192}"/>
              </a:ext>
            </a:extLst>
          </p:cNvPr>
          <p:cNvSpPr txBox="1"/>
          <p:nvPr/>
        </p:nvSpPr>
        <p:spPr>
          <a:xfrm>
            <a:off x="3840812" y="2595866"/>
            <a:ext cx="312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answer is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54,676!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3F3AA5-52CB-45B6-9290-8FF90742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9" y="2137518"/>
            <a:ext cx="2726541" cy="2059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8: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359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Zainab and Ben are calculating the answer to 5,342 + 1,256.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Zainab says,					   Ben says,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537C92-9BCE-461C-9E53-DBE3A7915E60}"/>
              </a:ext>
            </a:extLst>
          </p:cNvPr>
          <p:cNvSpPr txBox="1"/>
          <p:nvPr/>
        </p:nvSpPr>
        <p:spPr>
          <a:xfrm>
            <a:off x="582039" y="2595866"/>
            <a:ext cx="312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answer is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6,588!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84EE79D-11FA-4C7C-A91A-92FED469EEB0}"/>
              </a:ext>
            </a:extLst>
          </p:cNvPr>
          <p:cNvSpPr txBox="1"/>
          <p:nvPr/>
        </p:nvSpPr>
        <p:spPr>
          <a:xfrm>
            <a:off x="159024" y="4053926"/>
            <a:ext cx="8166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Both children have made a mistake!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the correct answer and explain the mistakes they have made.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546126-CA93-4921-816A-FA90302F1818}"/>
              </a:ext>
            </a:extLst>
          </p:cNvPr>
          <p:cNvSpPr/>
          <p:nvPr/>
        </p:nvSpPr>
        <p:spPr>
          <a:xfrm>
            <a:off x="224448" y="4761812"/>
            <a:ext cx="5992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5 3 4 2 </a:t>
            </a:r>
          </a:p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 2 5 6</a:t>
            </a:r>
          </a:p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6 5 9 8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403ACA-F660-4B18-875B-143A0C4CFE46}"/>
              </a:ext>
            </a:extLst>
          </p:cNvPr>
          <p:cNvSpPr/>
          <p:nvPr/>
        </p:nvSpPr>
        <p:spPr>
          <a:xfrm>
            <a:off x="2433536" y="4761811"/>
            <a:ext cx="648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Zainab has added the tens column incorrectly. 4 tens plus 5 tens equals 9 tens, not 8 tens.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 has not lined up the numbers correctly before adding them, so the place-value of his digits is incorrect. </a:t>
            </a:r>
            <a:endParaRPr lang="en-GB" b="1" u="sng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730A52B-6637-4C4A-AB33-91787DA67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2093222"/>
            <a:ext cx="6443758" cy="38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78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821837"/>
            <a:ext cx="66603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different 4-digit numbers can you make out of these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digits?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the largest number? What is the smallest number?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3D7FC8-B1C3-46CD-B627-E78F0C9A9FD3}"/>
              </a:ext>
            </a:extLst>
          </p:cNvPr>
          <p:cNvSpPr txBox="1"/>
          <p:nvPr/>
        </p:nvSpPr>
        <p:spPr>
          <a:xfrm>
            <a:off x="232117" y="4296322"/>
            <a:ext cx="86797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18 possible answers:</a:t>
            </a:r>
          </a:p>
          <a:p>
            <a:endParaRPr lang="en-GB" sz="1600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1,046	1,064	1,406	1,460	1,604	1,640</a:t>
            </a:r>
          </a:p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4,016	4,061	4,106	4,160	4,601	4,610</a:t>
            </a:r>
          </a:p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6,014	6,041	6,104	6,140	6,401	6,410</a:t>
            </a:r>
          </a:p>
          <a:p>
            <a:endParaRPr lang="en-GB" sz="1600" b="1" dirty="0">
              <a:solidFill>
                <a:srgbClr val="C73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C73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largest number is 6,410 and the smallest number is 1,046.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A1974EE-BF9C-4D56-AA51-E8D271879236}"/>
              </a:ext>
            </a:extLst>
          </p:cNvPr>
          <p:cNvSpPr/>
          <p:nvPr/>
        </p:nvSpPr>
        <p:spPr>
          <a:xfrm>
            <a:off x="6361044" y="3745869"/>
            <a:ext cx="2435564" cy="2366335"/>
          </a:xfrm>
          <a:prstGeom prst="rect">
            <a:avLst/>
          </a:prstGeom>
          <a:solidFill>
            <a:srgbClr val="13BD8A"/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Georgia says, “I would have thought that the smallest number would be the largest number backwards.”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Explain why this is not correct for this set of digits. Could it be correct for a different set of digits? Why?</a:t>
            </a:r>
          </a:p>
        </p:txBody>
      </p:sp>
    </p:spTree>
    <p:extLst>
      <p:ext uri="{BB962C8B-B14F-4D97-AF65-F5344CB8AC3E}">
        <p14:creationId xmlns:p14="http://schemas.microsoft.com/office/powerpoint/2010/main" val="1748861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9" y="1755577"/>
            <a:ext cx="67398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Always, Sometimes or Never?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adding two 4-digit numbers using the column method, we should ________ start with the thousands digits and ________ start with the ones digits.</a:t>
            </a: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with 4-digits ________ has an amount of thousands greater than 0.</a:t>
            </a: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with 4-digits _______ has a hundreds digit less than 9.</a:t>
            </a: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4-digit numbers are being added. They both have an odd number of ones. The number of ones in the answer will ________ be odd.</a:t>
            </a:r>
          </a:p>
        </p:txBody>
      </p:sp>
    </p:spTree>
    <p:extLst>
      <p:ext uri="{BB962C8B-B14F-4D97-AF65-F5344CB8AC3E}">
        <p14:creationId xmlns:p14="http://schemas.microsoft.com/office/powerpoint/2010/main" val="3824331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9" y="1755577"/>
            <a:ext cx="67398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Always, Sometimes or Never?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adding two 4-digit numbers using the column method, we should </a:t>
            </a:r>
            <a:r>
              <a:rPr lang="en-GB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with the thousands digits and </a:t>
            </a:r>
            <a:r>
              <a:rPr lang="en-GB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with the ones digits.</a:t>
            </a: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with 4-digits </a:t>
            </a:r>
            <a:r>
              <a:rPr lang="en-GB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an amount of thousands greater than 0.</a:t>
            </a: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 with 4-digits </a:t>
            </a:r>
            <a:r>
              <a:rPr lang="en-GB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hundreds digit less than 9.</a:t>
            </a:r>
          </a:p>
          <a:p>
            <a:pPr marL="457200" indent="-457200"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4-digit numbers are being added. They both have an odd number of ones. The number of ones in the answer will </a:t>
            </a:r>
            <a:r>
              <a:rPr lang="en-GB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odd.</a:t>
            </a:r>
          </a:p>
        </p:txBody>
      </p:sp>
    </p:spTree>
    <p:extLst>
      <p:ext uri="{BB962C8B-B14F-4D97-AF65-F5344CB8AC3E}">
        <p14:creationId xmlns:p14="http://schemas.microsoft.com/office/powerpoint/2010/main" val="253241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64404B6-C33B-41A6-86ED-6E04B7AB5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F5337D-BD1E-427C-AD3F-A7EA0E137319}"/>
              </a:ext>
            </a:extLst>
          </p:cNvPr>
          <p:cNvSpPr txBox="1"/>
          <p:nvPr/>
        </p:nvSpPr>
        <p:spPr>
          <a:xfrm>
            <a:off x="2372809" y="364674"/>
            <a:ext cx="4132164" cy="3416320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children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weekly 1-to-1 online lessons are a fun, confidence-building experience for your pupils, and are aligned with the national curriculum for England and Wales.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schools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offer flexibility and great value to fit schools’ busy timetables, and the assurance of world-class, maths specialist tutors in a safe environment.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5E4244-D807-4F33-8B47-238CA0B65E2E}"/>
              </a:ext>
            </a:extLst>
          </p:cNvPr>
          <p:cNvSpPr txBox="1"/>
          <p:nvPr/>
        </p:nvSpPr>
        <p:spPr>
          <a:xfrm>
            <a:off x="3761773" y="4145668"/>
            <a:ext cx="4421529" cy="1477328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schools across the UK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the largest provider of online maths interventions in the UK. Every week we provide specialist 1-to-1 lessons to thousands of children in KS2 and KS3. </a:t>
            </a:r>
          </a:p>
        </p:txBody>
      </p:sp>
    </p:spTree>
    <p:extLst>
      <p:ext uri="{BB962C8B-B14F-4D97-AF65-F5344CB8AC3E}">
        <p14:creationId xmlns:p14="http://schemas.microsoft.com/office/powerpoint/2010/main" val="225707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adding 3-digit numbers to find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of 635 and 214.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6" y="2401908"/>
            <a:ext cx="5335704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2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your knowledge of adding 3-digit numbers to find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of 635 and 214.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D629B5C-2048-4B22-A86E-F64D37332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6" y="2401908"/>
            <a:ext cx="5335704" cy="38417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1A3566-E6EC-4DA0-A269-FB99F3A43D1F}"/>
              </a:ext>
            </a:extLst>
          </p:cNvPr>
          <p:cNvSpPr/>
          <p:nvPr/>
        </p:nvSpPr>
        <p:spPr>
          <a:xfrm>
            <a:off x="5746916" y="5518937"/>
            <a:ext cx="2805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635 + 214 = 849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9404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place-value counters to combine 1,536 and 3,342.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09FE66-5753-4C24-AC44-9CD200FA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" y="2124909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6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577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place-value counters to combine 1,536 and 3,342.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09FE66-5753-4C24-AC44-9CD200FA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" y="2124909"/>
            <a:ext cx="6443758" cy="3841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ACD1A7-30DE-403D-8271-08729918C62B}"/>
              </a:ext>
            </a:extLst>
          </p:cNvPr>
          <p:cNvSpPr/>
          <p:nvPr/>
        </p:nvSpPr>
        <p:spPr>
          <a:xfrm>
            <a:off x="6157959" y="5566506"/>
            <a:ext cx="268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1,536 + 3,342 = 4,878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600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five thousand two hundred and seventy-one plus two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thousand four hundred and fifteen?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09FE66-5753-4C24-AC44-9CD200FA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908"/>
            <a:ext cx="6443758" cy="384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1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50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138321-2CB3-4309-9A14-AFD49F6943A9}"/>
              </a:ext>
            </a:extLst>
          </p:cNvPr>
          <p:cNvSpPr txBox="1"/>
          <p:nvPr/>
        </p:nvSpPr>
        <p:spPr>
          <a:xfrm>
            <a:off x="177800" y="1755577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five thousand two hundred and seventy-one plus two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thousand four hundred and fifteen?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09FE66-5753-4C24-AC44-9CD200FAF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908"/>
            <a:ext cx="6443758" cy="3841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ACD1A7-30DE-403D-8271-08729918C62B}"/>
              </a:ext>
            </a:extLst>
          </p:cNvPr>
          <p:cNvSpPr/>
          <p:nvPr/>
        </p:nvSpPr>
        <p:spPr>
          <a:xfrm>
            <a:off x="6157959" y="5566506"/>
            <a:ext cx="2688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5,271 + 2,415 = 7,686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1359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5307</TotalTime>
  <Words>1400</Words>
  <Application>Microsoft Office PowerPoint</Application>
  <PresentationFormat>On-screen Show (4:3)</PresentationFormat>
  <Paragraphs>204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Lauren Mason</cp:lastModifiedBy>
  <cp:revision>161</cp:revision>
  <dcterms:created xsi:type="dcterms:W3CDTF">2018-09-08T23:27:11Z</dcterms:created>
  <dcterms:modified xsi:type="dcterms:W3CDTF">2020-03-19T19:40:53Z</dcterms:modified>
</cp:coreProperties>
</file>