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4" r:id="rId3"/>
    <p:sldId id="430" r:id="rId4"/>
    <p:sldId id="299" r:id="rId5"/>
    <p:sldId id="451" r:id="rId6"/>
    <p:sldId id="432" r:id="rId7"/>
    <p:sldId id="433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5" r:id="rId17"/>
    <p:sldId id="444" r:id="rId18"/>
    <p:sldId id="443" r:id="rId19"/>
    <p:sldId id="446" r:id="rId20"/>
    <p:sldId id="421" r:id="rId21"/>
    <p:sldId id="447" r:id="rId22"/>
    <p:sldId id="422" r:id="rId23"/>
    <p:sldId id="448" r:id="rId24"/>
    <p:sldId id="424" r:id="rId25"/>
    <p:sldId id="449" r:id="rId26"/>
    <p:sldId id="450" r:id="rId27"/>
    <p:sldId id="429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A43"/>
    <a:srgbClr val="DA2E41"/>
    <a:srgbClr val="388CDA"/>
    <a:srgbClr val="FADF47"/>
    <a:srgbClr val="EE7C3E"/>
    <a:srgbClr val="0CC1D9"/>
    <a:srgbClr val="13BD8A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september_2018&amp;utm_content=22_09_18_wr_ppt_year4_additionandsubtraction_aut4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Number: Addition and Subtraction Lesson 1      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1056397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add or subtract ones, tens, hundreds or thousands from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4-digit numbers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xmlns="" id="{B19FE6FD-21A8-4E57-B1FA-22F555C98C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56253833"/>
              </p:ext>
            </p:extLst>
          </p:nvPr>
        </p:nvGraphicFramePr>
        <p:xfrm>
          <a:off x="6815667" y="1366896"/>
          <a:ext cx="20066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200" b="1" u="sng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Mastery: 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 can use mental methods to add and subtract ones, tens, hundreds or thousands from 4-digit numbers.</a:t>
                      </a:r>
                    </a:p>
                    <a:p>
                      <a:pPr lvl="0" algn="l">
                        <a:buNone/>
                      </a:pPr>
                      <a:endParaRPr lang="en-GB" sz="12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200" b="1" u="sng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Greater Depth: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 can apply what I have learned to solve open-ended problems.</a:t>
                      </a:r>
                      <a:endParaRPr lang="en-US" sz="16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19/03/2020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DBEB6E-5AB5-4D9F-88DE-4A59FE794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D562E-E991-41D1-94F4-F2197661297B}"/>
              </a:ext>
            </a:extLst>
          </p:cNvPr>
          <p:cNvSpPr txBox="1"/>
          <p:nvPr/>
        </p:nvSpPr>
        <p:spPr>
          <a:xfrm>
            <a:off x="2372809" y="364674"/>
            <a:ext cx="4132164" cy="3416320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children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weekly 1-to-1 online lessons are a fun, confidence-building experience for your pupils, and are aligned with the national curriculum for England and Wales.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schools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offer flexibility and great value to fit schools’ busy timetables, and the assurance of world-class, maths specialist tutors in a safe environment.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C4A269-76C6-49B2-8961-A0E2AC275434}"/>
              </a:ext>
            </a:extLst>
          </p:cNvPr>
          <p:cNvSpPr txBox="1"/>
          <p:nvPr/>
        </p:nvSpPr>
        <p:spPr>
          <a:xfrm>
            <a:off x="3761773" y="4145668"/>
            <a:ext cx="4421529" cy="1477328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schools across the UK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are the largest provider of online maths interventions in the UK. Every week we provide specialist 1-to-1 lessons to thousands of children in KS2 and KS3. </a:t>
            </a:r>
          </a:p>
        </p:txBody>
      </p:sp>
    </p:spTree>
    <p:extLst>
      <p:ext uri="{BB962C8B-B14F-4D97-AF65-F5344CB8AC3E}">
        <p14:creationId xmlns:p14="http://schemas.microsoft.com/office/powerpoint/2010/main" val="268039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307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the calculations for each step.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/>
          <a:stretch/>
        </p:blipFill>
        <p:spPr>
          <a:xfrm>
            <a:off x="-1" y="2262145"/>
            <a:ext cx="5667359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0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307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the calculations for each step.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/>
          <a:stretch/>
        </p:blipFill>
        <p:spPr>
          <a:xfrm>
            <a:off x="-1" y="2262145"/>
            <a:ext cx="5667359" cy="3841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0629E-AFE2-4D4F-B49F-7B31F1B2AB5C}"/>
              </a:ext>
            </a:extLst>
          </p:cNvPr>
          <p:cNvSpPr txBox="1"/>
          <p:nvPr/>
        </p:nvSpPr>
        <p:spPr>
          <a:xfrm>
            <a:off x="5264230" y="4075709"/>
            <a:ext cx="321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6,336 – 300 = 6,036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ACF37A-4701-47C8-BB99-D124FDE5B930}"/>
              </a:ext>
            </a:extLst>
          </p:cNvPr>
          <p:cNvSpPr txBox="1"/>
          <p:nvPr/>
        </p:nvSpPr>
        <p:spPr>
          <a:xfrm>
            <a:off x="5264230" y="5042525"/>
            <a:ext cx="348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6,036 + 2,000 = 8,036</a:t>
            </a:r>
          </a:p>
        </p:txBody>
      </p:sp>
    </p:spTree>
    <p:extLst>
      <p:ext uri="{BB962C8B-B14F-4D97-AF65-F5344CB8AC3E}">
        <p14:creationId xmlns:p14="http://schemas.microsoft.com/office/powerpoint/2010/main" val="84676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276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the digits change?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1" y="2155687"/>
            <a:ext cx="5667359" cy="3378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0629E-AFE2-4D4F-B49F-7B31F1B2AB5C}"/>
              </a:ext>
            </a:extLst>
          </p:cNvPr>
          <p:cNvSpPr txBox="1"/>
          <p:nvPr/>
        </p:nvSpPr>
        <p:spPr>
          <a:xfrm>
            <a:off x="930313" y="3845099"/>
            <a:ext cx="321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– 300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F57420-65CD-4171-B8F2-255D6542D29B}"/>
              </a:ext>
            </a:extLst>
          </p:cNvPr>
          <p:cNvSpPr txBox="1"/>
          <p:nvPr/>
        </p:nvSpPr>
        <p:spPr>
          <a:xfrm>
            <a:off x="723110" y="4799063"/>
            <a:ext cx="321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– 6,000 </a:t>
            </a:r>
          </a:p>
        </p:txBody>
      </p:sp>
    </p:spTree>
    <p:extLst>
      <p:ext uri="{BB962C8B-B14F-4D97-AF65-F5344CB8AC3E}">
        <p14:creationId xmlns:p14="http://schemas.microsoft.com/office/powerpoint/2010/main" val="327048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276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the digits change?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1" y="2155687"/>
            <a:ext cx="5667359" cy="3378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0629E-AFE2-4D4F-B49F-7B31F1B2AB5C}"/>
              </a:ext>
            </a:extLst>
          </p:cNvPr>
          <p:cNvSpPr txBox="1"/>
          <p:nvPr/>
        </p:nvSpPr>
        <p:spPr>
          <a:xfrm>
            <a:off x="930313" y="3845099"/>
            <a:ext cx="321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– 300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F57420-65CD-4171-B8F2-255D6542D29B}"/>
              </a:ext>
            </a:extLst>
          </p:cNvPr>
          <p:cNvSpPr txBox="1"/>
          <p:nvPr/>
        </p:nvSpPr>
        <p:spPr>
          <a:xfrm>
            <a:off x="723110" y="4799063"/>
            <a:ext cx="321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– 6,000 </a:t>
            </a:r>
          </a:p>
        </p:txBody>
      </p:sp>
    </p:spTree>
    <p:extLst>
      <p:ext uri="{BB962C8B-B14F-4D97-AF65-F5344CB8AC3E}">
        <p14:creationId xmlns:p14="http://schemas.microsoft.com/office/powerpoint/2010/main" val="217624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1" y="2155687"/>
            <a:ext cx="5667358" cy="3378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475D5C-6AB6-4142-8F27-FD6679F8FCBA}"/>
              </a:ext>
            </a:extLst>
          </p:cNvPr>
          <p:cNvSpPr txBox="1"/>
          <p:nvPr/>
        </p:nvSpPr>
        <p:spPr>
          <a:xfrm>
            <a:off x="177800" y="1755577"/>
            <a:ext cx="4732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a number sentence for both steps.</a:t>
            </a:r>
          </a:p>
        </p:txBody>
      </p:sp>
    </p:spTree>
    <p:extLst>
      <p:ext uri="{BB962C8B-B14F-4D97-AF65-F5344CB8AC3E}">
        <p14:creationId xmlns:p14="http://schemas.microsoft.com/office/powerpoint/2010/main" val="402659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732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a number sentence for both steps.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1" y="2155687"/>
            <a:ext cx="5667358" cy="3378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0629E-AFE2-4D4F-B49F-7B31F1B2AB5C}"/>
              </a:ext>
            </a:extLst>
          </p:cNvPr>
          <p:cNvSpPr txBox="1"/>
          <p:nvPr/>
        </p:nvSpPr>
        <p:spPr>
          <a:xfrm>
            <a:off x="177801" y="3845099"/>
            <a:ext cx="1664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4,302 + 600</a:t>
            </a: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4,902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5782BE-257A-4B71-804B-C25800EAC317}"/>
              </a:ext>
            </a:extLst>
          </p:cNvPr>
          <p:cNvSpPr txBox="1"/>
          <p:nvPr/>
        </p:nvSpPr>
        <p:spPr>
          <a:xfrm>
            <a:off x="177801" y="4702314"/>
            <a:ext cx="186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4,902 + 3,000</a:t>
            </a: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7,902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A4255A-B856-4E41-A6FE-220C125E85FA}"/>
              </a:ext>
            </a:extLst>
          </p:cNvPr>
          <p:cNvSpPr/>
          <p:nvPr/>
        </p:nvSpPr>
        <p:spPr>
          <a:xfrm>
            <a:off x="1241839" y="5681893"/>
            <a:ext cx="5667358" cy="505457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explain why the digits 0 and 2 remain the same each time?</a:t>
            </a:r>
          </a:p>
        </p:txBody>
      </p:sp>
    </p:spTree>
    <p:extLst>
      <p:ext uri="{BB962C8B-B14F-4D97-AF65-F5344CB8AC3E}">
        <p14:creationId xmlns:p14="http://schemas.microsoft.com/office/powerpoint/2010/main" val="233617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05A68B-8C50-4C22-BA25-6E7898715813}"/>
              </a:ext>
            </a:extLst>
          </p:cNvPr>
          <p:cNvSpPr txBox="1"/>
          <p:nvPr/>
        </p:nvSpPr>
        <p:spPr>
          <a:xfrm>
            <a:off x="177800" y="1676065"/>
            <a:ext cx="2505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Subtract 90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 4,000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Subtract 500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answer?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0CEC6D-588A-4D91-BB51-21027803C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7" y="2893487"/>
            <a:ext cx="5600581" cy="33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0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E35FF2-42C9-42F7-967D-730327F41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7" y="2893487"/>
            <a:ext cx="5600581" cy="3339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05A68B-8C50-4C22-BA25-6E7898715813}"/>
              </a:ext>
            </a:extLst>
          </p:cNvPr>
          <p:cNvSpPr txBox="1"/>
          <p:nvPr/>
        </p:nvSpPr>
        <p:spPr>
          <a:xfrm>
            <a:off x="177800" y="1676065"/>
            <a:ext cx="2505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Subtract 90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 4,000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Subtract 500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answer?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395CFA-A1DB-47D0-A9A6-F78B109B4CF7}"/>
              </a:ext>
            </a:extLst>
          </p:cNvPr>
          <p:cNvSpPr/>
          <p:nvPr/>
        </p:nvSpPr>
        <p:spPr>
          <a:xfrm>
            <a:off x="6149009" y="3924321"/>
            <a:ext cx="2700607" cy="2308179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end number is 9,415.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number of 10s was subtracted, a number of 1,000s was added and a number of 100s was subtracted.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could the starting number have been? Find five answers.</a:t>
            </a:r>
          </a:p>
        </p:txBody>
      </p:sp>
    </p:spTree>
    <p:extLst>
      <p:ext uri="{BB962C8B-B14F-4D97-AF65-F5344CB8AC3E}">
        <p14:creationId xmlns:p14="http://schemas.microsoft.com/office/powerpoint/2010/main" val="205480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05A68B-8C50-4C22-BA25-6E7898715813}"/>
              </a:ext>
            </a:extLst>
          </p:cNvPr>
          <p:cNvSpPr txBox="1"/>
          <p:nvPr/>
        </p:nvSpPr>
        <p:spPr>
          <a:xfrm>
            <a:off x="177800" y="1676065"/>
            <a:ext cx="5226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place-value counters to find the answer.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9,251 + 60 – 6,000 + 6 – 600 </a:t>
            </a:r>
          </a:p>
        </p:txBody>
      </p:sp>
    </p:spTree>
    <p:extLst>
      <p:ext uri="{BB962C8B-B14F-4D97-AF65-F5344CB8AC3E}">
        <p14:creationId xmlns:p14="http://schemas.microsoft.com/office/powerpoint/2010/main" val="42079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05A68B-8C50-4C22-BA25-6E7898715813}"/>
              </a:ext>
            </a:extLst>
          </p:cNvPr>
          <p:cNvSpPr txBox="1"/>
          <p:nvPr/>
        </p:nvSpPr>
        <p:spPr>
          <a:xfrm>
            <a:off x="177800" y="1676065"/>
            <a:ext cx="52263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place-value counters to find the answer.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9,251 + 60 – 6,000 + 6 – 600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9,251 + 60 = 9,311</a:t>
            </a: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9,311 – 6,000 = 3,311</a:t>
            </a: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3,311 + 6 = 3,317</a:t>
            </a: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3,317 – 600 = 2,717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3FC29F-05EE-42ED-973C-238D8C493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0610"/>
            <a:ext cx="5861737" cy="2168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E3B2AB-6120-464D-BA72-33319EBDE1BA}"/>
              </a:ext>
            </a:extLst>
          </p:cNvPr>
          <p:cNvSpPr/>
          <p:nvPr/>
        </p:nvSpPr>
        <p:spPr>
          <a:xfrm>
            <a:off x="5764697" y="3924320"/>
            <a:ext cx="3084920" cy="2277697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Sam makes a number out of 9 counters. He adds 2,000 and subtracts 700. His answer still contains an odd number of counters.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could his calculation be?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Use counters to show three possible answers.</a:t>
            </a:r>
          </a:p>
        </p:txBody>
      </p:sp>
    </p:spTree>
    <p:extLst>
      <p:ext uri="{BB962C8B-B14F-4D97-AF65-F5344CB8AC3E}">
        <p14:creationId xmlns:p14="http://schemas.microsoft.com/office/powerpoint/2010/main" val="311995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30A52B-6637-4C4A-AB33-91787DA67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93222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7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821837"/>
            <a:ext cx="6660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does not belong?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22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3F3AA5-52CB-45B6-9290-8FF90742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53" y="1955632"/>
            <a:ext cx="4821130" cy="3640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Alice says,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537C92-9BCE-461C-9E53-DBE3A7915E60}"/>
              </a:ext>
            </a:extLst>
          </p:cNvPr>
          <p:cNvSpPr txBox="1"/>
          <p:nvPr/>
        </p:nvSpPr>
        <p:spPr>
          <a:xfrm>
            <a:off x="2130213" y="2613392"/>
            <a:ext cx="3125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If I subtract a number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of thousands from a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4-digit number, 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only one digit will change.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4EE79D-11FA-4C7C-A91A-92FED469EEB0}"/>
              </a:ext>
            </a:extLst>
          </p:cNvPr>
          <p:cNvSpPr txBox="1"/>
          <p:nvPr/>
        </p:nvSpPr>
        <p:spPr>
          <a:xfrm>
            <a:off x="2281938" y="5035490"/>
            <a:ext cx="429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Alice correct? Give two examples.</a:t>
            </a:r>
          </a:p>
        </p:txBody>
      </p:sp>
    </p:spTree>
    <p:extLst>
      <p:ext uri="{BB962C8B-B14F-4D97-AF65-F5344CB8AC3E}">
        <p14:creationId xmlns:p14="http://schemas.microsoft.com/office/powerpoint/2010/main" val="216208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3F3AA5-52CB-45B6-9290-8FF90742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53" y="1955632"/>
            <a:ext cx="4821130" cy="3640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Alice says,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537C92-9BCE-461C-9E53-DBE3A7915E60}"/>
              </a:ext>
            </a:extLst>
          </p:cNvPr>
          <p:cNvSpPr txBox="1"/>
          <p:nvPr/>
        </p:nvSpPr>
        <p:spPr>
          <a:xfrm>
            <a:off x="2130213" y="2613392"/>
            <a:ext cx="3125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If I subtract a number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of thousands from a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4-digit number, 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only one digit will change.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4EE79D-11FA-4C7C-A91A-92FED469EEB0}"/>
              </a:ext>
            </a:extLst>
          </p:cNvPr>
          <p:cNvSpPr txBox="1"/>
          <p:nvPr/>
        </p:nvSpPr>
        <p:spPr>
          <a:xfrm>
            <a:off x="2281938" y="5035490"/>
            <a:ext cx="429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Alice correct? Give two examples.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546126-CA93-4921-816A-FA90302F1818}"/>
              </a:ext>
            </a:extLst>
          </p:cNvPr>
          <p:cNvSpPr/>
          <p:nvPr/>
        </p:nvSpPr>
        <p:spPr>
          <a:xfrm>
            <a:off x="2329425" y="5435600"/>
            <a:ext cx="5992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Only the thousands digit will change.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 	5,284 – 4,000 = 1,284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9,145 – 6,000 = 3,145	</a:t>
            </a:r>
          </a:p>
        </p:txBody>
      </p:sp>
    </p:spTree>
    <p:extLst>
      <p:ext uri="{BB962C8B-B14F-4D97-AF65-F5344CB8AC3E}">
        <p14:creationId xmlns:p14="http://schemas.microsoft.com/office/powerpoint/2010/main" val="2353095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201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calculations are easy?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are hard?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Discuss your answers with a friend.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59C899-9CCE-4287-A7C0-10CCE9E0D86B}"/>
              </a:ext>
            </a:extLst>
          </p:cNvPr>
          <p:cNvSpPr txBox="1"/>
          <p:nvPr/>
        </p:nvSpPr>
        <p:spPr>
          <a:xfrm>
            <a:off x="177799" y="3180186"/>
            <a:ext cx="3416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7,482 + 7 ones</a:t>
            </a:r>
          </a:p>
          <a:p>
            <a:pPr marL="457200" indent="-457200">
              <a:buAutoNum type="alphaU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1,482 + 70</a:t>
            </a:r>
          </a:p>
          <a:p>
            <a:pPr marL="457200" indent="-457200">
              <a:buAutoNum type="alphaU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9,482 – 7,000</a:t>
            </a:r>
          </a:p>
          <a:p>
            <a:pPr marL="457200" indent="-457200">
              <a:buAutoNum type="alphaU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3,482 – 7 hundreds</a:t>
            </a:r>
          </a:p>
        </p:txBody>
      </p:sp>
    </p:spTree>
    <p:extLst>
      <p:ext uri="{BB962C8B-B14F-4D97-AF65-F5344CB8AC3E}">
        <p14:creationId xmlns:p14="http://schemas.microsoft.com/office/powerpoint/2010/main" val="2553495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201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calculations are easy?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are hard?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Discuss your answers with a friend.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59C899-9CCE-4287-A7C0-10CCE9E0D86B}"/>
              </a:ext>
            </a:extLst>
          </p:cNvPr>
          <p:cNvSpPr txBox="1"/>
          <p:nvPr/>
        </p:nvSpPr>
        <p:spPr>
          <a:xfrm>
            <a:off x="177799" y="3180186"/>
            <a:ext cx="3416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7,482 + 7 ones</a:t>
            </a:r>
          </a:p>
          <a:p>
            <a:pPr marL="457200" indent="-457200">
              <a:buAutoNum type="alphaU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1,482 + 70</a:t>
            </a:r>
          </a:p>
          <a:p>
            <a:pPr marL="457200" indent="-457200">
              <a:buAutoNum type="alphaU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9,482 – 7,000</a:t>
            </a:r>
          </a:p>
          <a:p>
            <a:pPr marL="457200" indent="-457200">
              <a:buAutoNum type="alphaU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3,482 – 7 hundreds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9E9D39-A7B4-4463-A01D-B9E0166E6EC4}"/>
              </a:ext>
            </a:extLst>
          </p:cNvPr>
          <p:cNvSpPr txBox="1"/>
          <p:nvPr/>
        </p:nvSpPr>
        <p:spPr>
          <a:xfrm>
            <a:off x="177798" y="4914732"/>
            <a:ext cx="8674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slightly harder questions are usually those where the answer crosses over a tens or hundreds boundary.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calculations are B and D. They need slightly more thought.</a:t>
            </a:r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F7C1BD-20E3-4AF0-86EE-C708D8556843}"/>
              </a:ext>
            </a:extLst>
          </p:cNvPr>
          <p:cNvSpPr/>
          <p:nvPr/>
        </p:nvSpPr>
        <p:spPr>
          <a:xfrm>
            <a:off x="1096141" y="5868839"/>
            <a:ext cx="5473147" cy="505457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answers to these calculations?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you correct about B and D needing slightly more thought?</a:t>
            </a:r>
          </a:p>
        </p:txBody>
      </p:sp>
    </p:spTree>
    <p:extLst>
      <p:ext uri="{BB962C8B-B14F-4D97-AF65-F5344CB8AC3E}">
        <p14:creationId xmlns:p14="http://schemas.microsoft.com/office/powerpoint/2010/main" val="382278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263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table.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Calculate along each row (so subtract 7,000 from the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first number, then add 500 to the second number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so on)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F22CB2E-D5DE-4360-9C2E-7A0AFB4DB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3223"/>
              </p:ext>
            </p:extLst>
          </p:nvPr>
        </p:nvGraphicFramePr>
        <p:xfrm>
          <a:off x="294384" y="3310057"/>
          <a:ext cx="609600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6364">
                  <a:extLst>
                    <a:ext uri="{9D8B030D-6E8A-4147-A177-3AD203B41FA5}">
                      <a16:colId xmlns:a16="http://schemas.microsoft.com/office/drawing/2014/main" xmlns="" val="3577881573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xmlns="" val="3513078500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xmlns="" val="3968619824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xmlns="" val="3217285065"/>
                    </a:ext>
                  </a:extLst>
                </a:gridCol>
                <a:gridCol w="1579845">
                  <a:extLst>
                    <a:ext uri="{9D8B030D-6E8A-4147-A177-3AD203B41FA5}">
                      <a16:colId xmlns:a16="http://schemas.microsoft.com/office/drawing/2014/main" xmlns="" val="826473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Starting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- 7,000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Final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501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9,627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809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8,627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7,627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C73A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24038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1F5854B-3DB9-42AA-A51C-35FF5504F574}"/>
              </a:ext>
            </a:extLst>
          </p:cNvPr>
          <p:cNvSpPr/>
          <p:nvPr/>
        </p:nvSpPr>
        <p:spPr>
          <a:xfrm>
            <a:off x="605810" y="5410200"/>
            <a:ext cx="5473147" cy="604905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a calculation crosses a hundreds (or tens) boundary. Can you spot which these are?</a:t>
            </a:r>
          </a:p>
        </p:txBody>
      </p:sp>
    </p:spTree>
    <p:extLst>
      <p:ext uri="{BB962C8B-B14F-4D97-AF65-F5344CB8AC3E}">
        <p14:creationId xmlns:p14="http://schemas.microsoft.com/office/powerpoint/2010/main" val="140464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263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table.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Calculate along each row (so subtract 7,000 from the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first number, then add 500 to the second number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so on)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F22CB2E-D5DE-4360-9C2E-7A0AFB4DB131}"/>
              </a:ext>
            </a:extLst>
          </p:cNvPr>
          <p:cNvGraphicFramePr>
            <a:graphicFrameLocks noGrp="1"/>
          </p:cNvGraphicFramePr>
          <p:nvPr/>
        </p:nvGraphicFramePr>
        <p:xfrm>
          <a:off x="294384" y="3310057"/>
          <a:ext cx="609600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6364">
                  <a:extLst>
                    <a:ext uri="{9D8B030D-6E8A-4147-A177-3AD203B41FA5}">
                      <a16:colId xmlns:a16="http://schemas.microsoft.com/office/drawing/2014/main" xmlns="" val="3577881573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xmlns="" val="3513078500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xmlns="" val="3968619824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xmlns="" val="3217285065"/>
                    </a:ext>
                  </a:extLst>
                </a:gridCol>
                <a:gridCol w="1579845">
                  <a:extLst>
                    <a:ext uri="{9D8B030D-6E8A-4147-A177-3AD203B41FA5}">
                      <a16:colId xmlns:a16="http://schemas.microsoft.com/office/drawing/2014/main" xmlns="" val="826473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Starting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- 7,000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Final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501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9,627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2,627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3,127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3,047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3,047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809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8,627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1,627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2,127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2,047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2,047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7,627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1,127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1,047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C73A43"/>
                          </a:solidFill>
                        </a:rPr>
                        <a:t>1,047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24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816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3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D7E7AB-D146-4B0C-9018-D1E2F22D39D6}"/>
              </a:ext>
            </a:extLst>
          </p:cNvPr>
          <p:cNvSpPr txBox="1"/>
          <p:nvPr/>
        </p:nvSpPr>
        <p:spPr>
          <a:xfrm>
            <a:off x="177799" y="1755577"/>
            <a:ext cx="68988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 number of 1,000s is more difficult than adding a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number of 100s because 1,000 is a larger number.  </a:t>
            </a:r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	If a number ends in 254 and a number of thousands is 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added to it, the answer will end in 254. </a:t>
            </a:r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3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8 tens are subtracted from a number with less than 8 	tens, the hundreds digit in the answer will be one less. </a:t>
            </a:r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lphaLcParenR" startAt="3"/>
            </a:pPr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 It is most efficient to use mental methods to add or subtract a    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multiple of 1,000 to or from a 4-digit number. </a:t>
            </a:r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15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3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D7E7AB-D146-4B0C-9018-D1E2F22D39D6}"/>
              </a:ext>
            </a:extLst>
          </p:cNvPr>
          <p:cNvSpPr txBox="1"/>
          <p:nvPr/>
        </p:nvSpPr>
        <p:spPr>
          <a:xfrm>
            <a:off x="177799" y="1755577"/>
            <a:ext cx="68988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 number of 1,000s is more difficult than adding a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number of 100s because 1,000 is a larger number. </a:t>
            </a:r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	If a number ends in 254 and a number of thousands is 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added to it, the answer will end in 254. </a:t>
            </a:r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3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8 tens are subtracted from a number with less than 8 	tens, the hundreds digit in the answer will be one less. </a:t>
            </a:r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342900" indent="-342900">
              <a:buAutoNum type="alphaLcParenR" startAt="3"/>
            </a:pPr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 It is most efficient to use mental methods to add or subtract a    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multiple of 1,000 to or from a 4-digit number. </a:t>
            </a:r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18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2462B2-23AB-4BE9-AA8B-10B1547DE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12730C-E337-41B4-B96C-8DB75443FABA}"/>
              </a:ext>
            </a:extLst>
          </p:cNvPr>
          <p:cNvSpPr txBox="1"/>
          <p:nvPr/>
        </p:nvSpPr>
        <p:spPr>
          <a:xfrm>
            <a:off x="2372809" y="364674"/>
            <a:ext cx="4132164" cy="3416320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children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weekly 1-to-1 online lessons are a fun, confidence-building experience for your pupils, and are aligned with the national curriculum for England and Wales.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schools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offer flexibility and great value to fit schools’ busy timetables, and the assurance of world-class, maths specialist tutors in a safe environment.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8F9E22-4E01-4A3A-B225-9403D86FE03B}"/>
              </a:ext>
            </a:extLst>
          </p:cNvPr>
          <p:cNvSpPr txBox="1"/>
          <p:nvPr/>
        </p:nvSpPr>
        <p:spPr>
          <a:xfrm>
            <a:off x="3761773" y="4145668"/>
            <a:ext cx="4421529" cy="1477328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schools across the UK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are the largest provider of online maths interventions in the UK. Every week we provide specialist 1-to-1 lessons to thousands of children in KS2 and KS3. </a:t>
            </a:r>
          </a:p>
        </p:txBody>
      </p:sp>
    </p:spTree>
    <p:extLst>
      <p:ext uri="{BB962C8B-B14F-4D97-AF65-F5344CB8AC3E}">
        <p14:creationId xmlns:p14="http://schemas.microsoft.com/office/powerpoint/2010/main" val="225707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30A52B-6637-4C4A-AB33-91787DA67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79970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7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821837"/>
            <a:ext cx="6660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does not belong?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D5D6FC-B3FA-488F-82F5-C38E93F64F59}"/>
              </a:ext>
            </a:extLst>
          </p:cNvPr>
          <p:cNvSpPr txBox="1"/>
          <p:nvPr/>
        </p:nvSpPr>
        <p:spPr>
          <a:xfrm>
            <a:off x="286435" y="5595035"/>
            <a:ext cx="867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several possible answers. For example:</a:t>
            </a:r>
          </a:p>
          <a:p>
            <a:r>
              <a:rPr lang="en-GB" sz="1600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place-value counters do not belong because they show a subtraction.</a:t>
            </a:r>
          </a:p>
          <a:p>
            <a:r>
              <a:rPr lang="en-GB" sz="1600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abacus does not belong because it does not add or subtract thousands.</a:t>
            </a:r>
          </a:p>
        </p:txBody>
      </p:sp>
    </p:spTree>
    <p:extLst>
      <p:ext uri="{BB962C8B-B14F-4D97-AF65-F5344CB8AC3E}">
        <p14:creationId xmlns:p14="http://schemas.microsoft.com/office/powerpoint/2010/main" val="410577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720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starting number is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" y="2263520"/>
            <a:ext cx="6443758" cy="3841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0629E-AFE2-4D4F-B49F-7B31F1B2AB5C}"/>
              </a:ext>
            </a:extLst>
          </p:cNvPr>
          <p:cNvSpPr txBox="1"/>
          <p:nvPr/>
        </p:nvSpPr>
        <p:spPr>
          <a:xfrm>
            <a:off x="177800" y="3429000"/>
            <a:ext cx="126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Subtract 2 thousands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83B319-CDBC-4DDA-93BA-888FE2BEC763}"/>
              </a:ext>
            </a:extLst>
          </p:cNvPr>
          <p:cNvSpPr txBox="1"/>
          <p:nvPr/>
        </p:nvSpPr>
        <p:spPr>
          <a:xfrm>
            <a:off x="177800" y="4443947"/>
            <a:ext cx="126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 4 tens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F75877-8749-42BA-91DC-45E6EB5BE88D}"/>
              </a:ext>
            </a:extLst>
          </p:cNvPr>
          <p:cNvSpPr txBox="1"/>
          <p:nvPr/>
        </p:nvSpPr>
        <p:spPr>
          <a:xfrm>
            <a:off x="177800" y="5410200"/>
            <a:ext cx="126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Subtract 4 ones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1C161E-1B78-4483-8373-492D512A408E}"/>
              </a:ext>
            </a:extLst>
          </p:cNvPr>
          <p:cNvSpPr txBox="1"/>
          <p:nvPr/>
        </p:nvSpPr>
        <p:spPr>
          <a:xfrm>
            <a:off x="5194232" y="5733365"/>
            <a:ext cx="321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final number is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132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" y="2263520"/>
            <a:ext cx="6443758" cy="3841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0629E-AFE2-4D4F-B49F-7B31F1B2AB5C}"/>
              </a:ext>
            </a:extLst>
          </p:cNvPr>
          <p:cNvSpPr txBox="1"/>
          <p:nvPr/>
        </p:nvSpPr>
        <p:spPr>
          <a:xfrm>
            <a:off x="177800" y="3429000"/>
            <a:ext cx="126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Subtract 2 thousands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83B319-CDBC-4DDA-93BA-888FE2BEC763}"/>
              </a:ext>
            </a:extLst>
          </p:cNvPr>
          <p:cNvSpPr txBox="1"/>
          <p:nvPr/>
        </p:nvSpPr>
        <p:spPr>
          <a:xfrm>
            <a:off x="177800" y="4443947"/>
            <a:ext cx="126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 4 tens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F75877-8749-42BA-91DC-45E6EB5BE88D}"/>
              </a:ext>
            </a:extLst>
          </p:cNvPr>
          <p:cNvSpPr txBox="1"/>
          <p:nvPr/>
        </p:nvSpPr>
        <p:spPr>
          <a:xfrm>
            <a:off x="177800" y="5410200"/>
            <a:ext cx="126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Subtract 4 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6FDDC2-78DE-4A33-9AA6-613535296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90" y="3615145"/>
            <a:ext cx="268710" cy="143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A68C1A-B908-4389-980B-EA9EC2DA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305" y="4589666"/>
            <a:ext cx="268710" cy="143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BFF8F7-16FE-401C-8C3A-4F72E0ABA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655" y="4407822"/>
            <a:ext cx="1073577" cy="7238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8211D8-D5A2-4DAA-A57E-46FFF2CB0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922" y="5369921"/>
            <a:ext cx="1073577" cy="7238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59B960-D266-4FAE-A153-3A63FB015CAF}"/>
              </a:ext>
            </a:extLst>
          </p:cNvPr>
          <p:cNvSpPr/>
          <p:nvPr/>
        </p:nvSpPr>
        <p:spPr>
          <a:xfrm>
            <a:off x="4903230" y="5560706"/>
            <a:ext cx="291001" cy="228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EA4CE7-6622-4F67-A529-9335BB203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4" y="2046850"/>
            <a:ext cx="6443758" cy="42125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751C0F-8A06-44C5-8C52-2DCB47E26B5A}"/>
              </a:ext>
            </a:extLst>
          </p:cNvPr>
          <p:cNvSpPr txBox="1"/>
          <p:nvPr/>
        </p:nvSpPr>
        <p:spPr>
          <a:xfrm>
            <a:off x="177800" y="1755577"/>
            <a:ext cx="358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starting number is </a:t>
            </a:r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4,128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8A0796-5EF4-424E-B116-3BEA3F1FA698}"/>
              </a:ext>
            </a:extLst>
          </p:cNvPr>
          <p:cNvSpPr txBox="1"/>
          <p:nvPr/>
        </p:nvSpPr>
        <p:spPr>
          <a:xfrm>
            <a:off x="5926453" y="5731846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final number is </a:t>
            </a:r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2,164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938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650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starting number is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" y="2263520"/>
            <a:ext cx="6443758" cy="3841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0629E-AFE2-4D4F-B49F-7B31F1B2AB5C}"/>
              </a:ext>
            </a:extLst>
          </p:cNvPr>
          <p:cNvSpPr txBox="1"/>
          <p:nvPr/>
        </p:nvSpPr>
        <p:spPr>
          <a:xfrm>
            <a:off x="177800" y="3429000"/>
            <a:ext cx="126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6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83B319-CDBC-4DDA-93BA-888FE2BEC763}"/>
              </a:ext>
            </a:extLst>
          </p:cNvPr>
          <p:cNvSpPr txBox="1"/>
          <p:nvPr/>
        </p:nvSpPr>
        <p:spPr>
          <a:xfrm>
            <a:off x="177800" y="4443947"/>
            <a:ext cx="126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+ 4,000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F75877-8749-42BA-91DC-45E6EB5BE88D}"/>
              </a:ext>
            </a:extLst>
          </p:cNvPr>
          <p:cNvSpPr txBox="1"/>
          <p:nvPr/>
        </p:nvSpPr>
        <p:spPr>
          <a:xfrm>
            <a:off x="177800" y="5410200"/>
            <a:ext cx="126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1C161E-1B78-4483-8373-492D512A408E}"/>
              </a:ext>
            </a:extLst>
          </p:cNvPr>
          <p:cNvSpPr txBox="1"/>
          <p:nvPr/>
        </p:nvSpPr>
        <p:spPr>
          <a:xfrm>
            <a:off x="5748653" y="5594866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final number is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926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728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starting number is </a:t>
            </a:r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1,027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" y="2263520"/>
            <a:ext cx="6443758" cy="3841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0629E-AFE2-4D4F-B49F-7B31F1B2AB5C}"/>
              </a:ext>
            </a:extLst>
          </p:cNvPr>
          <p:cNvSpPr txBox="1"/>
          <p:nvPr/>
        </p:nvSpPr>
        <p:spPr>
          <a:xfrm>
            <a:off x="177800" y="3429000"/>
            <a:ext cx="126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6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83B319-CDBC-4DDA-93BA-888FE2BEC763}"/>
              </a:ext>
            </a:extLst>
          </p:cNvPr>
          <p:cNvSpPr txBox="1"/>
          <p:nvPr/>
        </p:nvSpPr>
        <p:spPr>
          <a:xfrm>
            <a:off x="177800" y="4443947"/>
            <a:ext cx="126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+ 4,000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F75877-8749-42BA-91DC-45E6EB5BE88D}"/>
              </a:ext>
            </a:extLst>
          </p:cNvPr>
          <p:cNvSpPr txBox="1"/>
          <p:nvPr/>
        </p:nvSpPr>
        <p:spPr>
          <a:xfrm>
            <a:off x="177800" y="5410200"/>
            <a:ext cx="126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1C161E-1B78-4483-8373-492D512A408E}"/>
              </a:ext>
            </a:extLst>
          </p:cNvPr>
          <p:cNvSpPr txBox="1"/>
          <p:nvPr/>
        </p:nvSpPr>
        <p:spPr>
          <a:xfrm>
            <a:off x="5748653" y="5594866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final number is </a:t>
            </a:r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4,021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275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6022F4-C94E-49F2-A618-F92AFA3B1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" y="2263520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21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Start with four thousand three hundred and thirty-six.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0629E-AFE2-4D4F-B49F-7B31F1B2AB5C}"/>
              </a:ext>
            </a:extLst>
          </p:cNvPr>
          <p:cNvSpPr txBox="1"/>
          <p:nvPr/>
        </p:nvSpPr>
        <p:spPr>
          <a:xfrm>
            <a:off x="177800" y="3861207"/>
            <a:ext cx="126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Subtract five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F75877-8749-42BA-91DC-45E6EB5BE88D}"/>
              </a:ext>
            </a:extLst>
          </p:cNvPr>
          <p:cNvSpPr txBox="1"/>
          <p:nvPr/>
        </p:nvSpPr>
        <p:spPr>
          <a:xfrm>
            <a:off x="177800" y="4507538"/>
            <a:ext cx="126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Subtract two thousand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00B7BC-8FE1-4415-8407-40C523CE5537}"/>
              </a:ext>
            </a:extLst>
          </p:cNvPr>
          <p:cNvSpPr txBox="1"/>
          <p:nvPr/>
        </p:nvSpPr>
        <p:spPr>
          <a:xfrm>
            <a:off x="177800" y="5429493"/>
            <a:ext cx="126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Add two hundreds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628A5D-8CDD-493F-AA77-1C37AD17C92E}"/>
              </a:ext>
            </a:extLst>
          </p:cNvPr>
          <p:cNvSpPr txBox="1"/>
          <p:nvPr/>
        </p:nvSpPr>
        <p:spPr>
          <a:xfrm>
            <a:off x="6530918" y="5367937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final number is </a:t>
            </a:r>
          </a:p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661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21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Start with four thousand three hundred and thirty-six.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" y="2263520"/>
            <a:ext cx="6443758" cy="3841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0629E-AFE2-4D4F-B49F-7B31F1B2AB5C}"/>
              </a:ext>
            </a:extLst>
          </p:cNvPr>
          <p:cNvSpPr txBox="1"/>
          <p:nvPr/>
        </p:nvSpPr>
        <p:spPr>
          <a:xfrm>
            <a:off x="177800" y="3861207"/>
            <a:ext cx="126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Subtract five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F75877-8749-42BA-91DC-45E6EB5BE88D}"/>
              </a:ext>
            </a:extLst>
          </p:cNvPr>
          <p:cNvSpPr txBox="1"/>
          <p:nvPr/>
        </p:nvSpPr>
        <p:spPr>
          <a:xfrm>
            <a:off x="177800" y="4507538"/>
            <a:ext cx="126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Subtract two thousand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1C161E-1B78-4483-8373-492D512A408E}"/>
              </a:ext>
            </a:extLst>
          </p:cNvPr>
          <p:cNvSpPr txBox="1"/>
          <p:nvPr/>
        </p:nvSpPr>
        <p:spPr>
          <a:xfrm>
            <a:off x="6530918" y="5367937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final number is </a:t>
            </a:r>
          </a:p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2,531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00B7BC-8FE1-4415-8407-40C523CE5537}"/>
              </a:ext>
            </a:extLst>
          </p:cNvPr>
          <p:cNvSpPr txBox="1"/>
          <p:nvPr/>
        </p:nvSpPr>
        <p:spPr>
          <a:xfrm>
            <a:off x="177800" y="5429493"/>
            <a:ext cx="126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Add two hundreds</a:t>
            </a:r>
          </a:p>
        </p:txBody>
      </p:sp>
    </p:spTree>
    <p:extLst>
      <p:ext uri="{BB962C8B-B14F-4D97-AF65-F5344CB8AC3E}">
        <p14:creationId xmlns:p14="http://schemas.microsoft.com/office/powerpoint/2010/main" val="10412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5144</TotalTime>
  <Words>993</Words>
  <Application>Microsoft Office PowerPoint</Application>
  <PresentationFormat>On-screen Show (4:3)</PresentationFormat>
  <Paragraphs>219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Lauren Mason</cp:lastModifiedBy>
  <cp:revision>152</cp:revision>
  <dcterms:created xsi:type="dcterms:W3CDTF">2018-09-08T23:27:11Z</dcterms:created>
  <dcterms:modified xsi:type="dcterms:W3CDTF">2020-03-19T19:39:44Z</dcterms:modified>
</cp:coreProperties>
</file>