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2" r:id="rId3"/>
    <p:sldMasterId id="2147483733" r:id="rId4"/>
  </p:sldMasterIdLst>
  <p:notesMasterIdLst>
    <p:notesMasterId r:id="rId36"/>
  </p:notesMasterIdLst>
  <p:handoutMasterIdLst>
    <p:handoutMasterId r:id="rId37"/>
  </p:handoutMasterIdLst>
  <p:sldIdLst>
    <p:sldId id="256" r:id="rId5"/>
    <p:sldId id="1070" r:id="rId6"/>
    <p:sldId id="257" r:id="rId7"/>
    <p:sldId id="714" r:id="rId8"/>
    <p:sldId id="259" r:id="rId9"/>
    <p:sldId id="258" r:id="rId10"/>
    <p:sldId id="260" r:id="rId11"/>
    <p:sldId id="1095" r:id="rId12"/>
    <p:sldId id="1079" r:id="rId13"/>
    <p:sldId id="1087" r:id="rId14"/>
    <p:sldId id="1089" r:id="rId15"/>
    <p:sldId id="1096" r:id="rId16"/>
    <p:sldId id="1086" r:id="rId17"/>
    <p:sldId id="1081" r:id="rId18"/>
    <p:sldId id="1082" r:id="rId19"/>
    <p:sldId id="1083" r:id="rId20"/>
    <p:sldId id="1097" r:id="rId21"/>
    <p:sldId id="1017" r:id="rId22"/>
    <p:sldId id="1090" r:id="rId23"/>
    <p:sldId id="1091" r:id="rId24"/>
    <p:sldId id="1092" r:id="rId25"/>
    <p:sldId id="1093" r:id="rId26"/>
    <p:sldId id="1094" r:id="rId27"/>
    <p:sldId id="1098" r:id="rId28"/>
    <p:sldId id="272" r:id="rId29"/>
    <p:sldId id="1099" r:id="rId30"/>
    <p:sldId id="1100" r:id="rId31"/>
    <p:sldId id="1101" r:id="rId32"/>
    <p:sldId id="811" r:id="rId33"/>
    <p:sldId id="306" r:id="rId34"/>
    <p:sldId id="1054" r:id="rId35"/>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068"/>
    <a:srgbClr val="6088EF"/>
    <a:srgbClr val="CC9900"/>
    <a:srgbClr val="FFD3D6"/>
    <a:srgbClr val="D9E2FB"/>
    <a:srgbClr val="F2F2F2"/>
    <a:srgbClr val="DDE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90EE0-2E19-44F2-A2A4-AC57DAF2BEAB}" v="30" dt="2020-03-05T14:38:44.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0259" autoAdjust="0"/>
  </p:normalViewPr>
  <p:slideViewPr>
    <p:cSldViewPr snapToGrid="0">
      <p:cViewPr varScale="1">
        <p:scale>
          <a:sx n="58" d="100"/>
          <a:sy n="58" d="100"/>
        </p:scale>
        <p:origin x="-1722" y="-96"/>
      </p:cViewPr>
      <p:guideLst>
        <p:guide orient="horz" pos="2160"/>
        <p:guide pos="2880"/>
      </p:guideLst>
    </p:cSldViewPr>
  </p:slideViewPr>
  <p:notesTextViewPr>
    <p:cViewPr>
      <p:scale>
        <a:sx n="1" d="1"/>
        <a:sy n="1" d="1"/>
      </p:scale>
      <p:origin x="0" y="0"/>
    </p:cViewPr>
  </p:notesTextViewPr>
  <p:notesViewPr>
    <p:cSldViewPr snapToGrid="0">
      <p:cViewPr varScale="1">
        <p:scale>
          <a:sx n="255" d="100"/>
          <a:sy n="255" d="100"/>
        </p:scale>
        <p:origin x="222" y="16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ull" userId="a7bc5d54dae8c407" providerId="LiveId" clId="{A8B90EE0-2E19-44F2-A2A4-AC57DAF2BEAB}"/>
    <pc:docChg chg="undo custSel delSld modSld">
      <pc:chgData name="Amy Bull" userId="a7bc5d54dae8c407" providerId="LiveId" clId="{A8B90EE0-2E19-44F2-A2A4-AC57DAF2BEAB}" dt="2020-03-05T13:45:52.795" v="332" actId="20577"/>
      <pc:docMkLst>
        <pc:docMk/>
      </pc:docMkLst>
      <pc:sldChg chg="addSp delSp modSp">
        <pc:chgData name="Amy Bull" userId="a7bc5d54dae8c407" providerId="LiveId" clId="{A8B90EE0-2E19-44F2-A2A4-AC57DAF2BEAB}" dt="2020-03-05T11:07:00.149" v="22" actId="1036"/>
        <pc:sldMkLst>
          <pc:docMk/>
          <pc:sldMk cId="3087595372" sldId="259"/>
        </pc:sldMkLst>
        <pc:spChg chg="mod">
          <ac:chgData name="Amy Bull" userId="a7bc5d54dae8c407" providerId="LiveId" clId="{A8B90EE0-2E19-44F2-A2A4-AC57DAF2BEAB}" dt="2020-03-05T11:07:00.149" v="22" actId="1036"/>
          <ac:spMkLst>
            <pc:docMk/>
            <pc:sldMk cId="3087595372" sldId="259"/>
            <ac:spMk id="3" creationId="{C0CB7B3D-611A-4AD8-BDC9-7060CDA3B1C3}"/>
          </ac:spMkLst>
        </pc:spChg>
        <pc:picChg chg="del">
          <ac:chgData name="Amy Bull" userId="a7bc5d54dae8c407" providerId="LiveId" clId="{A8B90EE0-2E19-44F2-A2A4-AC57DAF2BEAB}" dt="2020-03-05T11:06:37.673" v="14" actId="478"/>
          <ac:picMkLst>
            <pc:docMk/>
            <pc:sldMk cId="3087595372" sldId="259"/>
            <ac:picMk id="4" creationId="{D8E826BC-1603-47B6-922B-AF75BFE62CF2}"/>
          </ac:picMkLst>
        </pc:picChg>
        <pc:picChg chg="add mod ord">
          <ac:chgData name="Amy Bull" userId="a7bc5d54dae8c407" providerId="LiveId" clId="{A8B90EE0-2E19-44F2-A2A4-AC57DAF2BEAB}" dt="2020-03-05T11:06:57.490" v="20" actId="1076"/>
          <ac:picMkLst>
            <pc:docMk/>
            <pc:sldMk cId="3087595372" sldId="259"/>
            <ac:picMk id="5" creationId="{3C71D805-4865-4C15-A4D5-F40595DAB754}"/>
          </ac:picMkLst>
        </pc:picChg>
      </pc:sldChg>
      <pc:sldChg chg="modSp">
        <pc:chgData name="Amy Bull" userId="a7bc5d54dae8c407" providerId="LiveId" clId="{A8B90EE0-2E19-44F2-A2A4-AC57DAF2BEAB}" dt="2020-03-05T12:15:59.825" v="319" actId="14100"/>
        <pc:sldMkLst>
          <pc:docMk/>
          <pc:sldMk cId="3662068749" sldId="272"/>
        </pc:sldMkLst>
        <pc:spChg chg="mod">
          <ac:chgData name="Amy Bull" userId="a7bc5d54dae8c407" providerId="LiveId" clId="{A8B90EE0-2E19-44F2-A2A4-AC57DAF2BEAB}" dt="2020-03-05T12:15:59.825" v="319" actId="14100"/>
          <ac:spMkLst>
            <pc:docMk/>
            <pc:sldMk cId="3662068749" sldId="272"/>
            <ac:spMk id="2" creationId="{3E54312F-1A47-4CD0-BAFF-0BB69FA1E93B}"/>
          </ac:spMkLst>
        </pc:spChg>
        <pc:spChg chg="mod">
          <ac:chgData name="Amy Bull" userId="a7bc5d54dae8c407" providerId="LiveId" clId="{A8B90EE0-2E19-44F2-A2A4-AC57DAF2BEAB}" dt="2020-03-05T12:15:55.060" v="318" actId="14100"/>
          <ac:spMkLst>
            <pc:docMk/>
            <pc:sldMk cId="3662068749" sldId="272"/>
            <ac:spMk id="4" creationId="{4D361542-55D9-4B24-A70F-7FB050D15896}"/>
          </ac:spMkLst>
        </pc:spChg>
      </pc:sldChg>
      <pc:sldChg chg="modSp">
        <pc:chgData name="Amy Bull" userId="a7bc5d54dae8c407" providerId="LiveId" clId="{A8B90EE0-2E19-44F2-A2A4-AC57DAF2BEAB}" dt="2020-03-05T13:45:52.795" v="332" actId="20577"/>
        <pc:sldMkLst>
          <pc:docMk/>
          <pc:sldMk cId="2329558516" sldId="714"/>
        </pc:sldMkLst>
        <pc:spChg chg="mod">
          <ac:chgData name="Amy Bull" userId="a7bc5d54dae8c407" providerId="LiveId" clId="{A8B90EE0-2E19-44F2-A2A4-AC57DAF2BEAB}" dt="2020-03-05T13:45:52.795" v="332" actId="20577"/>
          <ac:spMkLst>
            <pc:docMk/>
            <pc:sldMk cId="2329558516" sldId="714"/>
            <ac:spMk id="6" creationId="{327C62E6-57D7-485C-BF1A-ED1080768B31}"/>
          </ac:spMkLst>
        </pc:spChg>
      </pc:sldChg>
      <pc:sldChg chg="addSp delSp modSp modNotesTx">
        <pc:chgData name="Amy Bull" userId="a7bc5d54dae8c407" providerId="LiveId" clId="{A8B90EE0-2E19-44F2-A2A4-AC57DAF2BEAB}" dt="2020-03-05T11:11:58.555" v="304"/>
        <pc:sldMkLst>
          <pc:docMk/>
          <pc:sldMk cId="3201128679" sldId="811"/>
        </pc:sldMkLst>
        <pc:spChg chg="add mod">
          <ac:chgData name="Amy Bull" userId="a7bc5d54dae8c407" providerId="LiveId" clId="{A8B90EE0-2E19-44F2-A2A4-AC57DAF2BEAB}" dt="2020-03-05T11:11:19.682" v="286" actId="1076"/>
          <ac:spMkLst>
            <pc:docMk/>
            <pc:sldMk cId="3201128679" sldId="811"/>
            <ac:spMk id="5" creationId="{B51E6427-98C8-4C19-8841-DAD2BD9EA21A}"/>
          </ac:spMkLst>
        </pc:spChg>
        <pc:spChg chg="mod">
          <ac:chgData name="Amy Bull" userId="a7bc5d54dae8c407" providerId="LiveId" clId="{A8B90EE0-2E19-44F2-A2A4-AC57DAF2BEAB}" dt="2020-03-05T11:10:50.223" v="280" actId="1076"/>
          <ac:spMkLst>
            <pc:docMk/>
            <pc:sldMk cId="3201128679" sldId="811"/>
            <ac:spMk id="11" creationId="{9CFD55CB-E515-4957-AEA3-6E9859367777}"/>
          </ac:spMkLst>
        </pc:spChg>
        <pc:spChg chg="add mod">
          <ac:chgData name="Amy Bull" userId="a7bc5d54dae8c407" providerId="LiveId" clId="{A8B90EE0-2E19-44F2-A2A4-AC57DAF2BEAB}" dt="2020-03-05T11:11:58.555" v="304"/>
          <ac:spMkLst>
            <pc:docMk/>
            <pc:sldMk cId="3201128679" sldId="811"/>
            <ac:spMk id="14" creationId="{45E052BB-255F-455C-8FCC-FFA137596B28}"/>
          </ac:spMkLst>
        </pc:spChg>
        <pc:picChg chg="add mod">
          <ac:chgData name="Amy Bull" userId="a7bc5d54dae8c407" providerId="LiveId" clId="{A8B90EE0-2E19-44F2-A2A4-AC57DAF2BEAB}" dt="2020-03-05T11:11:48.873" v="303" actId="1076"/>
          <ac:picMkLst>
            <pc:docMk/>
            <pc:sldMk cId="3201128679" sldId="811"/>
            <ac:picMk id="4" creationId="{92E873E5-4A08-4724-BAD1-C489A6327188}"/>
          </ac:picMkLst>
        </pc:picChg>
        <pc:picChg chg="del">
          <ac:chgData name="Amy Bull" userId="a7bc5d54dae8c407" providerId="LiveId" clId="{A8B90EE0-2E19-44F2-A2A4-AC57DAF2BEAB}" dt="2020-03-05T11:08:57.652" v="239" actId="478"/>
          <ac:picMkLst>
            <pc:docMk/>
            <pc:sldMk cId="3201128679" sldId="811"/>
            <ac:picMk id="9" creationId="{574DA071-D1EC-4092-81C0-82310FB1359C}"/>
          </ac:picMkLst>
        </pc:picChg>
      </pc:sldChg>
      <pc:sldChg chg="modSp">
        <pc:chgData name="Amy Bull" userId="a7bc5d54dae8c407" providerId="LiveId" clId="{A8B90EE0-2E19-44F2-A2A4-AC57DAF2BEAB}" dt="2020-03-05T13:45:24.169" v="329" actId="20577"/>
        <pc:sldMkLst>
          <pc:docMk/>
          <pc:sldMk cId="111906968" sldId="1017"/>
        </pc:sldMkLst>
        <pc:spChg chg="mod">
          <ac:chgData name="Amy Bull" userId="a7bc5d54dae8c407" providerId="LiveId" clId="{A8B90EE0-2E19-44F2-A2A4-AC57DAF2BEAB}" dt="2020-03-05T13:45:24.169" v="329" actId="20577"/>
          <ac:spMkLst>
            <pc:docMk/>
            <pc:sldMk cId="111906968" sldId="1017"/>
            <ac:spMk id="20" creationId="{72867B28-15E4-4B94-958A-D19AC608D5E7}"/>
          </ac:spMkLst>
        </pc:spChg>
      </pc:sldChg>
      <pc:sldChg chg="delSp modSp">
        <pc:chgData name="Amy Bull" userId="a7bc5d54dae8c407" providerId="LiveId" clId="{A8B90EE0-2E19-44F2-A2A4-AC57DAF2BEAB}" dt="2020-03-05T11:01:29.578" v="12"/>
        <pc:sldMkLst>
          <pc:docMk/>
          <pc:sldMk cId="2916755776" sldId="1054"/>
        </pc:sldMkLst>
        <pc:spChg chg="mod">
          <ac:chgData name="Amy Bull" userId="a7bc5d54dae8c407" providerId="LiveId" clId="{A8B90EE0-2E19-44F2-A2A4-AC57DAF2BEAB}" dt="2020-03-05T11:01:29.578" v="12"/>
          <ac:spMkLst>
            <pc:docMk/>
            <pc:sldMk cId="2916755776" sldId="1054"/>
            <ac:spMk id="27" creationId="{C0FF66CE-A9B6-42AB-9F88-13F61063BF1F}"/>
          </ac:spMkLst>
        </pc:spChg>
        <pc:spChg chg="mod">
          <ac:chgData name="Amy Bull" userId="a7bc5d54dae8c407" providerId="LiveId" clId="{A8B90EE0-2E19-44F2-A2A4-AC57DAF2BEAB}" dt="2020-03-05T11:01:04.617" v="5"/>
          <ac:spMkLst>
            <pc:docMk/>
            <pc:sldMk cId="2916755776" sldId="1054"/>
            <ac:spMk id="28" creationId="{D777FD98-D08A-4E46-9FAC-38B499523A8B}"/>
          </ac:spMkLst>
        </pc:spChg>
        <pc:spChg chg="mod">
          <ac:chgData name="Amy Bull" userId="a7bc5d54dae8c407" providerId="LiveId" clId="{A8B90EE0-2E19-44F2-A2A4-AC57DAF2BEAB}" dt="2020-03-05T11:01:11.655" v="7"/>
          <ac:spMkLst>
            <pc:docMk/>
            <pc:sldMk cId="2916755776" sldId="1054"/>
            <ac:spMk id="29" creationId="{B58319B8-3108-45B3-9ACD-947249846FEC}"/>
          </ac:spMkLst>
        </pc:spChg>
        <pc:spChg chg="mod">
          <ac:chgData name="Amy Bull" userId="a7bc5d54dae8c407" providerId="LiveId" clId="{A8B90EE0-2E19-44F2-A2A4-AC57DAF2BEAB}" dt="2020-03-05T11:01:21.714" v="11"/>
          <ac:spMkLst>
            <pc:docMk/>
            <pc:sldMk cId="2916755776" sldId="1054"/>
            <ac:spMk id="32" creationId="{556FCC66-F476-481E-BB5A-FAA55C9F73A7}"/>
          </ac:spMkLst>
        </pc:spChg>
        <pc:picChg chg="del">
          <ac:chgData name="Amy Bull" userId="a7bc5d54dae8c407" providerId="LiveId" clId="{A8B90EE0-2E19-44F2-A2A4-AC57DAF2BEAB}" dt="2020-03-05T11:00:48.630" v="1" actId="478"/>
          <ac:picMkLst>
            <pc:docMk/>
            <pc:sldMk cId="2916755776" sldId="1054"/>
            <ac:picMk id="2" creationId="{78BB81B2-82F1-4630-86B0-C65FE1D7022C}"/>
          </ac:picMkLst>
        </pc:picChg>
      </pc:sldChg>
      <pc:sldChg chg="modSp">
        <pc:chgData name="Amy Bull" userId="a7bc5d54dae8c407" providerId="LiveId" clId="{A8B90EE0-2E19-44F2-A2A4-AC57DAF2BEAB}" dt="2020-03-05T12:14:41.077" v="315" actId="20577"/>
        <pc:sldMkLst>
          <pc:docMk/>
          <pc:sldMk cId="3505295835" sldId="1079"/>
        </pc:sldMkLst>
        <pc:spChg chg="mod">
          <ac:chgData name="Amy Bull" userId="a7bc5d54dae8c407" providerId="LiveId" clId="{A8B90EE0-2E19-44F2-A2A4-AC57DAF2BEAB}" dt="2020-03-05T12:14:41.077" v="315" actId="20577"/>
          <ac:spMkLst>
            <pc:docMk/>
            <pc:sldMk cId="3505295835" sldId="1079"/>
            <ac:spMk id="9" creationId="{C9B11C99-82A5-4475-99C1-4E2985AA451C}"/>
          </ac:spMkLst>
        </pc:spChg>
      </pc:sldChg>
      <pc:sldChg chg="modSp">
        <pc:chgData name="Amy Bull" userId="a7bc5d54dae8c407" providerId="LiveId" clId="{A8B90EE0-2E19-44F2-A2A4-AC57DAF2BEAB}" dt="2020-03-05T13:45:07.967" v="322" actId="20577"/>
        <pc:sldMkLst>
          <pc:docMk/>
          <pc:sldMk cId="1691670604" sldId="1101"/>
        </pc:sldMkLst>
        <pc:spChg chg="mod">
          <ac:chgData name="Amy Bull" userId="a7bc5d54dae8c407" providerId="LiveId" clId="{A8B90EE0-2E19-44F2-A2A4-AC57DAF2BEAB}" dt="2020-03-05T13:45:07.967" v="322" actId="20577"/>
          <ac:spMkLst>
            <pc:docMk/>
            <pc:sldMk cId="1691670604" sldId="1101"/>
            <ac:spMk id="16" creationId="{830727AC-7598-41FF-A288-7D1593D44D00}"/>
          </ac:spMkLst>
        </pc:spChg>
      </pc:sldChg>
      <pc:sldChg chg="delSp modSp del">
        <pc:chgData name="Amy Bull" userId="a7bc5d54dae8c407" providerId="LiveId" clId="{A8B90EE0-2E19-44F2-A2A4-AC57DAF2BEAB}" dt="2020-03-05T11:01:50.711" v="13" actId="47"/>
        <pc:sldMkLst>
          <pc:docMk/>
          <pc:sldMk cId="1449531907" sldId="1102"/>
        </pc:sldMkLst>
        <pc:spChg chg="mod">
          <ac:chgData name="Amy Bull" userId="a7bc5d54dae8c407" providerId="LiveId" clId="{A8B90EE0-2E19-44F2-A2A4-AC57DAF2BEAB}" dt="2020-03-05T11:00:57.069" v="2" actId="1076"/>
          <ac:spMkLst>
            <pc:docMk/>
            <pc:sldMk cId="1449531907" sldId="1102"/>
            <ac:spMk id="3" creationId="{0692B391-49B6-4E86-87FA-A5FB8DC5A96C}"/>
          </ac:spMkLst>
        </pc:spChg>
        <pc:spChg chg="mod">
          <ac:chgData name="Amy Bull" userId="a7bc5d54dae8c407" providerId="LiveId" clId="{A8B90EE0-2E19-44F2-A2A4-AC57DAF2BEAB}" dt="2020-03-05T11:01:01.602" v="4" actId="21"/>
          <ac:spMkLst>
            <pc:docMk/>
            <pc:sldMk cId="1449531907" sldId="1102"/>
            <ac:spMk id="4" creationId="{06A95475-3AAE-45CD-BADD-9553CFE7F775}"/>
          </ac:spMkLst>
        </pc:spChg>
        <pc:spChg chg="mod">
          <ac:chgData name="Amy Bull" userId="a7bc5d54dae8c407" providerId="LiveId" clId="{A8B90EE0-2E19-44F2-A2A4-AC57DAF2BEAB}" dt="2020-03-05T11:01:08.234" v="6" actId="21"/>
          <ac:spMkLst>
            <pc:docMk/>
            <pc:sldMk cId="1449531907" sldId="1102"/>
            <ac:spMk id="20" creationId="{A9C39D67-A8FD-4D75-AE16-ECAEEA0F9816}"/>
          </ac:spMkLst>
        </pc:spChg>
        <pc:spChg chg="mod">
          <ac:chgData name="Amy Bull" userId="a7bc5d54dae8c407" providerId="LiveId" clId="{A8B90EE0-2E19-44F2-A2A4-AC57DAF2BEAB}" dt="2020-03-05T11:01:16.012" v="8" actId="21"/>
          <ac:spMkLst>
            <pc:docMk/>
            <pc:sldMk cId="1449531907" sldId="1102"/>
            <ac:spMk id="21" creationId="{9048FFA3-6C1E-4D16-AA50-9586F8CCD258}"/>
          </ac:spMkLst>
        </pc:spChg>
        <pc:picChg chg="del">
          <ac:chgData name="Amy Bull" userId="a7bc5d54dae8c407" providerId="LiveId" clId="{A8B90EE0-2E19-44F2-A2A4-AC57DAF2BEAB}" dt="2020-03-05T11:00:58.487" v="3" actId="478"/>
          <ac:picMkLst>
            <pc:docMk/>
            <pc:sldMk cId="1449531907" sldId="1102"/>
            <ac:picMk id="23" creationId="{931221E5-3F6A-46A2-849E-223A2E7961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EF2D79C-3428-4C3E-874D-19C022B83713}"/>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A0A15EFC-7C6A-4BC3-A668-8F30B2E90251}"/>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861DBC95-2803-4CAF-A492-49319F50918C}" type="datetimeFigureOut">
              <a:rPr lang="en-GB" smtClean="0"/>
              <a:t>15/03/2020</a:t>
            </a:fld>
            <a:endParaRPr lang="en-GB"/>
          </a:p>
        </p:txBody>
      </p:sp>
      <p:sp>
        <p:nvSpPr>
          <p:cNvPr id="4" name="Footer Placeholder 3">
            <a:extLst>
              <a:ext uri="{FF2B5EF4-FFF2-40B4-BE49-F238E27FC236}">
                <a16:creationId xmlns:a16="http://schemas.microsoft.com/office/drawing/2014/main" xmlns="" id="{0B800021-88B2-42E0-B82E-A94B911A90C3}"/>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2200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02C891D-D01A-4860-A430-58F5DD275C29}" type="datetimeFigureOut">
              <a:rPr lang="en-GB" smtClean="0"/>
              <a:t>15/03/2020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24641B7-47AA-47D8-B43F-D519369C48F5}" type="slidenum">
              <a:rPr lang="en-GB" smtClean="0"/>
              <a:t>‹#›</a:t>
            </a:fld>
            <a:endParaRPr lang="en-GB"/>
          </a:p>
        </p:txBody>
      </p:sp>
    </p:spTree>
    <p:extLst>
      <p:ext uri="{BB962C8B-B14F-4D97-AF65-F5344CB8AC3E}">
        <p14:creationId xmlns:p14="http://schemas.microsoft.com/office/powerpoint/2010/main" val="62296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M8AKTACyiB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istoryextra.com/period/20th-century/nhs-history-pay-healthcare-fre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ildrenssociety.org.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coronavirus-action-pla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69827/Coronavirus_action_plan_-_a_guide_to_what_you_can_expect_across_the_UK.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BBqqaVptVOk&amp;feature=youtu.b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npr.org/sections/goatsandsoda/2020/02/28/809580453/just-for-kids-a-comic-exploring-the-new-coronavirus?t=1583159087769&amp;t=158316489721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hs.uk/conditions/coronavirus-covid-19/"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commons.wikimedia.org/wiki/File:NHS-Logo.svg" TargetMode="External"/><Relationship Id="rId4" Type="http://schemas.openxmlformats.org/officeDocument/2006/relationships/hyperlink" Target="https://www.nhs.uk/conditions/coronavirus-covid-19/common-question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um.com/@emmanouil/1-how-to-insert-emoji-into-illustrator-df7fc13ddd9a?source=user_profile---------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tv.com/news/2020-02-27/coronavirus-warnings-lead-thursday-s-headlin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ictionary.cambridge.org/dictionary/english/modern" TargetMode="External"/><Relationship Id="rId4" Type="http://schemas.openxmlformats.org/officeDocument/2006/relationships/hyperlink" Target="https://www.bcm.edu/departments/molecular-virology-and-microbiology/emerging-infections-and-biodefense/emerging-infectious-diseas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ammann.com.au/blog/some-great-tips-for-translating-gaming-instruction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ashtonmedicalgroup.co.uk/pages/Flu" TargetMode="External"/><Relationship Id="rId4" Type="http://schemas.openxmlformats.org/officeDocument/2006/relationships/hyperlink" Target="https://www.pinterest.co.uk/pin/36880265696840157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M8AKTACyiB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2F3F99BA-43AD-B845-8E67-BF48FDFD6E96}" type="slidenum">
              <a:rPr lang="en-US" smtClean="0"/>
              <a:t>2</a:t>
            </a:fld>
            <a:endParaRPr lang="en-US"/>
          </a:p>
        </p:txBody>
      </p:sp>
    </p:spTree>
    <p:extLst>
      <p:ext uri="{BB962C8B-B14F-4D97-AF65-F5344CB8AC3E}">
        <p14:creationId xmlns:p14="http://schemas.microsoft.com/office/powerpoint/2010/main" val="147955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 video link: </a:t>
            </a:r>
            <a:r>
              <a:rPr lang="en-GB" dirty="0">
                <a:hlinkClick r:id="rId3"/>
              </a:rPr>
              <a:t>https://www.youtube.com/watch?v=M8AKTACyiB0</a:t>
            </a:r>
            <a:endParaRPr lang="en-GB" dirty="0"/>
          </a:p>
          <a:p>
            <a:endParaRPr lang="en-GB" dirty="0"/>
          </a:p>
          <a:p>
            <a:r>
              <a:rPr lang="en-GB" dirty="0"/>
              <a:t>Images:</a:t>
            </a:r>
          </a:p>
          <a:p>
            <a:r>
              <a:rPr lang="en-GB" dirty="0"/>
              <a:t>1) 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11</a:t>
            </a:fld>
            <a:endParaRPr lang="en-GB"/>
          </a:p>
        </p:txBody>
      </p:sp>
    </p:spTree>
    <p:extLst>
      <p:ext uri="{BB962C8B-B14F-4D97-AF65-F5344CB8AC3E}">
        <p14:creationId xmlns:p14="http://schemas.microsoft.com/office/powerpoint/2010/main" val="119634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12</a:t>
            </a:fld>
            <a:endParaRPr lang="en-GB"/>
          </a:p>
        </p:txBody>
      </p:sp>
    </p:spTree>
    <p:extLst>
      <p:ext uri="{BB962C8B-B14F-4D97-AF65-F5344CB8AC3E}">
        <p14:creationId xmlns:p14="http://schemas.microsoft.com/office/powerpoint/2010/main" val="322077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13</a:t>
            </a:fld>
            <a:endParaRPr lang="en-GB"/>
          </a:p>
        </p:txBody>
      </p:sp>
    </p:spTree>
    <p:extLst>
      <p:ext uri="{BB962C8B-B14F-4D97-AF65-F5344CB8AC3E}">
        <p14:creationId xmlns:p14="http://schemas.microsoft.com/office/powerpoint/2010/main" val="378935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iStock</a:t>
            </a:r>
          </a:p>
        </p:txBody>
      </p:sp>
      <p:sp>
        <p:nvSpPr>
          <p:cNvPr id="4" name="Slide Number Placeholder 3"/>
          <p:cNvSpPr>
            <a:spLocks noGrp="1"/>
          </p:cNvSpPr>
          <p:nvPr>
            <p:ph type="sldNum" sz="quarter" idx="5"/>
          </p:nvPr>
        </p:nvSpPr>
        <p:spPr/>
        <p:txBody>
          <a:bodyPr/>
          <a:lstStyle/>
          <a:p>
            <a:fld id="{D24641B7-47AA-47D8-B43F-D519369C48F5}" type="slidenum">
              <a:rPr lang="en-GB" smtClean="0"/>
              <a:t>14</a:t>
            </a:fld>
            <a:endParaRPr lang="en-GB"/>
          </a:p>
        </p:txBody>
      </p:sp>
    </p:spTree>
    <p:extLst>
      <p:ext uri="{BB962C8B-B14F-4D97-AF65-F5344CB8AC3E}">
        <p14:creationId xmlns:p14="http://schemas.microsoft.com/office/powerpoint/2010/main" val="9054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1) </a:t>
            </a:r>
            <a:r>
              <a:rPr lang="en-GB" dirty="0">
                <a:hlinkClick r:id="rId3"/>
              </a:rPr>
              <a:t>https://www.historyextra.com/period/20th-century/nhs-history-pay-healthcare-free/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16</a:t>
            </a:fld>
            <a:endParaRPr lang="en-GB"/>
          </a:p>
        </p:txBody>
      </p:sp>
    </p:spTree>
    <p:extLst>
      <p:ext uri="{BB962C8B-B14F-4D97-AF65-F5344CB8AC3E}">
        <p14:creationId xmlns:p14="http://schemas.microsoft.com/office/powerpoint/2010/main" val="87767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17</a:t>
            </a:fld>
            <a:endParaRPr lang="en-GB"/>
          </a:p>
        </p:txBody>
      </p:sp>
    </p:spTree>
    <p:extLst>
      <p:ext uri="{BB962C8B-B14F-4D97-AF65-F5344CB8AC3E}">
        <p14:creationId xmlns:p14="http://schemas.microsoft.com/office/powerpoint/2010/main" val="300555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18</a:t>
            </a:fld>
            <a:endParaRPr lang="en-GB"/>
          </a:p>
        </p:txBody>
      </p:sp>
    </p:spTree>
    <p:extLst>
      <p:ext uri="{BB962C8B-B14F-4D97-AF65-F5344CB8AC3E}">
        <p14:creationId xmlns:p14="http://schemas.microsoft.com/office/powerpoint/2010/main" val="389191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24</a:t>
            </a:fld>
            <a:endParaRPr lang="en-GB"/>
          </a:p>
        </p:txBody>
      </p:sp>
    </p:spTree>
    <p:extLst>
      <p:ext uri="{BB962C8B-B14F-4D97-AF65-F5344CB8AC3E}">
        <p14:creationId xmlns:p14="http://schemas.microsoft.com/office/powerpoint/2010/main" val="62159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buSzPct val="100000"/>
              <a:buFont typeface="Arial"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25</a:t>
            </a:fld>
            <a:endParaRPr lang="en-GB"/>
          </a:p>
        </p:txBody>
      </p:sp>
    </p:spTree>
    <p:extLst>
      <p:ext uri="{BB962C8B-B14F-4D97-AF65-F5344CB8AC3E}">
        <p14:creationId xmlns:p14="http://schemas.microsoft.com/office/powerpoint/2010/main" val="3859997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26</a:t>
            </a:fld>
            <a:endParaRPr lang="en-GB"/>
          </a:p>
        </p:txBody>
      </p:sp>
    </p:spTree>
    <p:extLst>
      <p:ext uri="{BB962C8B-B14F-4D97-AF65-F5344CB8AC3E}">
        <p14:creationId xmlns:p14="http://schemas.microsoft.com/office/powerpoint/2010/main" val="29908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b="0" dirty="0"/>
              <a:t>Courtesy of The Children’s Society</a:t>
            </a:r>
          </a:p>
          <a:p>
            <a:pPr marL="228600" indent="-228600">
              <a:buAutoNum type="arabicParenR"/>
            </a:pPr>
            <a:r>
              <a:rPr lang="en-GB" dirty="0">
                <a:hlinkClick r:id="rId3"/>
              </a:rPr>
              <a:t>https://www.childrenssociety.org.uk/</a:t>
            </a:r>
            <a:endParaRPr lang="en-GB" b="0"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4365DD86-7A75-417F-AE0C-BB2E9F52C1EA}" type="slidenum">
              <a:rPr lang="en-GB" smtClean="0"/>
              <a:t>3</a:t>
            </a:fld>
            <a:endParaRPr lang="en-GB"/>
          </a:p>
        </p:txBody>
      </p:sp>
    </p:spTree>
    <p:extLst>
      <p:ext uri="{BB962C8B-B14F-4D97-AF65-F5344CB8AC3E}">
        <p14:creationId xmlns:p14="http://schemas.microsoft.com/office/powerpoint/2010/main" val="250106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dirty="0">
                <a:hlinkClick r:id="rId3"/>
              </a:rPr>
              <a:t>https://www.gov.uk/government/publications/coronavirus-action-plan</a:t>
            </a:r>
            <a:endParaRPr lang="en-GB"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D24641B7-47AA-47D8-B43F-D519369C48F5}" type="slidenum">
              <a:rPr lang="en-GB" smtClean="0"/>
              <a:t>27</a:t>
            </a:fld>
            <a:endParaRPr lang="en-GB"/>
          </a:p>
        </p:txBody>
      </p:sp>
    </p:spTree>
    <p:extLst>
      <p:ext uri="{BB962C8B-B14F-4D97-AF65-F5344CB8AC3E}">
        <p14:creationId xmlns:p14="http://schemas.microsoft.com/office/powerpoint/2010/main" val="87854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https://assets.publishing.service.gov.uk/government/uploads/system/uploads/attachment_data/file/869827/Coronavirus_action_plan_-_a_guide_to_what_you_can_expect_across_the_UK.pdf</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dirty="0"/>
          </a:p>
          <a:p>
            <a:pPr marL="0" indent="0">
              <a:buNone/>
            </a:pPr>
            <a:endParaRPr lang="en-GB" b="0" dirty="0"/>
          </a:p>
        </p:txBody>
      </p:sp>
      <p:sp>
        <p:nvSpPr>
          <p:cNvPr id="4" name="Slide Number Placeholder 3"/>
          <p:cNvSpPr>
            <a:spLocks noGrp="1"/>
          </p:cNvSpPr>
          <p:nvPr>
            <p:ph type="sldNum" sz="quarter" idx="5"/>
          </p:nvPr>
        </p:nvSpPr>
        <p:spPr/>
        <p:txBody>
          <a:bodyPr/>
          <a:lstStyle/>
          <a:p>
            <a:fld id="{D24641B7-47AA-47D8-B43F-D519369C48F5}" type="slidenum">
              <a:rPr lang="en-GB" smtClean="0"/>
              <a:t>28</a:t>
            </a:fld>
            <a:endParaRPr lang="en-GB"/>
          </a:p>
        </p:txBody>
      </p:sp>
    </p:spTree>
    <p:extLst>
      <p:ext uri="{BB962C8B-B14F-4D97-AF65-F5344CB8AC3E}">
        <p14:creationId xmlns:p14="http://schemas.microsoft.com/office/powerpoint/2010/main" val="80225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dirty="0">
                <a:hlinkClick r:id="rId3"/>
              </a:rPr>
              <a:t>https://www.youtube.com/watch?v=BBqqaVptVOk&amp;feature=youtu.be</a:t>
            </a:r>
            <a:endParaRPr lang="en-GB" dirty="0"/>
          </a:p>
          <a:p>
            <a:endParaRPr lang="en-GB" b="1" dirty="0"/>
          </a:p>
          <a:p>
            <a:r>
              <a:rPr lang="en-GB" b="1" dirty="0"/>
              <a:t>Images: </a:t>
            </a:r>
          </a:p>
          <a:p>
            <a:pPr marL="228600" indent="-228600">
              <a:buAutoNum type="arabicParenR"/>
            </a:pPr>
            <a:r>
              <a:rPr lang="en-GB" b="0" dirty="0"/>
              <a:t>iStock</a:t>
            </a:r>
          </a:p>
          <a:p>
            <a:pPr marL="228600" indent="-228600">
              <a:buAutoNum type="arabicParenR"/>
            </a:pPr>
            <a:r>
              <a:rPr lang="en-GB" dirty="0">
                <a:hlinkClick r:id="rId4"/>
              </a:rPr>
              <a:t>https://www.npr.org/sections/goatsandsoda/2020/02/28/809580453/just-for-kids-a-comic-exploring-the-new-coronavirus?t=1583159087769&amp;t=1583164897215</a:t>
            </a:r>
            <a:endParaRPr lang="en-GB" b="0" dirty="0"/>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29</a:t>
            </a:fld>
            <a:endParaRPr lang="en-US"/>
          </a:p>
        </p:txBody>
      </p:sp>
    </p:spTree>
    <p:extLst>
      <p:ext uri="{BB962C8B-B14F-4D97-AF65-F5344CB8AC3E}">
        <p14:creationId xmlns:p14="http://schemas.microsoft.com/office/powerpoint/2010/main" val="408412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Alternative video link: </a:t>
            </a:r>
            <a:r>
              <a:rPr lang="en-GB" dirty="0"/>
              <a:t>https://youtu.be/FoQ45XPO_WQ</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30</a:t>
            </a:fld>
            <a:endParaRPr lang="en-GB"/>
          </a:p>
        </p:txBody>
      </p:sp>
    </p:spTree>
    <p:extLst>
      <p:ext uri="{BB962C8B-B14F-4D97-AF65-F5344CB8AC3E}">
        <p14:creationId xmlns:p14="http://schemas.microsoft.com/office/powerpoint/2010/main" val="129469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dirty="0">
                <a:hlinkClick r:id="rId3"/>
              </a:rPr>
              <a:t>https://www.nhs.uk/conditions/coronavirus-covid-19/</a:t>
            </a:r>
            <a:endParaRPr lang="en-GB" dirty="0"/>
          </a:p>
          <a:p>
            <a:pPr marL="228600" indent="-228600">
              <a:buAutoNum type="arabicParenR"/>
            </a:pPr>
            <a:r>
              <a:rPr lang="en-GB" dirty="0">
                <a:hlinkClick r:id="rId4"/>
              </a:rPr>
              <a:t>https://www.nhs.uk/conditions/coronavirus-covid-19/common-questions/</a:t>
            </a:r>
            <a:endParaRPr lang="en-GB" dirty="0"/>
          </a:p>
          <a:p>
            <a:pPr marL="228600" indent="-228600">
              <a:buAutoNum type="arabicParenR"/>
            </a:pPr>
            <a:endParaRPr lang="en-GB" b="0" dirty="0"/>
          </a:p>
          <a:p>
            <a:pPr marL="0" indent="0">
              <a:buNone/>
            </a:pPr>
            <a:r>
              <a:rPr lang="en-GB" b="1" dirty="0"/>
              <a:t>Images: </a:t>
            </a:r>
          </a:p>
          <a:p>
            <a:pPr marL="228600" indent="-228600">
              <a:buAutoNum type="arabicParenR"/>
            </a:pPr>
            <a:r>
              <a:rPr lang="en-GB" dirty="0">
                <a:hlinkClick r:id="rId5"/>
              </a:rPr>
              <a:t>https://commons.wikimedia.org/wiki/File:NHS-Logo.svg</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31</a:t>
            </a:fld>
            <a:endParaRPr lang="en-US" dirty="0"/>
          </a:p>
        </p:txBody>
      </p:sp>
    </p:spTree>
    <p:extLst>
      <p:ext uri="{BB962C8B-B14F-4D97-AF65-F5344CB8AC3E}">
        <p14:creationId xmlns:p14="http://schemas.microsoft.com/office/powerpoint/2010/main" val="202454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a:t>
            </a:r>
            <a:r>
              <a:rPr lang="en-GB" dirty="0">
                <a:hlinkClick r:id="rId3"/>
              </a:rPr>
              <a:t>https://medium.com/@emmanouil/1-how-to-insert-emoji-into-illustrator-df7fc13ddd9a?source=user_profile---------8-------------------</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4</a:t>
            </a:fld>
            <a:endParaRPr lang="en-GB"/>
          </a:p>
        </p:txBody>
      </p:sp>
    </p:spTree>
    <p:extLst>
      <p:ext uri="{BB962C8B-B14F-4D97-AF65-F5344CB8AC3E}">
        <p14:creationId xmlns:p14="http://schemas.microsoft.com/office/powerpoint/2010/main" val="174255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5</a:t>
            </a:fld>
            <a:endParaRPr lang="en-GB"/>
          </a:p>
        </p:txBody>
      </p:sp>
    </p:spTree>
    <p:extLst>
      <p:ext uri="{BB962C8B-B14F-4D97-AF65-F5344CB8AC3E}">
        <p14:creationId xmlns:p14="http://schemas.microsoft.com/office/powerpoint/2010/main" val="87727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6</a:t>
            </a:fld>
            <a:endParaRPr lang="en-GB"/>
          </a:p>
        </p:txBody>
      </p:sp>
    </p:spTree>
    <p:extLst>
      <p:ext uri="{BB962C8B-B14F-4D97-AF65-F5344CB8AC3E}">
        <p14:creationId xmlns:p14="http://schemas.microsoft.com/office/powerpoint/2010/main" val="360794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hlinkClick r:id="rId3"/>
              </a:rPr>
              <a:t>https://www.itv.com/news/2020-02-27/coronavirus-warnings-lead-thursday-s-headlines/</a:t>
            </a:r>
            <a:endParaRPr lang="en-GB" dirty="0"/>
          </a:p>
          <a:p>
            <a:pPr marL="228600" indent="-228600">
              <a:buAutoNum type="arabicParenR"/>
            </a:pPr>
            <a:r>
              <a:rPr lang="en-GB" dirty="0"/>
              <a:t>iStock</a:t>
            </a:r>
          </a:p>
          <a:p>
            <a:pPr marL="228600" indent="-228600">
              <a:buAutoNum type="arabicParenR"/>
            </a:pPr>
            <a:endParaRPr lang="en-GB" dirty="0"/>
          </a:p>
          <a:p>
            <a:pPr marL="0" indent="0">
              <a:buNone/>
            </a:pPr>
            <a:r>
              <a:rPr lang="en-GB" dirty="0"/>
              <a:t>References:</a:t>
            </a:r>
          </a:p>
          <a:p>
            <a:pPr marL="228600" indent="-228600">
              <a:buAutoNum type="arabicParenR"/>
            </a:pPr>
            <a:r>
              <a:rPr lang="en-GB" dirty="0">
                <a:hlinkClick r:id="rId4"/>
              </a:rPr>
              <a:t>https://www.bcm.edu/departments/molecular-virology-and-microbiology/emerging-infections-and-biodefense/emerging-infectious-diseases</a:t>
            </a:r>
            <a:endParaRPr lang="en-GB" dirty="0"/>
          </a:p>
          <a:p>
            <a:pPr marL="228600" indent="-228600">
              <a:buAutoNum type="arabicParenR"/>
            </a:pPr>
            <a:r>
              <a:rPr lang="en-GB" dirty="0">
                <a:hlinkClick r:id="rId5"/>
              </a:rPr>
              <a:t>https://dictionary.cambridge.org/dictionary/english/modern</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7</a:t>
            </a:fld>
            <a:endParaRPr lang="en-GB"/>
          </a:p>
        </p:txBody>
      </p:sp>
    </p:spTree>
    <p:extLst>
      <p:ext uri="{BB962C8B-B14F-4D97-AF65-F5344CB8AC3E}">
        <p14:creationId xmlns:p14="http://schemas.microsoft.com/office/powerpoint/2010/main" val="67605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8</a:t>
            </a:fld>
            <a:endParaRPr lang="en-GB"/>
          </a:p>
        </p:txBody>
      </p:sp>
    </p:spTree>
    <p:extLst>
      <p:ext uri="{BB962C8B-B14F-4D97-AF65-F5344CB8AC3E}">
        <p14:creationId xmlns:p14="http://schemas.microsoft.com/office/powerpoint/2010/main" val="169164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pPr marL="228600" indent="-228600">
              <a:buAutoNum type="arabicParenR"/>
            </a:pPr>
            <a:r>
              <a:rPr lang="en-GB" dirty="0">
                <a:hlinkClick r:id="rId3"/>
              </a:rPr>
              <a:t>https://www.dammann.com.au/blog/some-great-tips-for-translating-gaming-instructions/</a:t>
            </a:r>
            <a:endParaRPr lang="en-GB" dirty="0"/>
          </a:p>
          <a:p>
            <a:pPr marL="228600" indent="-228600">
              <a:buAutoNum type="arabicParenR"/>
            </a:pPr>
            <a:r>
              <a:rPr lang="en-GB" dirty="0">
                <a:hlinkClick r:id="rId4"/>
              </a:rPr>
              <a:t>https://www.pinterest.co.uk/pin/368802656968401571/</a:t>
            </a:r>
            <a:endParaRPr lang="en-GB" dirty="0"/>
          </a:p>
          <a:p>
            <a:pPr marL="228600" indent="-228600">
              <a:buAutoNum type="arabicParenR"/>
            </a:pPr>
            <a:r>
              <a:rPr lang="en-GB" dirty="0">
                <a:hlinkClick r:id="rId5"/>
              </a:rPr>
              <a:t>https://www.ashtonmedicalgroup.co.uk/pages/Flu</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9</a:t>
            </a:fld>
            <a:endParaRPr lang="en-GB"/>
          </a:p>
        </p:txBody>
      </p:sp>
    </p:spTree>
    <p:extLst>
      <p:ext uri="{BB962C8B-B14F-4D97-AF65-F5344CB8AC3E}">
        <p14:creationId xmlns:p14="http://schemas.microsoft.com/office/powerpoint/2010/main" val="4163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 video link: </a:t>
            </a:r>
            <a:r>
              <a:rPr lang="en-GB" dirty="0">
                <a:hlinkClick r:id="rId3"/>
              </a:rPr>
              <a:t>https://www.youtube.com/watch?v=M8AKTACyiB0</a:t>
            </a:r>
            <a:endParaRPr lang="en-GB" dirty="0"/>
          </a:p>
          <a:p>
            <a:endParaRPr lang="en-GB" dirty="0"/>
          </a:p>
          <a:p>
            <a:r>
              <a:rPr lang="en-GB" dirty="0"/>
              <a:t>Images:</a:t>
            </a:r>
          </a:p>
          <a:p>
            <a:r>
              <a:rPr lang="en-GB" dirty="0"/>
              <a:t>1) 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10</a:t>
            </a:fld>
            <a:endParaRPr lang="en-GB"/>
          </a:p>
        </p:txBody>
      </p:sp>
    </p:spTree>
    <p:extLst>
      <p:ext uri="{BB962C8B-B14F-4D97-AF65-F5344CB8AC3E}">
        <p14:creationId xmlns:p14="http://schemas.microsoft.com/office/powerpoint/2010/main" val="292067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feshare.tv/x/FoQ45XPO_WQ" TargetMode="External"/><Relationship Id="rId1" Type="http://schemas.openxmlformats.org/officeDocument/2006/relationships/slideMaster" Target="../slideMasters/slideMaster2.xml"/><Relationship Id="rId4" Type="http://schemas.openxmlformats.org/officeDocument/2006/relationships/hyperlink" Target="mailto:aisling@votesforschools.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safeshare.tv/x/FoQ45XPO_W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0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3/15/2020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29128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ackground 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C4AC8F0B-EF00-4473-BA2B-41A119BDA394}"/>
              </a:ext>
            </a:extLst>
          </p:cNvPr>
          <p:cNvSpPr/>
          <p:nvPr userDrawn="1"/>
        </p:nvSpPr>
        <p:spPr>
          <a:xfrm flipH="1">
            <a:off x="154056" y="177990"/>
            <a:ext cx="8835887" cy="6502019"/>
          </a:xfrm>
          <a:prstGeom prst="rtTriangl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E3FF838-6CF6-4B1B-A723-A7C303CB2FAE}"/>
              </a:ext>
            </a:extLst>
          </p:cNvPr>
          <p:cNvSpPr>
            <a:spLocks noGrp="1"/>
          </p:cNvSpPr>
          <p:nvPr>
            <p:ph type="title"/>
          </p:nvPr>
        </p:nvSpPr>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xmlns="" id="{B49F1D4E-8A1B-44F5-B99D-49C8CA4E5EF0}"/>
              </a:ext>
            </a:extLst>
          </p:cNvPr>
          <p:cNvSpPr>
            <a:spLocks noGrp="1"/>
          </p:cNvSpPr>
          <p:nvPr>
            <p:ph type="sldNum" sz="quarter" idx="10"/>
          </p:nvPr>
        </p:nvSpPr>
        <p:spPr/>
        <p:txBody>
          <a:bodyPr/>
          <a:lstStyle/>
          <a:p>
            <a:fld id="{B81BEFB5-B44B-A746-AD13-78F60F19D1C6}" type="slidenum">
              <a:rPr lang="en-US" smtClean="0"/>
              <a:t>‹#›</a:t>
            </a:fld>
            <a:endParaRPr lang="en-US"/>
          </a:p>
        </p:txBody>
      </p:sp>
      <p:sp>
        <p:nvSpPr>
          <p:cNvPr id="4" name="Right Triangle 3">
            <a:extLst>
              <a:ext uri="{FF2B5EF4-FFF2-40B4-BE49-F238E27FC236}">
                <a16:creationId xmlns:a16="http://schemas.microsoft.com/office/drawing/2014/main" xmlns="" id="{B1D5F91D-9933-450E-849F-960E916D5243}"/>
              </a:ext>
            </a:extLst>
          </p:cNvPr>
          <p:cNvSpPr/>
          <p:nvPr userDrawn="1"/>
        </p:nvSpPr>
        <p:spPr>
          <a:xfrm rot="10800000" flipH="1">
            <a:off x="154056" y="177990"/>
            <a:ext cx="8835887" cy="6502019"/>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636DD4-3030-3C4E-B0CA-BD7DA1983090}"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09130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9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C015642-D673-4A59-B7A1-9DC47DBD7005}"/>
              </a:ext>
            </a:extLst>
          </p:cNvPr>
          <p:cNvSpPr>
            <a:spLocks noGrp="1"/>
          </p:cNvSpPr>
          <p:nvPr>
            <p:ph type="title"/>
          </p:nvPr>
        </p:nvSpPr>
        <p:spPr>
          <a:xfrm>
            <a:off x="457200" y="274640"/>
            <a:ext cx="8229600" cy="570751"/>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76222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5" name="Picture 4">
            <a:extLst>
              <a:ext uri="{FF2B5EF4-FFF2-40B4-BE49-F238E27FC236}">
                <a16:creationId xmlns:a16="http://schemas.microsoft.com/office/drawing/2014/main" xmlns=""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2110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dirty="0"/>
              <a:t>Click to edit Master text styles</a:t>
            </a:r>
          </a:p>
          <a:p>
            <a:pPr lvl="1"/>
            <a:r>
              <a:rPr lang="en-US" dirty="0"/>
              <a:t>Second level</a:t>
            </a:r>
          </a:p>
          <a:p>
            <a:pPr lvl="2"/>
            <a:r>
              <a:rPr lang="en-US" dirty="0"/>
              <a:t>1) Third level</a:t>
            </a:r>
          </a:p>
        </p:txBody>
      </p:sp>
      <p:pic>
        <p:nvPicPr>
          <p:cNvPr id="5" name="Picture 4">
            <a:extLst>
              <a:ext uri="{FF2B5EF4-FFF2-40B4-BE49-F238E27FC236}">
                <a16:creationId xmlns:a16="http://schemas.microsoft.com/office/drawing/2014/main" xmlns=""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xmlns=""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xmlns=""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421808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dirty="0"/>
              <a:t>Click to edit Master text styles</a:t>
            </a:r>
          </a:p>
          <a:p>
            <a:pPr lvl="1"/>
            <a:r>
              <a:rPr lang="en-US" dirty="0"/>
              <a:t>Second level</a:t>
            </a:r>
          </a:p>
          <a:p>
            <a:pPr lvl="2"/>
            <a:r>
              <a:rPr lang="en-US" dirty="0"/>
              <a:t>1) Third level</a:t>
            </a:r>
          </a:p>
        </p:txBody>
      </p:sp>
      <p:sp>
        <p:nvSpPr>
          <p:cNvPr id="8" name="AutoShape 2" descr="https://files.slack.com/files-pri/T17G4CXPU-FEBQYG2CT/image_from_ios.jpg">
            <a:extLst>
              <a:ext uri="{FF2B5EF4-FFF2-40B4-BE49-F238E27FC236}">
                <a16:creationId xmlns:a16="http://schemas.microsoft.com/office/drawing/2014/main" xmlns=""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xmlns=""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xmlns=""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xmlns=""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xmlns=""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45037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xmlns=""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xmlns=""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429286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4" name="Shape 114">
            <a:extLst>
              <a:ext uri="{FF2B5EF4-FFF2-40B4-BE49-F238E27FC236}">
                <a16:creationId xmlns:a16="http://schemas.microsoft.com/office/drawing/2014/main" xmlns=""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xmlns=""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xmlns=""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xmlns=""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4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xmlns=""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1553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xmlns=""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xmlns=""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xmlns=""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dirty="0"/>
              <a:t>SEND/Definition Box:</a:t>
            </a:r>
          </a:p>
        </p:txBody>
      </p:sp>
      <p:sp>
        <p:nvSpPr>
          <p:cNvPr id="4" name="Text Placeholder 3">
            <a:extLst>
              <a:ext uri="{FF2B5EF4-FFF2-40B4-BE49-F238E27FC236}">
                <a16:creationId xmlns:a16="http://schemas.microsoft.com/office/drawing/2014/main" xmlns=""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xmlns=""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xmlns=""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xmlns=""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32147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xmlns=""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xmlns=""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xmlns=""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46258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xmlns=""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xmlns=""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xmlns=""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xmlns=""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xmlns=""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xmlns=""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xmlns=""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981368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xmlns=""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xmlns=""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xmlns=""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dirty="0"/>
              <a:t>Vote Now on…</a:t>
            </a:r>
            <a:r>
              <a:rPr lang="en-GB" sz="2800" b="1" dirty="0"/>
              <a:t/>
            </a:r>
            <a:br>
              <a:rPr lang="en-GB" sz="2800" b="1" dirty="0"/>
            </a:br>
            <a:r>
              <a:rPr lang="en-GB" sz="2800" b="1" dirty="0"/>
              <a:t/>
            </a:r>
            <a:br>
              <a:rPr lang="en-GB" sz="2800" b="1" dirty="0"/>
            </a:br>
            <a:r>
              <a:rPr lang="en-GB" sz="2800" b="1" dirty="0"/>
              <a:t>www.votesforschools.com </a:t>
            </a:r>
          </a:p>
        </p:txBody>
      </p:sp>
      <p:sp>
        <p:nvSpPr>
          <p:cNvPr id="10" name="Rectangle: Rounded Corners 9">
            <a:hlinkClick r:id="rId2"/>
            <a:extLst>
              <a:ext uri="{FF2B5EF4-FFF2-40B4-BE49-F238E27FC236}">
                <a16:creationId xmlns:a16="http://schemas.microsoft.com/office/drawing/2014/main" xmlns=""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dirty="0">
                <a:solidFill>
                  <a:srgbClr val="060505"/>
                </a:solidFill>
                <a:latin typeface="+mj-lt"/>
              </a:rPr>
              <a:t>Not sure how? </a:t>
            </a:r>
            <a:r>
              <a:rPr lang="en-GB" sz="1600" dirty="0">
                <a:solidFill>
                  <a:srgbClr val="060505"/>
                </a:solidFill>
                <a:latin typeface="+mj-lt"/>
              </a:rPr>
              <a:t>Click the icon to see a video on how to log your votes! </a:t>
            </a:r>
            <a:r>
              <a:rPr lang="en-GB" sz="1600" dirty="0">
                <a:solidFill>
                  <a:srgbClr val="060505"/>
                </a:solidFill>
              </a:rPr>
              <a:t>If you have any issues, feedback or comments, email </a:t>
            </a:r>
            <a:r>
              <a:rPr lang="en-GB" sz="1600" dirty="0">
                <a:solidFill>
                  <a:srgbClr val="060505"/>
                </a:solidFill>
                <a:hlinkClick r:id="rId4"/>
              </a:rPr>
              <a:t>aisling@votesforschools.com</a:t>
            </a:r>
            <a:endParaRPr lang="en-GB" sz="1600" dirty="0">
              <a:solidFill>
                <a:srgbClr val="060505"/>
              </a:solidFill>
            </a:endParaRPr>
          </a:p>
        </p:txBody>
      </p:sp>
    </p:spTree>
    <p:extLst>
      <p:ext uri="{BB962C8B-B14F-4D97-AF65-F5344CB8AC3E}">
        <p14:creationId xmlns:p14="http://schemas.microsoft.com/office/powerpoint/2010/main" val="393352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7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dirty="0"/>
              <a:t>Click to edit Master title style</a:t>
            </a:r>
            <a:endParaRPr lang="en-GB" dirty="0"/>
          </a:p>
        </p:txBody>
      </p:sp>
    </p:spTree>
    <p:extLst>
      <p:ext uri="{BB962C8B-B14F-4D97-AF65-F5344CB8AC3E}">
        <p14:creationId xmlns:p14="http://schemas.microsoft.com/office/powerpoint/2010/main" val="4226473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xmlns=""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070560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xmlns=""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09396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xmlns=""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995853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xmlns=""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xmlns=""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xmlns=""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15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4" name="Picture 3">
            <a:extLst>
              <a:ext uri="{FF2B5EF4-FFF2-40B4-BE49-F238E27FC236}">
                <a16:creationId xmlns:a16="http://schemas.microsoft.com/office/drawing/2014/main" xmlns=""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5581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xmlns=""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xmlns=""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dirty="0"/>
              <a:t>Click to edit Master title style</a:t>
            </a:r>
            <a:endParaRPr lang="en-GB" dirty="0"/>
          </a:p>
        </p:txBody>
      </p:sp>
    </p:spTree>
    <p:extLst>
      <p:ext uri="{BB962C8B-B14F-4D97-AF65-F5344CB8AC3E}">
        <p14:creationId xmlns:p14="http://schemas.microsoft.com/office/powerpoint/2010/main" val="1058827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xmlns=""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xmlns=""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xmlns=""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dirty="0">
                <a:solidFill>
                  <a:schemeClr val="tx1"/>
                </a:solidFill>
                <a:latin typeface="Century Gothic"/>
                <a:ea typeface="Lato" panose="020F0502020204030203" pitchFamily="34" charset="0"/>
                <a:cs typeface="Century Gothic"/>
              </a:rPr>
              <a:t>Make your voice heard! </a:t>
            </a:r>
          </a:p>
          <a:p>
            <a:pPr algn="ctr"/>
            <a:r>
              <a:rPr lang="en-GB" sz="1500" dirty="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xmlns=""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xmlns=""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dirty="0"/>
              <a:t>Cast your vote now…</a:t>
            </a:r>
          </a:p>
        </p:txBody>
      </p:sp>
    </p:spTree>
    <p:extLst>
      <p:ext uri="{BB962C8B-B14F-4D97-AF65-F5344CB8AC3E}">
        <p14:creationId xmlns:p14="http://schemas.microsoft.com/office/powerpoint/2010/main" val="1334186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2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dirty="0"/>
              <a:t>Click to edit Master title style</a:t>
            </a:r>
            <a:endParaRPr lang="en-GB" dirty="0"/>
          </a:p>
        </p:txBody>
      </p:sp>
    </p:spTree>
    <p:extLst>
      <p:ext uri="{BB962C8B-B14F-4D97-AF65-F5344CB8AC3E}">
        <p14:creationId xmlns:p14="http://schemas.microsoft.com/office/powerpoint/2010/main" val="2806114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xmlns=""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2863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xmlns=""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36089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xmlns=""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309301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endParaRPr lang="en-GB" dirty="0"/>
          </a:p>
        </p:txBody>
      </p:sp>
      <p:sp>
        <p:nvSpPr>
          <p:cNvPr id="7" name="Shape 223">
            <a:extLst>
              <a:ext uri="{FF2B5EF4-FFF2-40B4-BE49-F238E27FC236}">
                <a16:creationId xmlns:a16="http://schemas.microsoft.com/office/drawing/2014/main" xmlns=""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xmlns=""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xmlns="" id="{061EE302-B13D-4F4B-BFEA-C3DA8D7C7A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xmlns="" id="{66F4683F-F1B8-4730-BD97-7183A095E6C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xmlns=""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spTree>
    <p:extLst>
      <p:ext uri="{BB962C8B-B14F-4D97-AF65-F5344CB8AC3E}">
        <p14:creationId xmlns:p14="http://schemas.microsoft.com/office/powerpoint/2010/main" val="5432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xmlns=""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xmlns=""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13" name="Title 1">
            <a:extLst>
              <a:ext uri="{FF2B5EF4-FFF2-40B4-BE49-F238E27FC236}">
                <a16:creationId xmlns:a16="http://schemas.microsoft.com/office/drawing/2014/main" xmlns=""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xmlns=""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xmlns=""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xmlns=""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xmlns=""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66728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xmlns=""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xmlns=""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xmlns=""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777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xmlns=""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xmlns="" id="{A99762AC-3D98-44C7-B89F-F0413A501885}"/>
              </a:ext>
            </a:extLst>
          </p:cNvPr>
          <p:cNvSpPr txBox="1">
            <a:spLocks/>
          </p:cNvSpPr>
          <p:nvPr/>
        </p:nvSpPr>
        <p:spPr>
          <a:xfrm>
            <a:off x="5172974" y="3024590"/>
            <a:ext cx="324445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800" b="1" dirty="0">
                <a:solidFill>
                  <a:srgbClr val="6088EF"/>
                </a:solidFill>
                <a:latin typeface="Century Gothic" panose="020B0502020202020204" pitchFamily="34" charset="0"/>
                <a:ea typeface="Lato"/>
                <a:cs typeface="Lato"/>
                <a:sym typeface="Lato"/>
              </a:rPr>
              <a:t>KS2</a:t>
            </a:r>
          </a:p>
          <a:p>
            <a:pPr algn="r">
              <a:lnSpc>
                <a:spcPct val="150000"/>
              </a:lnSpc>
              <a:spcBef>
                <a:spcPts val="800"/>
              </a:spcBef>
              <a:buClr>
                <a:srgbClr val="97E8D7"/>
              </a:buClr>
              <a:buSzPct val="100000"/>
              <a:buFont typeface="Arial"/>
              <a:buNone/>
            </a:pPr>
            <a:endParaRPr lang="en-GB" sz="4800" b="1" dirty="0">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xmlns=""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xmlns=""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xmlns=""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xmlns=""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1746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xmlns=""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xmlns=""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dirty="0"/>
              <a:t>Click to edit Master title style</a:t>
            </a:r>
            <a:endParaRPr lang="en-GB" dirty="0"/>
          </a:p>
        </p:txBody>
      </p:sp>
    </p:spTree>
    <p:extLst>
      <p:ext uri="{BB962C8B-B14F-4D97-AF65-F5344CB8AC3E}">
        <p14:creationId xmlns:p14="http://schemas.microsoft.com/office/powerpoint/2010/main" val="4105057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xmlns=""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xmlns=""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dirty="0"/>
              <a:t>Cast your vote on…</a:t>
            </a:r>
          </a:p>
          <a:p>
            <a:pPr algn="ctr"/>
            <a:endParaRPr lang="en-GB" sz="2800" b="1" dirty="0"/>
          </a:p>
          <a:p>
            <a:pPr algn="ctr"/>
            <a:r>
              <a:rPr lang="en-GB" sz="2800" b="1" dirty="0">
                <a:hlinkClick r:id="rId4"/>
              </a:rPr>
              <a:t>www.votesforschools.com</a:t>
            </a:r>
            <a:r>
              <a:rPr lang="en-GB" sz="2800" b="1" dirty="0"/>
              <a:t> </a:t>
            </a:r>
          </a:p>
        </p:txBody>
      </p:sp>
      <p:sp>
        <p:nvSpPr>
          <p:cNvPr id="9" name="Rectangle: Rounded Corners 8">
            <a:hlinkClick r:id="rId5"/>
            <a:extLst>
              <a:ext uri="{FF2B5EF4-FFF2-40B4-BE49-F238E27FC236}">
                <a16:creationId xmlns:a16="http://schemas.microsoft.com/office/drawing/2014/main" xmlns=""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dirty="0">
                <a:solidFill>
                  <a:srgbClr val="060505"/>
                </a:solidFill>
                <a:latin typeface="Century Gothic" panose="020B0502020202020204" pitchFamily="34" charset="0"/>
              </a:rPr>
              <a:t>Not sure how? </a:t>
            </a:r>
          </a:p>
          <a:p>
            <a:pPr algn="ctr"/>
            <a:r>
              <a:rPr lang="en-GB" sz="1500" dirty="0">
                <a:solidFill>
                  <a:srgbClr val="060505"/>
                </a:solidFill>
                <a:latin typeface="Century Gothic" panose="020B0502020202020204" pitchFamily="34" charset="0"/>
              </a:rPr>
              <a:t>Click the ballot box to see a video on how to log your votes! </a:t>
            </a:r>
          </a:p>
          <a:p>
            <a:pPr algn="ctr"/>
            <a:r>
              <a:rPr lang="en-GB" sz="1500" dirty="0">
                <a:solidFill>
                  <a:srgbClr val="060505"/>
                </a:solidFill>
                <a:latin typeface="Century Gothic" panose="020B0502020202020204" pitchFamily="34" charset="0"/>
              </a:rPr>
              <a:t>If you have any issues, feedback or comments, email </a:t>
            </a:r>
            <a:r>
              <a:rPr lang="en-GB" sz="1500" b="1" dirty="0">
                <a:solidFill>
                  <a:srgbClr val="30AFAF"/>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georgie@votesforschools.com</a:t>
            </a:r>
            <a:r>
              <a:rPr lang="en-GB" sz="1500" dirty="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xmlns=""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86867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xmlns=""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xmlns=""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xmlns=""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xmlns=""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xmlns=""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xmlns=""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xmlns=""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xmlns=""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xmlns=""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xmlns=""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xmlns=""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pic>
        <p:nvPicPr>
          <p:cNvPr id="15" name="Picture 14">
            <a:extLst>
              <a:ext uri="{FF2B5EF4-FFF2-40B4-BE49-F238E27FC236}">
                <a16:creationId xmlns:a16="http://schemas.microsoft.com/office/drawing/2014/main" xmlns="" id="{36A6997C-D971-4035-B1E0-C3AFCF4B9E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5794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5" name="Text Placeholder 4">
            <a:extLst>
              <a:ext uri="{FF2B5EF4-FFF2-40B4-BE49-F238E27FC236}">
                <a16:creationId xmlns:a16="http://schemas.microsoft.com/office/drawing/2014/main" xmlns=""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dirty="0"/>
              <a:t>Activity Title (X mins)</a:t>
            </a:r>
          </a:p>
          <a:p>
            <a:pPr lvl="1"/>
            <a:r>
              <a:rPr lang="en-US" dirty="0"/>
              <a:t>Activity information</a:t>
            </a:r>
          </a:p>
        </p:txBody>
      </p:sp>
      <p:sp>
        <p:nvSpPr>
          <p:cNvPr id="8" name="Text Placeholder 7">
            <a:extLst>
              <a:ext uri="{FF2B5EF4-FFF2-40B4-BE49-F238E27FC236}">
                <a16:creationId xmlns:a16="http://schemas.microsoft.com/office/drawing/2014/main" xmlns=""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xmlns=""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dirty="0"/>
              <a:t>SEND/Definition Box:</a:t>
            </a:r>
          </a:p>
        </p:txBody>
      </p:sp>
      <p:sp>
        <p:nvSpPr>
          <p:cNvPr id="10" name="Text Placeholder 7">
            <a:extLst>
              <a:ext uri="{FF2B5EF4-FFF2-40B4-BE49-F238E27FC236}">
                <a16:creationId xmlns:a16="http://schemas.microsoft.com/office/drawing/2014/main" xmlns=""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
        <p:nvSpPr>
          <p:cNvPr id="9" name="Text Placeholder 7">
            <a:extLst>
              <a:ext uri="{FF2B5EF4-FFF2-40B4-BE49-F238E27FC236}">
                <a16:creationId xmlns:a16="http://schemas.microsoft.com/office/drawing/2014/main" xmlns=""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dirty="0"/>
              <a:t>Information box</a:t>
            </a:r>
          </a:p>
        </p:txBody>
      </p:sp>
      <p:sp>
        <p:nvSpPr>
          <p:cNvPr id="7" name="Text Placeholder 6">
            <a:extLst>
              <a:ext uri="{FF2B5EF4-FFF2-40B4-BE49-F238E27FC236}">
                <a16:creationId xmlns:a16="http://schemas.microsoft.com/office/drawing/2014/main" xmlns=""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dirty="0"/>
              <a:t>Challenge:</a:t>
            </a:r>
          </a:p>
          <a:p>
            <a:pPr lvl="1"/>
            <a:r>
              <a:rPr lang="en-US" dirty="0"/>
              <a:t>Information</a:t>
            </a:r>
          </a:p>
        </p:txBody>
      </p:sp>
      <p:pic>
        <p:nvPicPr>
          <p:cNvPr id="14" name="Picture 13">
            <a:extLst>
              <a:ext uri="{FF2B5EF4-FFF2-40B4-BE49-F238E27FC236}">
                <a16:creationId xmlns:a16="http://schemas.microsoft.com/office/drawing/2014/main" xmlns=""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0283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xmlns=""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xmlns=""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7" name="Picture 16">
            <a:extLst>
              <a:ext uri="{FF2B5EF4-FFF2-40B4-BE49-F238E27FC236}">
                <a16:creationId xmlns:a16="http://schemas.microsoft.com/office/drawing/2014/main" xmlns=""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3844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xmlns=""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xmlns=""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xmlns=""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xmlns=""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xmlns=""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xmlns=""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xmlns=""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xmlns=""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8527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xmlns=""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xmlns=""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xmlns=""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xmlns=""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xmlns=""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xmlns=""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Vote Now on…</a:t>
            </a:r>
            <a:r>
              <a:rPr lang="en-GB" sz="2600" kern="1200" dirty="0">
                <a:solidFill>
                  <a:schemeClr val="tx1"/>
                </a:solidFill>
                <a:latin typeface="+mn-lt"/>
                <a:ea typeface="Lato" panose="020F0502020204030203" pitchFamily="34" charset="0"/>
                <a:cs typeface="Lato" panose="020F0502020204030203" pitchFamily="34" charset="0"/>
                <a:sym typeface="Calibri"/>
              </a:rPr>
              <a:t/>
            </a:r>
            <a:br>
              <a:rPr lang="en-GB" sz="2600" kern="1200" dirty="0">
                <a:solidFill>
                  <a:schemeClr val="tx1"/>
                </a:solidFill>
                <a:latin typeface="+mn-lt"/>
                <a:ea typeface="Lato" panose="020F0502020204030203" pitchFamily="34" charset="0"/>
                <a:cs typeface="Lato" panose="020F0502020204030203" pitchFamily="34" charset="0"/>
                <a:sym typeface="Calibri"/>
              </a:rPr>
            </a:b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
            </a:r>
            <a:b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dirty="0">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 </a:t>
            </a:r>
            <a:endParaRPr lang="en-GB" sz="2600" dirty="0"/>
          </a:p>
        </p:txBody>
      </p:sp>
    </p:spTree>
    <p:extLst>
      <p:ext uri="{BB962C8B-B14F-4D97-AF65-F5344CB8AC3E}">
        <p14:creationId xmlns:p14="http://schemas.microsoft.com/office/powerpoint/2010/main" val="40821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7" name="Rectangle 6">
            <a:extLst>
              <a:ext uri="{FF2B5EF4-FFF2-40B4-BE49-F238E27FC236}">
                <a16:creationId xmlns:a16="http://schemas.microsoft.com/office/drawing/2014/main" xmlns=""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xmlns=""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2" r:id="rId1"/>
    <p:sldLayoutId id="2147483665" r:id="rId2"/>
    <p:sldLayoutId id="2147483674" r:id="rId3"/>
    <p:sldLayoutId id="2147483661" r:id="rId4"/>
    <p:sldLayoutId id="2147483663" r:id="rId5"/>
    <p:sldLayoutId id="2147483664" r:id="rId6"/>
    <p:sldLayoutId id="2147483668" r:id="rId7"/>
    <p:sldLayoutId id="2147483669" r:id="rId8"/>
    <p:sldLayoutId id="2147483673" r:id="rId9"/>
    <p:sldLayoutId id="2147483746" r:id="rId10"/>
    <p:sldLayoutId id="2147483747" r:id="rId11"/>
    <p:sldLayoutId id="2147483748"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xmlns=""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xmlns=""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41697784"/>
      </p:ext>
    </p:extLst>
  </p:cSld>
  <p:clrMap bg1="dk1" tx1="lt1" bg2="dk2" tx2="lt2" accent1="accent1" accent2="accent2" accent3="accent3" accent4="accent4" accent5="accent5" accent6="accent6" hlink="hlink" folHlink="folHlink"/>
  <p:sldLayoutIdLst>
    <p:sldLayoutId id="2147483701" r:id="rId1"/>
    <p:sldLayoutId id="2147483692" r:id="rId2"/>
    <p:sldLayoutId id="2147483688" r:id="rId3"/>
    <p:sldLayoutId id="2147483687" r:id="rId4"/>
    <p:sldLayoutId id="2147483700" r:id="rId5"/>
    <p:sldLayoutId id="2147483689" r:id="rId6"/>
    <p:sldLayoutId id="2147483690" r:id="rId7"/>
    <p:sldLayoutId id="2147483691" r:id="rId8"/>
    <p:sldLayoutId id="2147483695" r:id="rId9"/>
    <p:sldLayoutId id="2147483696" r:id="rId10"/>
    <p:sldLayoutId id="2147483697"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hape 245">
            <a:extLst>
              <a:ext uri="{FF2B5EF4-FFF2-40B4-BE49-F238E27FC236}">
                <a16:creationId xmlns:a16="http://schemas.microsoft.com/office/drawing/2014/main" xmlns=""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xmlns=""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536183524"/>
      </p:ext>
    </p:extLst>
  </p:cSld>
  <p:clrMap bg1="dk1" tx1="lt1" bg2="dk2" tx2="lt2" accent1="accent1" accent2="accent2" accent3="accent3" accent4="accent4" accent5="accent5" accent6="accent6" hlink="hlink" folHlink="folHlink"/>
  <p:sldLayoutIdLst>
    <p:sldLayoutId id="2147483718" r:id="rId1"/>
    <p:sldLayoutId id="2147483714" r:id="rId2"/>
    <p:sldLayoutId id="2147483716" r:id="rId3"/>
    <p:sldLayoutId id="2147483719" r:id="rId4"/>
    <p:sldLayoutId id="2147483720" r:id="rId5"/>
    <p:sldLayoutId id="2147483715" r:id="rId6"/>
    <p:sldLayoutId id="2147483717" r:id="rId7"/>
    <p:sldLayoutId id="2147483703"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hape 245">
            <a:extLst>
              <a:ext uri="{FF2B5EF4-FFF2-40B4-BE49-F238E27FC236}">
                <a16:creationId xmlns:a16="http://schemas.microsoft.com/office/drawing/2014/main" xmlns=""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xmlns=""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2" r:id="rId5"/>
    <p:sldLayoutId id="2147483744" r:id="rId6"/>
    <p:sldLayoutId id="2147483743"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56.jpeg"/><Relationship Id="rId5" Type="http://schemas.openxmlformats.org/officeDocument/2006/relationships/image" Target="../media/image41.png"/><Relationship Id="rId10" Type="http://schemas.openxmlformats.org/officeDocument/2006/relationships/hyperlink" Target="https://safeshare.tv/x/ss5e5e5c4e1b193" TargetMode="External"/><Relationship Id="rId4" Type="http://schemas.openxmlformats.org/officeDocument/2006/relationships/image" Target="../media/image40.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75.svg"/><Relationship Id="rId18" Type="http://schemas.openxmlformats.org/officeDocument/2006/relationships/image" Target="../media/image68.png"/><Relationship Id="rId3" Type="http://schemas.openxmlformats.org/officeDocument/2006/relationships/image" Target="../media/image9.png"/><Relationship Id="rId7" Type="http://schemas.openxmlformats.org/officeDocument/2006/relationships/image" Target="../media/image63.jpeg"/><Relationship Id="rId12" Type="http://schemas.openxmlformats.org/officeDocument/2006/relationships/image" Target="../media/image65.png"/><Relationship Id="rId17" Type="http://schemas.openxmlformats.org/officeDocument/2006/relationships/image" Target="../media/image79.svg"/><Relationship Id="rId2" Type="http://schemas.openxmlformats.org/officeDocument/2006/relationships/notesSlide" Target="../notesSlides/notesSlide12.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55.svg"/><Relationship Id="rId5" Type="http://schemas.openxmlformats.org/officeDocument/2006/relationships/image" Target="../media/image61.jpeg"/><Relationship Id="rId15" Type="http://schemas.openxmlformats.org/officeDocument/2006/relationships/image" Target="../media/image77.svg"/><Relationship Id="rId10" Type="http://schemas.openxmlformats.org/officeDocument/2006/relationships/image" Target="../media/image48.png"/><Relationship Id="rId19" Type="http://schemas.openxmlformats.org/officeDocument/2006/relationships/image" Target="../media/image81.svg"/><Relationship Id="rId4" Type="http://schemas.openxmlformats.org/officeDocument/2006/relationships/image" Target="../media/image60.jpeg"/><Relationship Id="rId9" Type="http://schemas.openxmlformats.org/officeDocument/2006/relationships/image" Target="../media/image73.sv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71.jpe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6.svg"/><Relationship Id="rId5" Type="http://schemas.openxmlformats.org/officeDocument/2006/relationships/image" Target="../media/image7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hyperlink" Target="mailto:amy@votesforschools.com" TargetMode="External"/><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6.jpe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7.jpe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8.jpe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2.png"/><Relationship Id="rId12"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7.svg"/><Relationship Id="rId11" Type="http://schemas.openxmlformats.org/officeDocument/2006/relationships/image" Target="../media/image8.png"/><Relationship Id="rId5" Type="http://schemas.openxmlformats.org/officeDocument/2006/relationships/image" Target="../media/image81.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83.png"/><Relationship Id="rId14" Type="http://schemas.openxmlformats.org/officeDocument/2006/relationships/image" Target="../media/image86.jpe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81.svg"/><Relationship Id="rId3" Type="http://schemas.openxmlformats.org/officeDocument/2006/relationships/image" Target="../media/image87.png"/><Relationship Id="rId7" Type="http://schemas.openxmlformats.org/officeDocument/2006/relationships/image" Target="../media/image8.png"/><Relationship Id="rId12"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7.svg"/><Relationship Id="rId11" Type="http://schemas.openxmlformats.org/officeDocument/2006/relationships/image" Target="../media/image110.svg"/><Relationship Id="rId5" Type="http://schemas.openxmlformats.org/officeDocument/2006/relationships/image" Target="../media/image81.png"/><Relationship Id="rId15" Type="http://schemas.openxmlformats.org/officeDocument/2006/relationships/image" Target="../media/image112.svg"/><Relationship Id="rId10" Type="http://schemas.openxmlformats.org/officeDocument/2006/relationships/image" Target="../media/image89.png"/><Relationship Id="rId4" Type="http://schemas.openxmlformats.org/officeDocument/2006/relationships/image" Target="../media/image106.svg"/><Relationship Id="rId9" Type="http://schemas.openxmlformats.org/officeDocument/2006/relationships/image" Target="../media/image108.svg"/><Relationship Id="rId1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safeshare.tv/x/BBqqaVptVOk" TargetMode="External"/><Relationship Id="rId5" Type="http://schemas.openxmlformats.org/officeDocument/2006/relationships/image" Target="../media/image92.png"/><Relationship Id="rId4" Type="http://schemas.openxmlformats.org/officeDocument/2006/relationships/hyperlink" Target="https://www.npr.org/sections/goatsandsoda/2020/02/28/809580453/just-for-kids-a-comic-exploring-the-new-coronavirus?t=1583159087769&amp;t=158316489721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1.png"/><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hyperlink" Target="https://safeshare.tv/x/FoQ45XPO_WQ"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hyperlink" Target="mailto:aisling@votesforschools.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26.svg"/><Relationship Id="rId18" Type="http://schemas.openxmlformats.org/officeDocument/2006/relationships/image" Target="../media/image101.png"/><Relationship Id="rId3" Type="http://schemas.openxmlformats.org/officeDocument/2006/relationships/image" Target="../media/image94.png"/><Relationship Id="rId21" Type="http://schemas.openxmlformats.org/officeDocument/2006/relationships/image" Target="../media/image132.svg"/><Relationship Id="rId7" Type="http://schemas.openxmlformats.org/officeDocument/2006/relationships/image" Target="../media/image120.svg"/><Relationship Id="rId12" Type="http://schemas.openxmlformats.org/officeDocument/2006/relationships/image" Target="../media/image99.png"/><Relationship Id="rId17" Type="http://schemas.openxmlformats.org/officeDocument/2006/relationships/image" Target="../media/image81.svg"/><Relationship Id="rId2" Type="http://schemas.openxmlformats.org/officeDocument/2006/relationships/notesSlide" Target="../notesSlides/notesSlide24.xml"/><Relationship Id="rId16" Type="http://schemas.openxmlformats.org/officeDocument/2006/relationships/image" Target="../media/image68.png"/><Relationship Id="rId20" Type="http://schemas.openxmlformats.org/officeDocument/2006/relationships/image" Target="../media/image102.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24.svg"/><Relationship Id="rId5" Type="http://schemas.openxmlformats.org/officeDocument/2006/relationships/image" Target="../media/image95.png"/><Relationship Id="rId15" Type="http://schemas.openxmlformats.org/officeDocument/2006/relationships/image" Target="../media/image128.svg"/><Relationship Id="rId10" Type="http://schemas.openxmlformats.org/officeDocument/2006/relationships/image" Target="../media/image98.png"/><Relationship Id="rId19" Type="http://schemas.openxmlformats.org/officeDocument/2006/relationships/image" Target="../media/image130.svg"/><Relationship Id="rId4" Type="http://schemas.openxmlformats.org/officeDocument/2006/relationships/image" Target="../media/image117.svg"/><Relationship Id="rId9" Type="http://schemas.openxmlformats.org/officeDocument/2006/relationships/image" Target="../media/image122.svg"/><Relationship Id="rId14" Type="http://schemas.openxmlformats.org/officeDocument/2006/relationships/image" Target="../media/image100.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pn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mcusercontent.com/69a52486c19d823dec298c1c8/files/72c55665-4980-4f71-a60c-2f5849db933f/050320_Primary_Assembly_Coronavirus_GE_.ppt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e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jpeg"/><Relationship Id="rId10" Type="http://schemas.openxmlformats.org/officeDocument/2006/relationships/image" Target="../media/image49.jpeg"/><Relationship Id="rId4" Type="http://schemas.openxmlformats.org/officeDocument/2006/relationships/image" Target="../media/image26.png"/><Relationship Id="rId9" Type="http://schemas.openxmlformats.org/officeDocument/2006/relationships/image" Target="../media/image55.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xmlns="" id="{8E4E48F6-DCD7-4F58-BFEF-358ADC6CBF22}"/>
              </a:ext>
            </a:extLst>
          </p:cNvPr>
          <p:cNvPicPr>
            <a:picLocks noChangeAspect="1"/>
          </p:cNvPicPr>
          <p:nvPr/>
        </p:nvPicPr>
        <p:blipFill>
          <a:blip r:embed="rId2"/>
          <a:stretch>
            <a:fillRect/>
          </a:stretch>
        </p:blipFill>
        <p:spPr>
          <a:xfrm>
            <a:off x="5880189" y="5630344"/>
            <a:ext cx="2829421" cy="1006439"/>
          </a:xfrm>
          <a:prstGeom prst="rect">
            <a:avLst/>
          </a:prstGeom>
        </p:spPr>
      </p:pic>
      <p:sp>
        <p:nvSpPr>
          <p:cNvPr id="3" name="TextBox 2">
            <a:extLst>
              <a:ext uri="{FF2B5EF4-FFF2-40B4-BE49-F238E27FC236}">
                <a16:creationId xmlns:a16="http://schemas.microsoft.com/office/drawing/2014/main" xmlns="" id="{B04D7B7D-F242-4D30-A8DD-450EB35F35B1}"/>
              </a:ext>
            </a:extLst>
          </p:cNvPr>
          <p:cNvSpPr txBox="1"/>
          <p:nvPr/>
        </p:nvSpPr>
        <p:spPr>
          <a:xfrm>
            <a:off x="5396642" y="4097006"/>
            <a:ext cx="3312968" cy="1293971"/>
          </a:xfrm>
          <a:prstGeom prst="wedgeRoundRectCallout">
            <a:avLst>
              <a:gd name="adj1" fmla="val 2632"/>
              <a:gd name="adj2" fmla="val 72174"/>
              <a:gd name="adj3" fmla="val 16667"/>
            </a:avLst>
          </a:prstGeom>
          <a:noFill/>
          <a:ln w="28575">
            <a:solidFill>
              <a:schemeClr val="accent2"/>
            </a:solidFill>
          </a:ln>
        </p:spPr>
        <p:txBody>
          <a:bodyPr wrap="square" rtlCol="0" anchor="t">
            <a:spAutoFit/>
          </a:bodyPr>
          <a:lstStyle/>
          <a:p>
            <a:pPr algn="ctr"/>
            <a:r>
              <a:rPr lang="en-GB" sz="1400" b="1" dirty="0">
                <a:ea typeface="+mn-lt"/>
                <a:cs typeface="+mn-lt"/>
              </a:rPr>
              <a:t>Article 24: </a:t>
            </a:r>
            <a:r>
              <a:rPr lang="en-GB" sz="1400" dirty="0">
                <a:ea typeface="+mn-lt"/>
                <a:cs typeface="+mn-lt"/>
              </a:rPr>
              <a:t>“You have the right to the best health care possible, safe water to drink, nutritious food, a clean and safe environment, and information to help you stay well.”</a:t>
            </a:r>
            <a:endParaRPr lang="en-US" dirty="0"/>
          </a:p>
        </p:txBody>
      </p:sp>
    </p:spTree>
    <p:extLst>
      <p:ext uri="{BB962C8B-B14F-4D97-AF65-F5344CB8AC3E}">
        <p14:creationId xmlns:p14="http://schemas.microsoft.com/office/powerpoint/2010/main" val="274256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BD4A348-8CB0-435A-8169-31F7DC832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4" name="Rectangle: Rounded Corners 3">
            <a:extLst>
              <a:ext uri="{FF2B5EF4-FFF2-40B4-BE49-F238E27FC236}">
                <a16:creationId xmlns:a16="http://schemas.microsoft.com/office/drawing/2014/main" xmlns="" id="{2487ECB6-B9B8-4652-A4C9-4C7C8B5A58C7}"/>
              </a:ext>
            </a:extLst>
          </p:cNvPr>
          <p:cNvSpPr/>
          <p:nvPr/>
        </p:nvSpPr>
        <p:spPr>
          <a:xfrm>
            <a:off x="854636" y="952930"/>
            <a:ext cx="7210096" cy="470032"/>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Diseases</a:t>
            </a:r>
            <a:r>
              <a:rPr lang="en-GB" sz="1600" dirty="0"/>
              <a:t> </a:t>
            </a:r>
            <a:r>
              <a:rPr lang="en-GB" sz="1600" b="1" dirty="0"/>
              <a:t>are caused by germs</a:t>
            </a:r>
            <a:r>
              <a:rPr lang="en-GB" sz="1600" dirty="0"/>
              <a:t>. There are four different types of germs:</a:t>
            </a:r>
          </a:p>
        </p:txBody>
      </p:sp>
      <p:sp>
        <p:nvSpPr>
          <p:cNvPr id="5" name="Rectangle: Rounded Corners 4">
            <a:extLst>
              <a:ext uri="{FF2B5EF4-FFF2-40B4-BE49-F238E27FC236}">
                <a16:creationId xmlns:a16="http://schemas.microsoft.com/office/drawing/2014/main" xmlns="" id="{71F19582-C57E-4084-8BF9-4AC0F4C43F31}"/>
              </a:ext>
            </a:extLst>
          </p:cNvPr>
          <p:cNvSpPr/>
          <p:nvPr/>
        </p:nvSpPr>
        <p:spPr>
          <a:xfrm>
            <a:off x="474283" y="1625344"/>
            <a:ext cx="1153508" cy="39955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Viruses</a:t>
            </a:r>
          </a:p>
        </p:txBody>
      </p:sp>
      <p:sp>
        <p:nvSpPr>
          <p:cNvPr id="6" name="Rectangle: Rounded Corners 5">
            <a:extLst>
              <a:ext uri="{FF2B5EF4-FFF2-40B4-BE49-F238E27FC236}">
                <a16:creationId xmlns:a16="http://schemas.microsoft.com/office/drawing/2014/main" xmlns="" id="{0DDA0ADE-D0F5-4F95-95BC-86F432B5F8BE}"/>
              </a:ext>
            </a:extLst>
          </p:cNvPr>
          <p:cNvSpPr/>
          <p:nvPr/>
        </p:nvSpPr>
        <p:spPr>
          <a:xfrm>
            <a:off x="1729373" y="2591269"/>
            <a:ext cx="1153508" cy="39955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Bacteria</a:t>
            </a:r>
          </a:p>
        </p:txBody>
      </p:sp>
      <p:sp>
        <p:nvSpPr>
          <p:cNvPr id="7" name="Rectangle: Rounded Corners 6">
            <a:extLst>
              <a:ext uri="{FF2B5EF4-FFF2-40B4-BE49-F238E27FC236}">
                <a16:creationId xmlns:a16="http://schemas.microsoft.com/office/drawing/2014/main" xmlns="" id="{5448ED1F-A0A7-412E-AC48-38DF340DAFC2}"/>
              </a:ext>
            </a:extLst>
          </p:cNvPr>
          <p:cNvSpPr/>
          <p:nvPr/>
        </p:nvSpPr>
        <p:spPr>
          <a:xfrm>
            <a:off x="452689" y="3244506"/>
            <a:ext cx="1153508" cy="39955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Fungi</a:t>
            </a:r>
          </a:p>
        </p:txBody>
      </p:sp>
      <p:sp>
        <p:nvSpPr>
          <p:cNvPr id="8" name="Rectangle: Rounded Corners 7">
            <a:extLst>
              <a:ext uri="{FF2B5EF4-FFF2-40B4-BE49-F238E27FC236}">
                <a16:creationId xmlns:a16="http://schemas.microsoft.com/office/drawing/2014/main" xmlns="" id="{D4E055B9-E116-44CD-BC66-56A173AC3E84}"/>
              </a:ext>
            </a:extLst>
          </p:cNvPr>
          <p:cNvSpPr/>
          <p:nvPr/>
        </p:nvSpPr>
        <p:spPr>
          <a:xfrm>
            <a:off x="1729373" y="4083134"/>
            <a:ext cx="1153508" cy="39955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Protozoa</a:t>
            </a:r>
          </a:p>
        </p:txBody>
      </p:sp>
      <p:pic>
        <p:nvPicPr>
          <p:cNvPr id="9" name="Picture 8">
            <a:extLst>
              <a:ext uri="{FF2B5EF4-FFF2-40B4-BE49-F238E27FC236}">
                <a16:creationId xmlns:a16="http://schemas.microsoft.com/office/drawing/2014/main" xmlns="" id="{3B55C7B8-5165-4602-8E0C-3BE2637F2D0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057" y="2116151"/>
            <a:ext cx="1056512" cy="1009944"/>
          </a:xfrm>
          <a:prstGeom prst="rect">
            <a:avLst/>
          </a:prstGeom>
        </p:spPr>
      </p:pic>
      <p:pic>
        <p:nvPicPr>
          <p:cNvPr id="10" name="Picture 9">
            <a:extLst>
              <a:ext uri="{FF2B5EF4-FFF2-40B4-BE49-F238E27FC236}">
                <a16:creationId xmlns:a16="http://schemas.microsoft.com/office/drawing/2014/main" xmlns="" id="{A6ED0530-2CE4-4BDC-A07A-2D557001B37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58912" y="3874049"/>
            <a:ext cx="1470247" cy="551342"/>
          </a:xfrm>
          <a:prstGeom prst="rect">
            <a:avLst/>
          </a:prstGeom>
        </p:spPr>
      </p:pic>
      <p:pic>
        <p:nvPicPr>
          <p:cNvPr id="11" name="Picture 10">
            <a:extLst>
              <a:ext uri="{FF2B5EF4-FFF2-40B4-BE49-F238E27FC236}">
                <a16:creationId xmlns:a16="http://schemas.microsoft.com/office/drawing/2014/main" xmlns="" id="{782ECB6B-71F0-4355-B230-87C92006BAF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07516" y="3126095"/>
            <a:ext cx="871370" cy="895405"/>
          </a:xfrm>
          <a:prstGeom prst="rect">
            <a:avLst/>
          </a:prstGeom>
        </p:spPr>
      </p:pic>
      <p:pic>
        <p:nvPicPr>
          <p:cNvPr id="12" name="Picture 11">
            <a:extLst>
              <a:ext uri="{FF2B5EF4-FFF2-40B4-BE49-F238E27FC236}">
                <a16:creationId xmlns:a16="http://schemas.microsoft.com/office/drawing/2014/main" xmlns="" id="{F4DE66CB-BC80-49A0-83DF-623DA95887C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14945" y="1597412"/>
            <a:ext cx="1056511" cy="895405"/>
          </a:xfrm>
          <a:prstGeom prst="rect">
            <a:avLst/>
          </a:prstGeom>
        </p:spPr>
      </p:pic>
      <p:sp>
        <p:nvSpPr>
          <p:cNvPr id="13" name="Rectangle: Rounded Corners 12">
            <a:extLst>
              <a:ext uri="{FF2B5EF4-FFF2-40B4-BE49-F238E27FC236}">
                <a16:creationId xmlns:a16="http://schemas.microsoft.com/office/drawing/2014/main" xmlns="" id="{0E4187A2-0F3C-4CD5-966F-4C9002FC3736}"/>
              </a:ext>
            </a:extLst>
          </p:cNvPr>
          <p:cNvSpPr/>
          <p:nvPr/>
        </p:nvSpPr>
        <p:spPr>
          <a:xfrm>
            <a:off x="3268717" y="1669763"/>
            <a:ext cx="4575874" cy="132106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Germs are so </a:t>
            </a:r>
            <a:r>
              <a:rPr lang="en-GB" sz="1600" b="1" dirty="0"/>
              <a:t>small</a:t>
            </a:r>
            <a:r>
              <a:rPr lang="en-GB" sz="1600" dirty="0"/>
              <a:t> that they can </a:t>
            </a:r>
            <a:r>
              <a:rPr lang="en-GB" sz="1600" b="1" dirty="0"/>
              <a:t>only be seen under a microscope. </a:t>
            </a:r>
            <a:r>
              <a:rPr lang="en-GB" sz="1600" dirty="0"/>
              <a:t>This means they can </a:t>
            </a:r>
            <a:r>
              <a:rPr lang="en-GB" sz="1600" b="1" dirty="0"/>
              <a:t>spread easily</a:t>
            </a:r>
            <a:r>
              <a:rPr lang="en-GB" sz="1600" dirty="0"/>
              <a:t>, because we don’t know that we are spreading them! </a:t>
            </a:r>
            <a:endParaRPr lang="en-GB" sz="1600" b="1" dirty="0"/>
          </a:p>
        </p:txBody>
      </p:sp>
      <p:sp>
        <p:nvSpPr>
          <p:cNvPr id="16" name="Oval 15">
            <a:extLst>
              <a:ext uri="{FF2B5EF4-FFF2-40B4-BE49-F238E27FC236}">
                <a16:creationId xmlns:a16="http://schemas.microsoft.com/office/drawing/2014/main" xmlns="" id="{C3B2888B-83DB-4FF3-90F8-759BC2ABFFE9}"/>
              </a:ext>
            </a:extLst>
          </p:cNvPr>
          <p:cNvSpPr/>
          <p:nvPr/>
        </p:nvSpPr>
        <p:spPr>
          <a:xfrm>
            <a:off x="7708495" y="1945590"/>
            <a:ext cx="560921" cy="546155"/>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xmlns="" id="{575924ED-CE4B-42CF-B870-95AB841C71B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62889" y="1729822"/>
            <a:ext cx="1345635" cy="1333797"/>
          </a:xfrm>
          <a:prstGeom prst="rect">
            <a:avLst/>
          </a:prstGeom>
        </p:spPr>
      </p:pic>
      <p:sp>
        <p:nvSpPr>
          <p:cNvPr id="17" name="Rectangle: Rounded Corners 16">
            <a:extLst>
              <a:ext uri="{FF2B5EF4-FFF2-40B4-BE49-F238E27FC236}">
                <a16:creationId xmlns:a16="http://schemas.microsoft.com/office/drawing/2014/main" xmlns="" id="{76EF2120-9AAB-47BF-BD1B-F6120B8760C7}"/>
              </a:ext>
            </a:extLst>
          </p:cNvPr>
          <p:cNvSpPr/>
          <p:nvPr/>
        </p:nvSpPr>
        <p:spPr>
          <a:xfrm>
            <a:off x="4373411" y="3161628"/>
            <a:ext cx="4460999" cy="132106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When germs </a:t>
            </a:r>
            <a:r>
              <a:rPr lang="en-GB" sz="1600" b="1" dirty="0"/>
              <a:t>get into our bodies</a:t>
            </a:r>
            <a:r>
              <a:rPr lang="en-GB" sz="1600" dirty="0"/>
              <a:t>, they can give us a </a:t>
            </a:r>
            <a:r>
              <a:rPr lang="en-GB" sz="1600" b="1" dirty="0"/>
              <a:t>disease</a:t>
            </a:r>
            <a:r>
              <a:rPr lang="en-GB" sz="1600" dirty="0"/>
              <a:t>. Our body normally tries to </a:t>
            </a:r>
            <a:r>
              <a:rPr lang="en-GB" sz="1600" b="1" dirty="0"/>
              <a:t>fight back</a:t>
            </a:r>
            <a:r>
              <a:rPr lang="en-GB" sz="1600" dirty="0"/>
              <a:t>, but it may need help from a </a:t>
            </a:r>
            <a:r>
              <a:rPr lang="en-GB" sz="1600" b="1" dirty="0"/>
              <a:t>doctor</a:t>
            </a:r>
            <a:r>
              <a:rPr lang="en-GB" sz="1600" dirty="0"/>
              <a:t> to get rid of the germs.</a:t>
            </a:r>
            <a:endParaRPr lang="en-GB" sz="1600" b="1" dirty="0"/>
          </a:p>
        </p:txBody>
      </p:sp>
      <p:pic>
        <p:nvPicPr>
          <p:cNvPr id="19" name="Picture 18">
            <a:extLst>
              <a:ext uri="{FF2B5EF4-FFF2-40B4-BE49-F238E27FC236}">
                <a16:creationId xmlns:a16="http://schemas.microsoft.com/office/drawing/2014/main" xmlns="" id="{3E6D6A08-F8B9-43BD-B189-BC1BB10CC7BF}"/>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998854" y="3229448"/>
            <a:ext cx="1258584" cy="1123995"/>
          </a:xfrm>
          <a:prstGeom prst="rect">
            <a:avLst/>
          </a:prstGeom>
        </p:spPr>
      </p:pic>
      <p:sp>
        <p:nvSpPr>
          <p:cNvPr id="23" name="Rectangle 22">
            <a:extLst>
              <a:ext uri="{FF2B5EF4-FFF2-40B4-BE49-F238E27FC236}">
                <a16:creationId xmlns:a16="http://schemas.microsoft.com/office/drawing/2014/main" xmlns="" id="{B9C69DDD-0B6B-49A0-8ED0-4D79710965D7}"/>
              </a:ext>
            </a:extLst>
          </p:cNvPr>
          <p:cNvSpPr/>
          <p:nvPr/>
        </p:nvSpPr>
        <p:spPr>
          <a:xfrm>
            <a:off x="111163" y="6628146"/>
            <a:ext cx="2243155" cy="215444"/>
          </a:xfrm>
          <a:prstGeom prst="rect">
            <a:avLst/>
          </a:prstGeom>
        </p:spPr>
        <p:txBody>
          <a:bodyPr wrap="square">
            <a:spAutoFit/>
          </a:bodyPr>
          <a:lstStyle/>
          <a:p>
            <a:r>
              <a:rPr lang="en-GB" sz="800" dirty="0">
                <a:hlinkClick r:id="rId10"/>
              </a:rPr>
              <a:t>https://safeshare.tv/x/ss5e5e5c4e1b193</a:t>
            </a:r>
            <a:r>
              <a:rPr lang="en-GB" sz="800" dirty="0"/>
              <a:t> </a:t>
            </a:r>
          </a:p>
        </p:txBody>
      </p:sp>
      <p:sp>
        <p:nvSpPr>
          <p:cNvPr id="28" name="Cloud 27">
            <a:extLst>
              <a:ext uri="{FF2B5EF4-FFF2-40B4-BE49-F238E27FC236}">
                <a16:creationId xmlns:a16="http://schemas.microsoft.com/office/drawing/2014/main" xmlns="" id="{A10A93A9-128D-48A9-BAC8-37B0E754BCB2}"/>
              </a:ext>
            </a:extLst>
          </p:cNvPr>
          <p:cNvSpPr/>
          <p:nvPr/>
        </p:nvSpPr>
        <p:spPr>
          <a:xfrm>
            <a:off x="3835284" y="4645964"/>
            <a:ext cx="4966735" cy="1839979"/>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 mins)</a:t>
            </a:r>
          </a:p>
          <a:p>
            <a:pPr algn="ctr"/>
            <a:r>
              <a:rPr lang="en-GB" sz="1600" dirty="0"/>
              <a:t>Watch the video to see how germs spread. What should the doctor have done to stop them from spreading?</a:t>
            </a:r>
          </a:p>
        </p:txBody>
      </p:sp>
      <p:pic>
        <p:nvPicPr>
          <p:cNvPr id="29" name="Picture 28">
            <a:hlinkClick r:id="rId10"/>
            <a:extLst>
              <a:ext uri="{FF2B5EF4-FFF2-40B4-BE49-F238E27FC236}">
                <a16:creationId xmlns:a16="http://schemas.microsoft.com/office/drawing/2014/main" xmlns="" id="{4DB4F826-AB13-4899-BDFC-0EF68B18B2F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5057" y="4736759"/>
            <a:ext cx="2797094" cy="1749184"/>
          </a:xfrm>
          <a:prstGeom prst="rect">
            <a:avLst/>
          </a:prstGeom>
        </p:spPr>
      </p:pic>
      <p:sp>
        <p:nvSpPr>
          <p:cNvPr id="30" name="Rectangle: Rounded Corners 29">
            <a:hlinkClick r:id="rId10"/>
            <a:extLst>
              <a:ext uri="{FF2B5EF4-FFF2-40B4-BE49-F238E27FC236}">
                <a16:creationId xmlns:a16="http://schemas.microsoft.com/office/drawing/2014/main" xmlns="" id="{A76566B4-A16B-4397-AB73-CEF095C1919C}"/>
              </a:ext>
            </a:extLst>
          </p:cNvPr>
          <p:cNvSpPr/>
          <p:nvPr/>
        </p:nvSpPr>
        <p:spPr>
          <a:xfrm>
            <a:off x="2815663" y="4592067"/>
            <a:ext cx="758272" cy="531522"/>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0:00-1:35</a:t>
            </a:r>
          </a:p>
        </p:txBody>
      </p:sp>
      <p:sp>
        <p:nvSpPr>
          <p:cNvPr id="24" name="Title 1">
            <a:extLst>
              <a:ext uri="{FF2B5EF4-FFF2-40B4-BE49-F238E27FC236}">
                <a16:creationId xmlns:a16="http://schemas.microsoft.com/office/drawing/2014/main" xmlns="" id="{8C6D6A26-5919-4D61-ABFA-6C6818F2DADC}"/>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are diseases?</a:t>
            </a:r>
          </a:p>
        </p:txBody>
      </p:sp>
    </p:spTree>
    <p:extLst>
      <p:ext uri="{BB962C8B-B14F-4D97-AF65-F5344CB8AC3E}">
        <p14:creationId xmlns:p14="http://schemas.microsoft.com/office/powerpoint/2010/main" val="2608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3" grpId="0"/>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10EC81BD-9AE1-461F-A3D7-CD635A58F13A}"/>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6368771" y="215022"/>
            <a:ext cx="2583320" cy="2664812"/>
          </a:xfrm>
          <a:prstGeom prst="rect">
            <a:avLst/>
          </a:prstGeom>
        </p:spPr>
      </p:pic>
      <p:pic>
        <p:nvPicPr>
          <p:cNvPr id="2" name="Picture 1">
            <a:extLst>
              <a:ext uri="{FF2B5EF4-FFF2-40B4-BE49-F238E27FC236}">
                <a16:creationId xmlns:a16="http://schemas.microsoft.com/office/drawing/2014/main" xmlns="" id="{ABD4A348-8CB0-435A-8169-31F7DC8329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3" name="Title 1">
            <a:extLst>
              <a:ext uri="{FF2B5EF4-FFF2-40B4-BE49-F238E27FC236}">
                <a16:creationId xmlns:a16="http://schemas.microsoft.com/office/drawing/2014/main" xmlns="" id="{F1C0A71E-D259-4DEB-90AD-5EF41728A634}"/>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are diseases?</a:t>
            </a:r>
          </a:p>
        </p:txBody>
      </p:sp>
      <p:sp>
        <p:nvSpPr>
          <p:cNvPr id="24" name="Rectangle: Rounded Corners 23">
            <a:extLst>
              <a:ext uri="{FF2B5EF4-FFF2-40B4-BE49-F238E27FC236}">
                <a16:creationId xmlns:a16="http://schemas.microsoft.com/office/drawing/2014/main" xmlns="" id="{B5715863-5285-4421-8495-F66621FE5264}"/>
              </a:ext>
            </a:extLst>
          </p:cNvPr>
          <p:cNvSpPr/>
          <p:nvPr/>
        </p:nvSpPr>
        <p:spPr>
          <a:xfrm>
            <a:off x="3016469" y="2781560"/>
            <a:ext cx="5723279" cy="1618234"/>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reason you are </a:t>
            </a:r>
            <a:r>
              <a:rPr lang="en-GB" sz="1600" b="1" dirty="0"/>
              <a:t>usually healthy </a:t>
            </a:r>
            <a:r>
              <a:rPr lang="en-GB" sz="1600" dirty="0"/>
              <a:t>is because your body has something called an </a:t>
            </a:r>
            <a:r>
              <a:rPr lang="en-GB" sz="1600" b="1" dirty="0"/>
              <a:t>immune system.</a:t>
            </a:r>
            <a:r>
              <a:rPr lang="en-GB" sz="1600" dirty="0"/>
              <a:t> Your immune system </a:t>
            </a:r>
            <a:r>
              <a:rPr lang="en-GB" sz="1600" b="1" dirty="0"/>
              <a:t>recognises germs it has seen before and sends cells to destroy them,</a:t>
            </a:r>
            <a:r>
              <a:rPr lang="en-GB" sz="1600" dirty="0"/>
              <a:t> stopping you from becoming ill.</a:t>
            </a:r>
            <a:endParaRPr lang="en-GB" sz="1600" b="1" dirty="0"/>
          </a:p>
        </p:txBody>
      </p:sp>
      <p:sp>
        <p:nvSpPr>
          <p:cNvPr id="25" name="Rectangle: Rounded Corners 24">
            <a:extLst>
              <a:ext uri="{FF2B5EF4-FFF2-40B4-BE49-F238E27FC236}">
                <a16:creationId xmlns:a16="http://schemas.microsoft.com/office/drawing/2014/main" xmlns="" id="{1F7EA834-6340-4ABE-8EBC-BAC6433EAA73}"/>
              </a:ext>
            </a:extLst>
          </p:cNvPr>
          <p:cNvSpPr/>
          <p:nvPr/>
        </p:nvSpPr>
        <p:spPr>
          <a:xfrm>
            <a:off x="285708" y="4645527"/>
            <a:ext cx="5295285" cy="191399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But germs, like all living things, are </a:t>
            </a:r>
            <a:r>
              <a:rPr lang="en-GB" sz="1600" b="1" dirty="0"/>
              <a:t>always changing and growing</a:t>
            </a:r>
            <a:r>
              <a:rPr lang="en-GB" sz="1600" dirty="0"/>
              <a:t>. If your body </a:t>
            </a:r>
            <a:r>
              <a:rPr lang="en-GB" sz="1600" b="1" dirty="0"/>
              <a:t>doesn’t recognise a new germ, it might not know how to fight it</a:t>
            </a:r>
            <a:r>
              <a:rPr lang="en-GB" sz="1600" dirty="0"/>
              <a:t> and you will become ill while your immune system is learning how to help you. </a:t>
            </a:r>
            <a:r>
              <a:rPr lang="en-GB" sz="1600" b="1" dirty="0"/>
              <a:t>This is what is happening across the world right now with COVID-19.</a:t>
            </a:r>
          </a:p>
        </p:txBody>
      </p:sp>
      <p:pic>
        <p:nvPicPr>
          <p:cNvPr id="18" name="Picture 17">
            <a:extLst>
              <a:ext uri="{FF2B5EF4-FFF2-40B4-BE49-F238E27FC236}">
                <a16:creationId xmlns:a16="http://schemas.microsoft.com/office/drawing/2014/main" xmlns="" id="{62242BF2-A5B7-4193-88A0-5F332D327A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4252" y="2744625"/>
            <a:ext cx="2434533" cy="1655169"/>
          </a:xfrm>
          <a:prstGeom prst="rect">
            <a:avLst/>
          </a:prstGeom>
        </p:spPr>
      </p:pic>
      <p:pic>
        <p:nvPicPr>
          <p:cNvPr id="21" name="Picture 20">
            <a:extLst>
              <a:ext uri="{FF2B5EF4-FFF2-40B4-BE49-F238E27FC236}">
                <a16:creationId xmlns:a16="http://schemas.microsoft.com/office/drawing/2014/main" xmlns="" id="{9171AE48-0F96-43AE-AEA3-820DD4C5C321}"/>
              </a:ext>
            </a:extLst>
          </p:cNvPr>
          <p:cNvPicPr>
            <a:picLocks noChangeAspect="1"/>
          </p:cNvPicPr>
          <p:nvPr/>
        </p:nvPicPr>
        <p:blipFill>
          <a:blip r:embed="rId6"/>
          <a:stretch>
            <a:fillRect/>
          </a:stretch>
        </p:blipFill>
        <p:spPr>
          <a:xfrm>
            <a:off x="5802764" y="4645527"/>
            <a:ext cx="2936984" cy="1913990"/>
          </a:xfrm>
          <a:prstGeom prst="rect">
            <a:avLst/>
          </a:prstGeom>
        </p:spPr>
      </p:pic>
      <p:sp>
        <p:nvSpPr>
          <p:cNvPr id="31" name="Cloud 30">
            <a:extLst>
              <a:ext uri="{FF2B5EF4-FFF2-40B4-BE49-F238E27FC236}">
                <a16:creationId xmlns:a16="http://schemas.microsoft.com/office/drawing/2014/main" xmlns="" id="{7124BFBF-00BB-4390-98F9-8D31BF58586D}"/>
              </a:ext>
            </a:extLst>
          </p:cNvPr>
          <p:cNvSpPr/>
          <p:nvPr/>
        </p:nvSpPr>
        <p:spPr>
          <a:xfrm>
            <a:off x="392778" y="863375"/>
            <a:ext cx="4077612" cy="1628370"/>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Discuss (2-5 mins)</a:t>
            </a:r>
          </a:p>
          <a:p>
            <a:pPr algn="ctr"/>
            <a:r>
              <a:rPr lang="en-GB" sz="1600" dirty="0"/>
              <a:t>With your partner, discuss the question. Can you think of an answer?</a:t>
            </a:r>
          </a:p>
        </p:txBody>
      </p:sp>
      <p:sp>
        <p:nvSpPr>
          <p:cNvPr id="13" name="Speech Bubble: Rectangle with Corners Rounded 12">
            <a:extLst>
              <a:ext uri="{FF2B5EF4-FFF2-40B4-BE49-F238E27FC236}">
                <a16:creationId xmlns:a16="http://schemas.microsoft.com/office/drawing/2014/main" xmlns="" id="{0E4187A2-0F3C-4CD5-966F-4C9002FC3736}"/>
              </a:ext>
            </a:extLst>
          </p:cNvPr>
          <p:cNvSpPr/>
          <p:nvPr/>
        </p:nvSpPr>
        <p:spPr>
          <a:xfrm>
            <a:off x="4673611" y="738311"/>
            <a:ext cx="2043428" cy="1618234"/>
          </a:xfrm>
          <a:prstGeom prst="wedgeRoundRectCallout">
            <a:avLst>
              <a:gd name="adj1" fmla="val 97345"/>
              <a:gd name="adj2" fmla="val -44067"/>
              <a:gd name="adj3" fmla="val 16667"/>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“If germs are spreading all of the time, why aren’t we ill all of the time?”</a:t>
            </a:r>
          </a:p>
        </p:txBody>
      </p:sp>
    </p:spTree>
    <p:extLst>
      <p:ext uri="{BB962C8B-B14F-4D97-AF65-F5344CB8AC3E}">
        <p14:creationId xmlns:p14="http://schemas.microsoft.com/office/powerpoint/2010/main" val="8189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C147962-76C0-49F4-930C-5DEE9CEA53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0640" y="1396546"/>
            <a:ext cx="1345635" cy="1333797"/>
          </a:xfrm>
          <a:prstGeom prst="rect">
            <a:avLst/>
          </a:prstGeom>
        </p:spPr>
      </p:pic>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641963" y="3674969"/>
            <a:ext cx="1799130" cy="1149259"/>
          </a:xfrm>
        </p:spPr>
        <p:txBody>
          <a:bodyPr/>
          <a:lstStyle/>
          <a:p>
            <a:r>
              <a:rPr lang="en-GB" dirty="0"/>
              <a:t>What’s changed in the modern world?</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p:txBody>
          <a:bodyPr/>
          <a:lstStyle/>
          <a:p>
            <a:r>
              <a:rPr lang="en-GB" dirty="0"/>
              <a:t>Starter: My favourite things…</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6240204" y="2620395"/>
            <a:ext cx="1713599" cy="1108800"/>
          </a:xfrm>
          <a:solidFill>
            <a:schemeClr val="bg1"/>
          </a:solidFill>
        </p:spPr>
        <p:txBody>
          <a:bodyPr/>
          <a:lstStyle/>
          <a:p>
            <a:r>
              <a:rPr lang="en-GB" dirty="0"/>
              <a:t>What are diseases?</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271928" y="2845828"/>
            <a:ext cx="2064047" cy="1173600"/>
          </a:xfrm>
          <a:solidFill>
            <a:schemeClr val="accent5"/>
          </a:solidFill>
        </p:spPr>
        <p:txBody>
          <a:bodyPr anchor="ctr"/>
          <a:lstStyle/>
          <a:p>
            <a:r>
              <a:rPr lang="en-GB" dirty="0"/>
              <a:t>How do diseases spread?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712026" y="4853943"/>
            <a:ext cx="1487488" cy="1181100"/>
          </a:xfrm>
        </p:spPr>
        <p:txBody>
          <a:bodyPr/>
          <a:lstStyle/>
          <a:p>
            <a:r>
              <a:rPr lang="en-GB" dirty="0"/>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3803661" y="4504761"/>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133" y="1055093"/>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5262" y="233837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044985" y="5006899"/>
            <a:ext cx="2064047" cy="1292824"/>
          </a:xfrm>
          <a:solidFill>
            <a:schemeClr val="bg1"/>
          </a:solidFill>
        </p:spPr>
        <p:txBody>
          <a:bodyPr/>
          <a:lstStyle/>
          <a:p>
            <a:r>
              <a:rPr lang="en-GB" dirty="0"/>
              <a:t>If I was Prime Minister…</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4960196" y="4888716"/>
            <a:ext cx="499626" cy="595324"/>
          </a:xfrm>
          <a:prstGeom prst="rect">
            <a:avLst/>
          </a:prstGeom>
        </p:spPr>
      </p:pic>
      <p:pic>
        <p:nvPicPr>
          <p:cNvPr id="13" name="Picture 12">
            <a:extLst>
              <a:ext uri="{FF2B5EF4-FFF2-40B4-BE49-F238E27FC236}">
                <a16:creationId xmlns:a16="http://schemas.microsoft.com/office/drawing/2014/main" xmlns="" id="{6A31DBAB-75D5-41AF-9485-1C1BA704CB2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819" y="3009484"/>
            <a:ext cx="1056512" cy="1009944"/>
          </a:xfrm>
          <a:prstGeom prst="rect">
            <a:avLst/>
          </a:prstGeom>
        </p:spPr>
      </p:pic>
      <p:pic>
        <p:nvPicPr>
          <p:cNvPr id="14" name="Picture 13">
            <a:extLst>
              <a:ext uri="{FF2B5EF4-FFF2-40B4-BE49-F238E27FC236}">
                <a16:creationId xmlns:a16="http://schemas.microsoft.com/office/drawing/2014/main" xmlns="" id="{E0879F61-9FD1-4A79-A86F-018AA29A036C}"/>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035986" y="1989693"/>
            <a:ext cx="1470247" cy="551342"/>
          </a:xfrm>
          <a:prstGeom prst="rect">
            <a:avLst/>
          </a:prstGeom>
        </p:spPr>
      </p:pic>
      <p:pic>
        <p:nvPicPr>
          <p:cNvPr id="15" name="Picture 14">
            <a:extLst>
              <a:ext uri="{FF2B5EF4-FFF2-40B4-BE49-F238E27FC236}">
                <a16:creationId xmlns:a16="http://schemas.microsoft.com/office/drawing/2014/main" xmlns="" id="{2A644E33-D5B7-4B33-BA6D-CDBFFE09F38D}"/>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6474" y="5295810"/>
            <a:ext cx="871370" cy="895405"/>
          </a:xfrm>
          <a:prstGeom prst="rect">
            <a:avLst/>
          </a:prstGeom>
        </p:spPr>
      </p:pic>
      <p:pic>
        <p:nvPicPr>
          <p:cNvPr id="16" name="Picture 15">
            <a:extLst>
              <a:ext uri="{FF2B5EF4-FFF2-40B4-BE49-F238E27FC236}">
                <a16:creationId xmlns:a16="http://schemas.microsoft.com/office/drawing/2014/main" xmlns="" id="{1CF92CF2-AD4C-4276-B253-2643A795734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1612" y="3264165"/>
            <a:ext cx="1056511" cy="895405"/>
          </a:xfrm>
          <a:prstGeom prst="rect">
            <a:avLst/>
          </a:prstGeom>
        </p:spPr>
      </p:pic>
      <p:sp>
        <p:nvSpPr>
          <p:cNvPr id="7" name="Rectangle 6">
            <a:extLst>
              <a:ext uri="{FF2B5EF4-FFF2-40B4-BE49-F238E27FC236}">
                <a16:creationId xmlns:a16="http://schemas.microsoft.com/office/drawing/2014/main" xmlns="" id="{F7F1FDEE-0843-49FB-841C-4F5C5402B071}"/>
              </a:ext>
            </a:extLst>
          </p:cNvPr>
          <p:cNvSpPr/>
          <p:nvPr/>
        </p:nvSpPr>
        <p:spPr>
          <a:xfrm>
            <a:off x="6077008" y="4654495"/>
            <a:ext cx="1032024" cy="76249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xmlns="" id="{234E3E30-B5B0-4A12-A628-AEEF95AB527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19617" y="4561285"/>
            <a:ext cx="1258584" cy="1123995"/>
          </a:xfrm>
          <a:prstGeom prst="rect">
            <a:avLst/>
          </a:prstGeom>
        </p:spPr>
      </p:pic>
    </p:spTree>
    <p:extLst>
      <p:ext uri="{BB962C8B-B14F-4D97-AF65-F5344CB8AC3E}">
        <p14:creationId xmlns:p14="http://schemas.microsoft.com/office/powerpoint/2010/main" val="110778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1D2FBB3E-1A60-43F8-84EC-6962C36EB287}"/>
              </a:ext>
            </a:extLst>
          </p:cNvPr>
          <p:cNvSpPr/>
          <p:nvPr/>
        </p:nvSpPr>
        <p:spPr>
          <a:xfrm>
            <a:off x="909021" y="1099660"/>
            <a:ext cx="7325957" cy="85467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In the past, </a:t>
            </a:r>
            <a:r>
              <a:rPr lang="en-GB" sz="1600" b="1" dirty="0"/>
              <a:t>scientists and doctors didn’t know as much as we do today</a:t>
            </a:r>
            <a:r>
              <a:rPr lang="en-GB" sz="1600" dirty="0"/>
              <a:t>. This meant that </a:t>
            </a:r>
            <a:r>
              <a:rPr lang="en-GB" sz="1600" b="1" dirty="0"/>
              <a:t>diseases spread very quickly </a:t>
            </a:r>
            <a:r>
              <a:rPr lang="en-GB" sz="1600" dirty="0"/>
              <a:t>between people and doctors </a:t>
            </a:r>
            <a:r>
              <a:rPr lang="en-GB" sz="1600" b="1" dirty="0"/>
              <a:t>didn’t know how to cure them</a:t>
            </a:r>
            <a:r>
              <a:rPr lang="en-GB" sz="1600" dirty="0"/>
              <a:t>.</a:t>
            </a:r>
          </a:p>
        </p:txBody>
      </p:sp>
      <p:pic>
        <p:nvPicPr>
          <p:cNvPr id="29" name="Picture 28">
            <a:extLst>
              <a:ext uri="{FF2B5EF4-FFF2-40B4-BE49-F238E27FC236}">
                <a16:creationId xmlns:a16="http://schemas.microsoft.com/office/drawing/2014/main" xmlns="" id="{98268356-A4FA-4D0B-8DC4-4F86A5DC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30" name="Title 1">
            <a:extLst>
              <a:ext uri="{FF2B5EF4-FFF2-40B4-BE49-F238E27FC236}">
                <a16:creationId xmlns:a16="http://schemas.microsoft.com/office/drawing/2014/main" xmlns="" id="{D149292A-7611-4C4D-A0EF-502D1E12D1A2}"/>
              </a:ext>
            </a:extLst>
          </p:cNvPr>
          <p:cNvSpPr txBox="1">
            <a:spLocks/>
          </p:cNvSpPr>
          <p:nvPr/>
        </p:nvSpPr>
        <p:spPr>
          <a:xfrm>
            <a:off x="872360" y="274638"/>
            <a:ext cx="533323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do diseases spread?</a:t>
            </a:r>
          </a:p>
        </p:txBody>
      </p:sp>
      <p:sp>
        <p:nvSpPr>
          <p:cNvPr id="31" name="Cloud 30">
            <a:extLst>
              <a:ext uri="{FF2B5EF4-FFF2-40B4-BE49-F238E27FC236}">
                <a16:creationId xmlns:a16="http://schemas.microsoft.com/office/drawing/2014/main" xmlns="" id="{B1650442-42E7-4277-8402-C7A5F3347531}"/>
              </a:ext>
            </a:extLst>
          </p:cNvPr>
          <p:cNvSpPr/>
          <p:nvPr/>
        </p:nvSpPr>
        <p:spPr>
          <a:xfrm>
            <a:off x="1598746" y="2232309"/>
            <a:ext cx="5946505" cy="257969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How did it spread? (10-15 mins)</a:t>
            </a:r>
          </a:p>
          <a:p>
            <a:pPr algn="ctr"/>
            <a:r>
              <a:rPr lang="en-GB" sz="1600" dirty="0"/>
              <a:t>On the next few slides you are going to learn about three of the worst illnesses in history. For each one, can you work out how they were spread and how they have been stopped from spreading in the modern world?</a:t>
            </a:r>
          </a:p>
        </p:txBody>
      </p:sp>
      <p:pic>
        <p:nvPicPr>
          <p:cNvPr id="32" name="Picture 31">
            <a:extLst>
              <a:ext uri="{FF2B5EF4-FFF2-40B4-BE49-F238E27FC236}">
                <a16:creationId xmlns:a16="http://schemas.microsoft.com/office/drawing/2014/main" xmlns="" id="{BEFD7CE7-538E-4942-ABF5-79FA38A471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52317" y="5178874"/>
            <a:ext cx="1486068" cy="1285647"/>
          </a:xfrm>
          <a:prstGeom prst="rect">
            <a:avLst/>
          </a:prstGeom>
        </p:spPr>
      </p:pic>
      <p:pic>
        <p:nvPicPr>
          <p:cNvPr id="33" name="Picture 32">
            <a:extLst>
              <a:ext uri="{FF2B5EF4-FFF2-40B4-BE49-F238E27FC236}">
                <a16:creationId xmlns:a16="http://schemas.microsoft.com/office/drawing/2014/main" xmlns="" id="{9A752675-4F74-4445-A3C6-72CB23A240C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191685" y="5178873"/>
            <a:ext cx="1478017" cy="1285648"/>
          </a:xfrm>
          <a:prstGeom prst="rect">
            <a:avLst/>
          </a:prstGeom>
        </p:spPr>
      </p:pic>
      <p:pic>
        <p:nvPicPr>
          <p:cNvPr id="34" name="Picture 33">
            <a:extLst>
              <a:ext uri="{FF2B5EF4-FFF2-40B4-BE49-F238E27FC236}">
                <a16:creationId xmlns:a16="http://schemas.microsoft.com/office/drawing/2014/main" xmlns="" id="{6746BE03-EBC4-445F-AED7-E0EA9E5A71C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12949" y="5178875"/>
            <a:ext cx="1486068" cy="1285646"/>
          </a:xfrm>
          <a:prstGeom prst="rect">
            <a:avLst/>
          </a:prstGeom>
        </p:spPr>
      </p:pic>
      <p:pic>
        <p:nvPicPr>
          <p:cNvPr id="35" name="Picture 2" descr="Image result for waste in streets bubonic plague">
            <a:extLst>
              <a:ext uri="{FF2B5EF4-FFF2-40B4-BE49-F238E27FC236}">
                <a16:creationId xmlns:a16="http://schemas.microsoft.com/office/drawing/2014/main" xmlns="" id="{B37B40FA-BB6E-40E3-A11D-317EC7711DCC}"/>
              </a:ext>
            </a:extLst>
          </p:cNvPr>
          <p:cNvPicPr>
            <a:picLocks noChangeAspect="1" noChangeArrowheads="1"/>
          </p:cNvPicPr>
          <p:nvPr/>
        </p:nvPicPr>
        <p:blipFill rotWithShape="1">
          <a:blip r:embed="rId7" cstate="print">
            <a:clrChange>
              <a:clrFrom>
                <a:srgbClr val="F1F1F1"/>
              </a:clrFrom>
              <a:clrTo>
                <a:srgbClr val="F1F1F1">
                  <a:alpha val="0"/>
                </a:srgbClr>
              </a:clrTo>
            </a:clrChange>
            <a:extLst>
              <a:ext uri="{28A0092B-C50C-407E-A947-70E740481C1C}">
                <a14:useLocalDpi xmlns:a14="http://schemas.microsoft.com/office/drawing/2010/main"/>
              </a:ext>
            </a:extLst>
          </a:blip>
          <a:srcRect/>
          <a:stretch/>
        </p:blipFill>
        <p:spPr bwMode="auto">
          <a:xfrm>
            <a:off x="474298" y="5178875"/>
            <a:ext cx="1485351" cy="1285646"/>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38" descr="Medical">
            <a:extLst>
              <a:ext uri="{FF2B5EF4-FFF2-40B4-BE49-F238E27FC236}">
                <a16:creationId xmlns:a16="http://schemas.microsoft.com/office/drawing/2014/main" xmlns="" id="{EE868FC1-A245-458B-8FCC-5E4898D8B19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84444" y="2971239"/>
            <a:ext cx="914400" cy="914400"/>
          </a:xfrm>
          <a:prstGeom prst="rect">
            <a:avLst/>
          </a:prstGeom>
        </p:spPr>
      </p:pic>
      <p:pic>
        <p:nvPicPr>
          <p:cNvPr id="40" name="Graphic 39" descr="Medicine">
            <a:extLst>
              <a:ext uri="{FF2B5EF4-FFF2-40B4-BE49-F238E27FC236}">
                <a16:creationId xmlns:a16="http://schemas.microsoft.com/office/drawing/2014/main" xmlns="" id="{29E967F1-A791-480F-B4A1-CDDC2C7AF8C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088051" y="4157237"/>
            <a:ext cx="914400" cy="914400"/>
          </a:xfrm>
          <a:prstGeom prst="rect">
            <a:avLst/>
          </a:prstGeom>
        </p:spPr>
      </p:pic>
      <p:pic>
        <p:nvPicPr>
          <p:cNvPr id="41" name="Graphic 40" descr="DNA">
            <a:extLst>
              <a:ext uri="{FF2B5EF4-FFF2-40B4-BE49-F238E27FC236}">
                <a16:creationId xmlns:a16="http://schemas.microsoft.com/office/drawing/2014/main" xmlns="" id="{2384DA3C-D538-48A4-803E-0B6FFCE3A8F8}"/>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998942" y="4157237"/>
            <a:ext cx="914400" cy="914400"/>
          </a:xfrm>
          <a:prstGeom prst="rect">
            <a:avLst/>
          </a:prstGeom>
        </p:spPr>
      </p:pic>
      <p:pic>
        <p:nvPicPr>
          <p:cNvPr id="42" name="Graphic 41" descr="Hospital">
            <a:extLst>
              <a:ext uri="{FF2B5EF4-FFF2-40B4-BE49-F238E27FC236}">
                <a16:creationId xmlns:a16="http://schemas.microsoft.com/office/drawing/2014/main" xmlns="" id="{E4A012CD-45AB-4A9A-B392-BED717BE4C6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45249" y="1921040"/>
            <a:ext cx="914400" cy="914400"/>
          </a:xfrm>
          <a:prstGeom prst="rect">
            <a:avLst/>
          </a:prstGeom>
        </p:spPr>
      </p:pic>
      <p:pic>
        <p:nvPicPr>
          <p:cNvPr id="43" name="Graphic 42" descr="First aid kit">
            <a:extLst>
              <a:ext uri="{FF2B5EF4-FFF2-40B4-BE49-F238E27FC236}">
                <a16:creationId xmlns:a16="http://schemas.microsoft.com/office/drawing/2014/main" xmlns="" id="{8B8AF7D3-5164-4615-A438-81EA0401BE5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888189" y="2971239"/>
            <a:ext cx="914400" cy="914400"/>
          </a:xfrm>
          <a:prstGeom prst="rect">
            <a:avLst/>
          </a:prstGeom>
        </p:spPr>
      </p:pic>
      <p:pic>
        <p:nvPicPr>
          <p:cNvPr id="45" name="Graphic 44" descr="Doctor">
            <a:extLst>
              <a:ext uri="{FF2B5EF4-FFF2-40B4-BE49-F238E27FC236}">
                <a16:creationId xmlns:a16="http://schemas.microsoft.com/office/drawing/2014/main" xmlns="" id="{E837AFD4-E486-405A-A5FC-A80BA747FAE9}"/>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387953" y="1965121"/>
            <a:ext cx="914400" cy="914400"/>
          </a:xfrm>
          <a:prstGeom prst="rect">
            <a:avLst/>
          </a:prstGeom>
        </p:spPr>
      </p:pic>
    </p:spTree>
    <p:extLst>
      <p:ext uri="{BB962C8B-B14F-4D97-AF65-F5344CB8AC3E}">
        <p14:creationId xmlns:p14="http://schemas.microsoft.com/office/powerpoint/2010/main" val="16428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ste in streets bubonic plague">
            <a:extLst>
              <a:ext uri="{FF2B5EF4-FFF2-40B4-BE49-F238E27FC236}">
                <a16:creationId xmlns:a16="http://schemas.microsoft.com/office/drawing/2014/main" xmlns="" id="{42EDBAEC-3450-4675-8B4E-E629F6A90B1D}"/>
              </a:ext>
            </a:extLst>
          </p:cNvPr>
          <p:cNvPicPr>
            <a:picLocks noChangeAspect="1" noChangeArrowheads="1"/>
          </p:cNvPicPr>
          <p:nvPr/>
        </p:nvPicPr>
        <p:blipFill rotWithShape="1">
          <a:blip r:embed="rId3" cstate="print">
            <a:clrChange>
              <a:clrFrom>
                <a:srgbClr val="F1F1F1"/>
              </a:clrFrom>
              <a:clrTo>
                <a:srgbClr val="F1F1F1">
                  <a:alpha val="0"/>
                </a:srgbClr>
              </a:clrTo>
            </a:clrChange>
            <a:extLst>
              <a:ext uri="{28A0092B-C50C-407E-A947-70E740481C1C}">
                <a14:useLocalDpi xmlns:a14="http://schemas.microsoft.com/office/drawing/2010/main"/>
              </a:ext>
            </a:extLst>
          </a:blip>
          <a:srcRect/>
          <a:stretch/>
        </p:blipFill>
        <p:spPr bwMode="auto">
          <a:xfrm>
            <a:off x="343251" y="2677581"/>
            <a:ext cx="2463005" cy="385707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6C131F4C-B537-4A21-9B5C-9485F5876ADA}"/>
              </a:ext>
            </a:extLst>
          </p:cNvPr>
          <p:cNvSpPr/>
          <p:nvPr/>
        </p:nvSpPr>
        <p:spPr>
          <a:xfrm>
            <a:off x="5712430" y="179603"/>
            <a:ext cx="3257851" cy="2697161"/>
          </a:xfrm>
          <a:prstGeom prst="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b="1" dirty="0">
                <a:solidFill>
                  <a:schemeClr val="bg1"/>
                </a:solidFill>
              </a:rPr>
              <a:t>Disease Fact File:</a:t>
            </a:r>
          </a:p>
        </p:txBody>
      </p:sp>
      <p:pic>
        <p:nvPicPr>
          <p:cNvPr id="4" name="Picture 3">
            <a:extLst>
              <a:ext uri="{FF2B5EF4-FFF2-40B4-BE49-F238E27FC236}">
                <a16:creationId xmlns:a16="http://schemas.microsoft.com/office/drawing/2014/main" xmlns="" id="{3CB2FDCD-0ADB-4AD3-BE90-3C3B5B11D1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3" name="Title 1">
            <a:extLst>
              <a:ext uri="{FF2B5EF4-FFF2-40B4-BE49-F238E27FC236}">
                <a16:creationId xmlns:a16="http://schemas.microsoft.com/office/drawing/2014/main" xmlns="" id="{63961B85-BBDC-4EB0-A1AE-B4A6A8015674}"/>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do diseases spread?</a:t>
            </a:r>
          </a:p>
          <a:p>
            <a:r>
              <a:rPr lang="en-GB" dirty="0">
                <a:solidFill>
                  <a:schemeClr val="tx2"/>
                </a:solidFill>
              </a:rPr>
              <a:t>The Bubonic Plague</a:t>
            </a:r>
          </a:p>
        </p:txBody>
      </p:sp>
      <p:sp>
        <p:nvSpPr>
          <p:cNvPr id="14" name="Rectangle: Rounded Corners 13">
            <a:extLst>
              <a:ext uri="{FF2B5EF4-FFF2-40B4-BE49-F238E27FC236}">
                <a16:creationId xmlns:a16="http://schemas.microsoft.com/office/drawing/2014/main" xmlns="" id="{099F5D2A-424F-45DA-9318-E0904C13E62A}"/>
              </a:ext>
            </a:extLst>
          </p:cNvPr>
          <p:cNvSpPr/>
          <p:nvPr/>
        </p:nvSpPr>
        <p:spPr>
          <a:xfrm>
            <a:off x="7366059" y="555778"/>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1347-1351</a:t>
            </a:r>
          </a:p>
        </p:txBody>
      </p:sp>
      <p:sp>
        <p:nvSpPr>
          <p:cNvPr id="15" name="Rectangle: Rounded Corners 14">
            <a:extLst>
              <a:ext uri="{FF2B5EF4-FFF2-40B4-BE49-F238E27FC236}">
                <a16:creationId xmlns:a16="http://schemas.microsoft.com/office/drawing/2014/main" xmlns="" id="{AD285142-4C09-4B6C-8100-68E7B30C1C93}"/>
              </a:ext>
            </a:extLst>
          </p:cNvPr>
          <p:cNvSpPr/>
          <p:nvPr/>
        </p:nvSpPr>
        <p:spPr>
          <a:xfrm>
            <a:off x="2982863" y="2677581"/>
            <a:ext cx="2463004" cy="1606743"/>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a:t>
            </a:r>
            <a:r>
              <a:rPr lang="en-GB" sz="1600" b="1" dirty="0"/>
              <a:t>weren’t any bins or toilets</a:t>
            </a:r>
            <a:r>
              <a:rPr lang="en-GB" sz="1600" dirty="0"/>
              <a:t>, so </a:t>
            </a:r>
            <a:r>
              <a:rPr lang="en-GB" sz="1600" b="1" dirty="0"/>
              <a:t>rubbish and even toilet waste </a:t>
            </a:r>
            <a:r>
              <a:rPr lang="en-GB" sz="1600" dirty="0"/>
              <a:t>would be </a:t>
            </a:r>
            <a:r>
              <a:rPr lang="en-GB" sz="1600" b="1" dirty="0"/>
              <a:t>emptied out onto the streets. </a:t>
            </a:r>
          </a:p>
        </p:txBody>
      </p:sp>
      <p:sp>
        <p:nvSpPr>
          <p:cNvPr id="8" name="Rectangle: Rounded Corners 7">
            <a:extLst>
              <a:ext uri="{FF2B5EF4-FFF2-40B4-BE49-F238E27FC236}">
                <a16:creationId xmlns:a16="http://schemas.microsoft.com/office/drawing/2014/main" xmlns="" id="{47F4EE4F-180C-45CA-849E-B71E465C6E1C}"/>
              </a:ext>
            </a:extLst>
          </p:cNvPr>
          <p:cNvSpPr/>
          <p:nvPr/>
        </p:nvSpPr>
        <p:spPr>
          <a:xfrm>
            <a:off x="5840920" y="559449"/>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Year(s):</a:t>
            </a:r>
          </a:p>
        </p:txBody>
      </p:sp>
      <p:sp>
        <p:nvSpPr>
          <p:cNvPr id="9" name="Rectangle: Rounded Corners 8">
            <a:extLst>
              <a:ext uri="{FF2B5EF4-FFF2-40B4-BE49-F238E27FC236}">
                <a16:creationId xmlns:a16="http://schemas.microsoft.com/office/drawing/2014/main" xmlns="" id="{54E4D823-A864-472D-A70E-FF16C90E93EC}"/>
              </a:ext>
            </a:extLst>
          </p:cNvPr>
          <p:cNvSpPr/>
          <p:nvPr/>
        </p:nvSpPr>
        <p:spPr>
          <a:xfrm>
            <a:off x="5840919" y="971649"/>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Deaths:</a:t>
            </a:r>
          </a:p>
        </p:txBody>
      </p:sp>
      <p:sp>
        <p:nvSpPr>
          <p:cNvPr id="10" name="Rectangle: Rounded Corners 9">
            <a:extLst>
              <a:ext uri="{FF2B5EF4-FFF2-40B4-BE49-F238E27FC236}">
                <a16:creationId xmlns:a16="http://schemas.microsoft.com/office/drawing/2014/main" xmlns="" id="{B7643474-1692-4E6F-902A-2F56ED009AC2}"/>
              </a:ext>
            </a:extLst>
          </p:cNvPr>
          <p:cNvSpPr/>
          <p:nvPr/>
        </p:nvSpPr>
        <p:spPr>
          <a:xfrm>
            <a:off x="5840918" y="1363820"/>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Treatment:</a:t>
            </a:r>
          </a:p>
        </p:txBody>
      </p:sp>
      <p:sp>
        <p:nvSpPr>
          <p:cNvPr id="11" name="Rectangle: Rounded Corners 10">
            <a:extLst>
              <a:ext uri="{FF2B5EF4-FFF2-40B4-BE49-F238E27FC236}">
                <a16:creationId xmlns:a16="http://schemas.microsoft.com/office/drawing/2014/main" xmlns="" id="{0B9FEADD-D7A0-4625-B7C8-B608B1B32175}"/>
              </a:ext>
            </a:extLst>
          </p:cNvPr>
          <p:cNvSpPr/>
          <p:nvPr/>
        </p:nvSpPr>
        <p:spPr>
          <a:xfrm>
            <a:off x="7366058" y="971648"/>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240 million</a:t>
            </a:r>
          </a:p>
        </p:txBody>
      </p:sp>
      <p:sp>
        <p:nvSpPr>
          <p:cNvPr id="12" name="Rectangle: Rounded Corners 11">
            <a:extLst>
              <a:ext uri="{FF2B5EF4-FFF2-40B4-BE49-F238E27FC236}">
                <a16:creationId xmlns:a16="http://schemas.microsoft.com/office/drawing/2014/main" xmlns="" id="{D84648EF-70B4-48A7-8A1C-38EE4F76DBB7}"/>
              </a:ext>
            </a:extLst>
          </p:cNvPr>
          <p:cNvSpPr/>
          <p:nvPr/>
        </p:nvSpPr>
        <p:spPr>
          <a:xfrm>
            <a:off x="7383406" y="1363820"/>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Antibiotics</a:t>
            </a:r>
          </a:p>
        </p:txBody>
      </p:sp>
      <p:sp>
        <p:nvSpPr>
          <p:cNvPr id="19" name="Rectangle: Rounded Corners 18">
            <a:extLst>
              <a:ext uri="{FF2B5EF4-FFF2-40B4-BE49-F238E27FC236}">
                <a16:creationId xmlns:a16="http://schemas.microsoft.com/office/drawing/2014/main" xmlns="" id="{005C4F11-129E-454E-AE40-076BC2677D31}"/>
              </a:ext>
            </a:extLst>
          </p:cNvPr>
          <p:cNvSpPr/>
          <p:nvPr/>
        </p:nvSpPr>
        <p:spPr>
          <a:xfrm>
            <a:off x="5840918" y="1755991"/>
            <a:ext cx="3124213"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Symptoms:</a:t>
            </a:r>
          </a:p>
        </p:txBody>
      </p:sp>
      <p:sp>
        <p:nvSpPr>
          <p:cNvPr id="20" name="Rectangle: Rounded Corners 19">
            <a:extLst>
              <a:ext uri="{FF2B5EF4-FFF2-40B4-BE49-F238E27FC236}">
                <a16:creationId xmlns:a16="http://schemas.microsoft.com/office/drawing/2014/main" xmlns="" id="{63660CC3-3B8B-49CC-B75B-E13585D2C2A6}"/>
              </a:ext>
            </a:extLst>
          </p:cNvPr>
          <p:cNvSpPr/>
          <p:nvPr/>
        </p:nvSpPr>
        <p:spPr>
          <a:xfrm>
            <a:off x="5840918" y="2153719"/>
            <a:ext cx="3124214" cy="597870"/>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Painful, swollen lumps around the throat and face.</a:t>
            </a:r>
          </a:p>
        </p:txBody>
      </p:sp>
      <p:sp>
        <p:nvSpPr>
          <p:cNvPr id="21" name="Rectangle: Rounded Corners 20">
            <a:extLst>
              <a:ext uri="{FF2B5EF4-FFF2-40B4-BE49-F238E27FC236}">
                <a16:creationId xmlns:a16="http://schemas.microsoft.com/office/drawing/2014/main" xmlns="" id="{F737AA06-C4BF-4747-B603-FD476202C2E5}"/>
              </a:ext>
            </a:extLst>
          </p:cNvPr>
          <p:cNvSpPr/>
          <p:nvPr/>
        </p:nvSpPr>
        <p:spPr>
          <a:xfrm>
            <a:off x="5712429" y="3008993"/>
            <a:ext cx="3173495" cy="127533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In 1909, the first </a:t>
            </a:r>
            <a:r>
              <a:rPr lang="en-GB" sz="1600" b="1" dirty="0"/>
              <a:t>antibiotic </a:t>
            </a:r>
            <a:r>
              <a:rPr lang="en-GB" sz="1600" dirty="0"/>
              <a:t>was invented. This can </a:t>
            </a:r>
            <a:r>
              <a:rPr lang="en-GB" sz="1600" b="1" dirty="0"/>
              <a:t>cure the Bubonic Plague very easily.</a:t>
            </a:r>
          </a:p>
        </p:txBody>
      </p:sp>
      <p:sp>
        <p:nvSpPr>
          <p:cNvPr id="22" name="Rectangle: Rounded Corners 21">
            <a:extLst>
              <a:ext uri="{FF2B5EF4-FFF2-40B4-BE49-F238E27FC236}">
                <a16:creationId xmlns:a16="http://schemas.microsoft.com/office/drawing/2014/main" xmlns="" id="{61D1B644-44BE-4DDE-9F4D-D249AA383D8D}"/>
              </a:ext>
            </a:extLst>
          </p:cNvPr>
          <p:cNvSpPr/>
          <p:nvPr/>
        </p:nvSpPr>
        <p:spPr>
          <a:xfrm>
            <a:off x="343251" y="1337986"/>
            <a:ext cx="5106933" cy="111550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a:t>
            </a:r>
            <a:r>
              <a:rPr lang="en-GB" sz="1600" b="1" dirty="0"/>
              <a:t>Bubonic</a:t>
            </a:r>
            <a:r>
              <a:rPr lang="en-GB" sz="1600" dirty="0"/>
              <a:t> </a:t>
            </a:r>
            <a:r>
              <a:rPr lang="en-GB" sz="1600" b="1" dirty="0"/>
              <a:t>Plague</a:t>
            </a:r>
            <a:r>
              <a:rPr lang="en-GB" sz="1600" dirty="0"/>
              <a:t> (also called “The Black Death”) spread through Europe in the 1300s and </a:t>
            </a:r>
            <a:r>
              <a:rPr lang="en-GB" sz="1600" b="1" dirty="0"/>
              <a:t>killed millions of people</a:t>
            </a:r>
            <a:r>
              <a:rPr lang="en-GB" sz="1600" dirty="0"/>
              <a:t>. But </a:t>
            </a:r>
            <a:r>
              <a:rPr lang="en-GB" sz="1600" b="1" dirty="0"/>
              <a:t>life was very different back then</a:t>
            </a:r>
            <a:r>
              <a:rPr lang="en-GB" sz="1600" dirty="0"/>
              <a:t>…</a:t>
            </a:r>
          </a:p>
        </p:txBody>
      </p:sp>
      <p:sp>
        <p:nvSpPr>
          <p:cNvPr id="7" name="Cloud 6">
            <a:extLst>
              <a:ext uri="{FF2B5EF4-FFF2-40B4-BE49-F238E27FC236}">
                <a16:creationId xmlns:a16="http://schemas.microsoft.com/office/drawing/2014/main" xmlns="" id="{77320108-FACD-4404-98A5-C2FCE0CAAB37}"/>
              </a:ext>
            </a:extLst>
          </p:cNvPr>
          <p:cNvSpPr/>
          <p:nvPr/>
        </p:nvSpPr>
        <p:spPr>
          <a:xfrm>
            <a:off x="5655694" y="4535164"/>
            <a:ext cx="3173495" cy="19180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How did this illness spread and why isn’t it a problem today?</a:t>
            </a:r>
          </a:p>
        </p:txBody>
      </p:sp>
      <p:sp>
        <p:nvSpPr>
          <p:cNvPr id="18" name="Rectangle: Rounded Corners 17">
            <a:extLst>
              <a:ext uri="{FF2B5EF4-FFF2-40B4-BE49-F238E27FC236}">
                <a16:creationId xmlns:a16="http://schemas.microsoft.com/office/drawing/2014/main" xmlns="" id="{38CA49ED-37F4-4617-8883-ED7F170E3500}"/>
              </a:ext>
            </a:extLst>
          </p:cNvPr>
          <p:cNvSpPr/>
          <p:nvPr/>
        </p:nvSpPr>
        <p:spPr>
          <a:xfrm>
            <a:off x="2982863" y="5588180"/>
            <a:ext cx="2463004" cy="946478"/>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Nobody </a:t>
            </a:r>
            <a:r>
              <a:rPr lang="en-GB" sz="1600" b="1" dirty="0"/>
              <a:t>washed their hands</a:t>
            </a:r>
            <a:r>
              <a:rPr lang="en-GB" sz="1600" dirty="0"/>
              <a:t>, and </a:t>
            </a:r>
            <a:r>
              <a:rPr lang="en-GB" sz="1600" b="1" dirty="0"/>
              <a:t>soap didn’t exist </a:t>
            </a:r>
            <a:r>
              <a:rPr lang="en-GB" sz="1600" dirty="0"/>
              <a:t>either.</a:t>
            </a:r>
            <a:endParaRPr lang="en-GB" sz="1600" b="1" dirty="0"/>
          </a:p>
        </p:txBody>
      </p:sp>
      <p:sp>
        <p:nvSpPr>
          <p:cNvPr id="23" name="Rectangle: Rounded Corners 22">
            <a:extLst>
              <a:ext uri="{FF2B5EF4-FFF2-40B4-BE49-F238E27FC236}">
                <a16:creationId xmlns:a16="http://schemas.microsoft.com/office/drawing/2014/main" xmlns="" id="{BBBE79C4-A43E-41F8-AEF2-83EDD87A1E97}"/>
              </a:ext>
            </a:extLst>
          </p:cNvPr>
          <p:cNvSpPr/>
          <p:nvPr/>
        </p:nvSpPr>
        <p:spPr>
          <a:xfrm>
            <a:off x="2982863" y="4403647"/>
            <a:ext cx="2463004" cy="1065209"/>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waste would </a:t>
            </a:r>
            <a:r>
              <a:rPr lang="en-GB" sz="1600" b="1" dirty="0"/>
              <a:t>rot in the streets </a:t>
            </a:r>
            <a:r>
              <a:rPr lang="en-GB" sz="1600" dirty="0"/>
              <a:t>or be </a:t>
            </a:r>
            <a:r>
              <a:rPr lang="en-GB" sz="1600" b="1" dirty="0"/>
              <a:t>blown into rivers and seas.</a:t>
            </a:r>
          </a:p>
        </p:txBody>
      </p:sp>
    </p:spTree>
    <p:extLst>
      <p:ext uri="{BB962C8B-B14F-4D97-AF65-F5344CB8AC3E}">
        <p14:creationId xmlns:p14="http://schemas.microsoft.com/office/powerpoint/2010/main" val="18962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7" grpId="0" animBg="1"/>
      <p:bldP spid="18"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9E2D177-61B3-4FD5-8A92-B8333CFDEFB4}"/>
              </a:ext>
            </a:extLst>
          </p:cNvPr>
          <p:cNvSpPr/>
          <p:nvPr/>
        </p:nvSpPr>
        <p:spPr>
          <a:xfrm>
            <a:off x="5712430" y="179603"/>
            <a:ext cx="3257851" cy="2697161"/>
          </a:xfrm>
          <a:prstGeom prst="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b="1" dirty="0">
                <a:solidFill>
                  <a:schemeClr val="bg1"/>
                </a:solidFill>
              </a:rPr>
              <a:t>Disease Fact File:</a:t>
            </a:r>
          </a:p>
        </p:txBody>
      </p:sp>
      <p:pic>
        <p:nvPicPr>
          <p:cNvPr id="3" name="Picture 2">
            <a:extLst>
              <a:ext uri="{FF2B5EF4-FFF2-40B4-BE49-F238E27FC236}">
                <a16:creationId xmlns:a16="http://schemas.microsoft.com/office/drawing/2014/main" xmlns="" id="{26B13164-020B-4711-9505-64231C2630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xmlns="" id="{7BE46C90-ABD2-46C1-8332-BC10EB23C877}"/>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do diseases spread?</a:t>
            </a:r>
          </a:p>
          <a:p>
            <a:r>
              <a:rPr lang="en-GB" dirty="0">
                <a:solidFill>
                  <a:schemeClr val="tx2"/>
                </a:solidFill>
              </a:rPr>
              <a:t>Smallpox</a:t>
            </a:r>
          </a:p>
        </p:txBody>
      </p:sp>
      <p:sp>
        <p:nvSpPr>
          <p:cNvPr id="5" name="Rectangle: Rounded Corners 4">
            <a:extLst>
              <a:ext uri="{FF2B5EF4-FFF2-40B4-BE49-F238E27FC236}">
                <a16:creationId xmlns:a16="http://schemas.microsoft.com/office/drawing/2014/main" xmlns="" id="{3148D010-E7BF-492E-A84B-59C7EC50A3E1}"/>
              </a:ext>
            </a:extLst>
          </p:cNvPr>
          <p:cNvSpPr/>
          <p:nvPr/>
        </p:nvSpPr>
        <p:spPr>
          <a:xfrm>
            <a:off x="7366059" y="555778"/>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3,000BC-1798</a:t>
            </a:r>
          </a:p>
        </p:txBody>
      </p:sp>
      <p:sp>
        <p:nvSpPr>
          <p:cNvPr id="6" name="Rectangle: Rounded Corners 5">
            <a:extLst>
              <a:ext uri="{FF2B5EF4-FFF2-40B4-BE49-F238E27FC236}">
                <a16:creationId xmlns:a16="http://schemas.microsoft.com/office/drawing/2014/main" xmlns="" id="{A4847626-7371-4D49-B47D-69992D747E3E}"/>
              </a:ext>
            </a:extLst>
          </p:cNvPr>
          <p:cNvSpPr/>
          <p:nvPr/>
        </p:nvSpPr>
        <p:spPr>
          <a:xfrm>
            <a:off x="5840920" y="559449"/>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Year(s):</a:t>
            </a:r>
          </a:p>
        </p:txBody>
      </p:sp>
      <p:sp>
        <p:nvSpPr>
          <p:cNvPr id="7" name="Rectangle: Rounded Corners 6">
            <a:extLst>
              <a:ext uri="{FF2B5EF4-FFF2-40B4-BE49-F238E27FC236}">
                <a16:creationId xmlns:a16="http://schemas.microsoft.com/office/drawing/2014/main" xmlns="" id="{6B3B554E-B2C7-4F7F-B0AE-B6874DB56857}"/>
              </a:ext>
            </a:extLst>
          </p:cNvPr>
          <p:cNvSpPr/>
          <p:nvPr/>
        </p:nvSpPr>
        <p:spPr>
          <a:xfrm>
            <a:off x="5840919" y="971649"/>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Deaths:</a:t>
            </a:r>
          </a:p>
        </p:txBody>
      </p:sp>
      <p:sp>
        <p:nvSpPr>
          <p:cNvPr id="8" name="Rectangle: Rounded Corners 7">
            <a:extLst>
              <a:ext uri="{FF2B5EF4-FFF2-40B4-BE49-F238E27FC236}">
                <a16:creationId xmlns:a16="http://schemas.microsoft.com/office/drawing/2014/main" xmlns="" id="{AAEB1195-A791-4BB3-9899-256DCE4F6CDF}"/>
              </a:ext>
            </a:extLst>
          </p:cNvPr>
          <p:cNvSpPr/>
          <p:nvPr/>
        </p:nvSpPr>
        <p:spPr>
          <a:xfrm>
            <a:off x="5840918" y="1363820"/>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Treatment:</a:t>
            </a:r>
          </a:p>
        </p:txBody>
      </p:sp>
      <p:sp>
        <p:nvSpPr>
          <p:cNvPr id="9" name="Rectangle: Rounded Corners 8">
            <a:extLst>
              <a:ext uri="{FF2B5EF4-FFF2-40B4-BE49-F238E27FC236}">
                <a16:creationId xmlns:a16="http://schemas.microsoft.com/office/drawing/2014/main" xmlns="" id="{5FD61081-396E-4FAA-9E2F-E8D8D6F7C5FC}"/>
              </a:ext>
            </a:extLst>
          </p:cNvPr>
          <p:cNvSpPr/>
          <p:nvPr/>
        </p:nvSpPr>
        <p:spPr>
          <a:xfrm>
            <a:off x="7366058" y="971648"/>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300 million</a:t>
            </a:r>
          </a:p>
        </p:txBody>
      </p:sp>
      <p:sp>
        <p:nvSpPr>
          <p:cNvPr id="10" name="Rectangle: Rounded Corners 9">
            <a:extLst>
              <a:ext uri="{FF2B5EF4-FFF2-40B4-BE49-F238E27FC236}">
                <a16:creationId xmlns:a16="http://schemas.microsoft.com/office/drawing/2014/main" xmlns="" id="{E78B2F0B-8D38-466D-8F75-EB3F319AE47D}"/>
              </a:ext>
            </a:extLst>
          </p:cNvPr>
          <p:cNvSpPr/>
          <p:nvPr/>
        </p:nvSpPr>
        <p:spPr>
          <a:xfrm>
            <a:off x="7383406" y="1363820"/>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Vaccine</a:t>
            </a:r>
          </a:p>
        </p:txBody>
      </p:sp>
      <p:sp>
        <p:nvSpPr>
          <p:cNvPr id="11" name="Rectangle: Rounded Corners 10">
            <a:extLst>
              <a:ext uri="{FF2B5EF4-FFF2-40B4-BE49-F238E27FC236}">
                <a16:creationId xmlns:a16="http://schemas.microsoft.com/office/drawing/2014/main" xmlns="" id="{E90483F6-8D52-450C-8910-EA9DFA2704EF}"/>
              </a:ext>
            </a:extLst>
          </p:cNvPr>
          <p:cNvSpPr/>
          <p:nvPr/>
        </p:nvSpPr>
        <p:spPr>
          <a:xfrm>
            <a:off x="5840918" y="1755991"/>
            <a:ext cx="3124213"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Symptoms:</a:t>
            </a:r>
          </a:p>
        </p:txBody>
      </p:sp>
      <p:sp>
        <p:nvSpPr>
          <p:cNvPr id="12" name="Rectangle: Rounded Corners 11">
            <a:extLst>
              <a:ext uri="{FF2B5EF4-FFF2-40B4-BE49-F238E27FC236}">
                <a16:creationId xmlns:a16="http://schemas.microsoft.com/office/drawing/2014/main" xmlns="" id="{51D5A184-438C-4F7C-9796-3FD55D0BB2BD}"/>
              </a:ext>
            </a:extLst>
          </p:cNvPr>
          <p:cNvSpPr/>
          <p:nvPr/>
        </p:nvSpPr>
        <p:spPr>
          <a:xfrm>
            <a:off x="5840918" y="2153719"/>
            <a:ext cx="3124214" cy="597870"/>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Rash, headache, backache, sickness, pain</a:t>
            </a:r>
          </a:p>
        </p:txBody>
      </p:sp>
      <p:sp>
        <p:nvSpPr>
          <p:cNvPr id="13" name="Rectangle: Rounded Corners 12">
            <a:extLst>
              <a:ext uri="{FF2B5EF4-FFF2-40B4-BE49-F238E27FC236}">
                <a16:creationId xmlns:a16="http://schemas.microsoft.com/office/drawing/2014/main" xmlns="" id="{76DF6679-BA8A-4E50-8616-C15A21EB975A}"/>
              </a:ext>
            </a:extLst>
          </p:cNvPr>
          <p:cNvSpPr/>
          <p:nvPr/>
        </p:nvSpPr>
        <p:spPr>
          <a:xfrm>
            <a:off x="311930" y="1363820"/>
            <a:ext cx="5295809" cy="96762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Smallpox was a </a:t>
            </a:r>
            <a:r>
              <a:rPr lang="en-GB" sz="1600" b="1" dirty="0"/>
              <a:t>virus</a:t>
            </a:r>
            <a:r>
              <a:rPr lang="en-GB" sz="1600" dirty="0"/>
              <a:t> that existed from </a:t>
            </a:r>
            <a:r>
              <a:rPr lang="en-GB" sz="1600" b="1" dirty="0"/>
              <a:t>Egyptian times </a:t>
            </a:r>
            <a:r>
              <a:rPr lang="en-GB" sz="1600" dirty="0"/>
              <a:t>up until</a:t>
            </a:r>
            <a:r>
              <a:rPr lang="en-GB" sz="1600" b="1" dirty="0"/>
              <a:t> 1798</a:t>
            </a:r>
            <a:r>
              <a:rPr lang="en-GB" sz="1600" dirty="0"/>
              <a:t>. </a:t>
            </a:r>
            <a:r>
              <a:rPr lang="en-GB" sz="1600" b="1" dirty="0"/>
              <a:t>7 out of 10 people who caught the illness would recover</a:t>
            </a:r>
            <a:r>
              <a:rPr lang="en-GB" sz="1600" dirty="0"/>
              <a:t>, but 3 in 10 would not.</a:t>
            </a:r>
          </a:p>
        </p:txBody>
      </p:sp>
      <p:sp>
        <p:nvSpPr>
          <p:cNvPr id="15" name="Rectangle: Rounded Corners 14">
            <a:extLst>
              <a:ext uri="{FF2B5EF4-FFF2-40B4-BE49-F238E27FC236}">
                <a16:creationId xmlns:a16="http://schemas.microsoft.com/office/drawing/2014/main" xmlns="" id="{FE1D5F89-9B41-4D8E-8C2A-58CAE4052E08}"/>
              </a:ext>
            </a:extLst>
          </p:cNvPr>
          <p:cNvSpPr/>
          <p:nvPr/>
        </p:nvSpPr>
        <p:spPr>
          <a:xfrm>
            <a:off x="2821480" y="2552458"/>
            <a:ext cx="2786259" cy="1918031"/>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Viruses are contagious, </a:t>
            </a:r>
            <a:r>
              <a:rPr lang="en-GB" sz="1600" dirty="0"/>
              <a:t>meaning they </a:t>
            </a:r>
            <a:r>
              <a:rPr lang="en-GB" sz="1600" b="1" dirty="0"/>
              <a:t>spread from person to person </a:t>
            </a:r>
            <a:r>
              <a:rPr lang="en-GB" sz="1600" dirty="0"/>
              <a:t>by face-to-face touching or from sharing clothes, bedding or towels.</a:t>
            </a:r>
            <a:endParaRPr lang="en-GB" sz="1600" b="1" dirty="0"/>
          </a:p>
        </p:txBody>
      </p:sp>
      <p:sp>
        <p:nvSpPr>
          <p:cNvPr id="17" name="Cloud 16">
            <a:extLst>
              <a:ext uri="{FF2B5EF4-FFF2-40B4-BE49-F238E27FC236}">
                <a16:creationId xmlns:a16="http://schemas.microsoft.com/office/drawing/2014/main" xmlns="" id="{202A5F0B-0AE0-4DEC-8D4A-C66DC1BD26E5}"/>
              </a:ext>
            </a:extLst>
          </p:cNvPr>
          <p:cNvSpPr/>
          <p:nvPr/>
        </p:nvSpPr>
        <p:spPr>
          <a:xfrm>
            <a:off x="5736227" y="3320171"/>
            <a:ext cx="3173495" cy="19180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How did this illness spread and why isn’t it a problem today?</a:t>
            </a:r>
          </a:p>
        </p:txBody>
      </p:sp>
      <p:sp>
        <p:nvSpPr>
          <p:cNvPr id="18" name="Rectangle: Rounded Corners 17">
            <a:extLst>
              <a:ext uri="{FF2B5EF4-FFF2-40B4-BE49-F238E27FC236}">
                <a16:creationId xmlns:a16="http://schemas.microsoft.com/office/drawing/2014/main" xmlns="" id="{52DC53BB-C29C-4A45-9C8B-41E4AA06EB4A}"/>
              </a:ext>
            </a:extLst>
          </p:cNvPr>
          <p:cNvSpPr/>
          <p:nvPr/>
        </p:nvSpPr>
        <p:spPr>
          <a:xfrm>
            <a:off x="311930" y="4678169"/>
            <a:ext cx="2711927" cy="1828194"/>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In 1798, the </a:t>
            </a:r>
            <a:r>
              <a:rPr lang="en-GB" sz="1600" b="1" dirty="0"/>
              <a:t>first vaccine was created</a:t>
            </a:r>
            <a:r>
              <a:rPr lang="en-GB" sz="1600" dirty="0"/>
              <a:t>. People with the vaccination cannot get the illnesses, and </a:t>
            </a:r>
            <a:r>
              <a:rPr lang="en-GB" sz="1600" b="1" dirty="0"/>
              <a:t>the illness doesn’t exist anymore.</a:t>
            </a:r>
          </a:p>
        </p:txBody>
      </p:sp>
      <p:pic>
        <p:nvPicPr>
          <p:cNvPr id="25" name="Picture 24">
            <a:extLst>
              <a:ext uri="{FF2B5EF4-FFF2-40B4-BE49-F238E27FC236}">
                <a16:creationId xmlns:a16="http://schemas.microsoft.com/office/drawing/2014/main" xmlns="" id="{A734E79C-21CF-40B1-A555-2B799221AE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1930" y="2462622"/>
            <a:ext cx="2381062" cy="2063936"/>
          </a:xfrm>
          <a:prstGeom prst="rect">
            <a:avLst/>
          </a:prstGeom>
        </p:spPr>
      </p:pic>
      <p:pic>
        <p:nvPicPr>
          <p:cNvPr id="26" name="Picture 25">
            <a:extLst>
              <a:ext uri="{FF2B5EF4-FFF2-40B4-BE49-F238E27FC236}">
                <a16:creationId xmlns:a16="http://schemas.microsoft.com/office/drawing/2014/main" xmlns="" id="{DFE899CB-4533-48B9-8F26-1AFA6DDBBE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14822" y="4657736"/>
            <a:ext cx="2492917" cy="1869061"/>
          </a:xfrm>
          <a:prstGeom prst="rect">
            <a:avLst/>
          </a:prstGeom>
        </p:spPr>
      </p:pic>
      <p:sp>
        <p:nvSpPr>
          <p:cNvPr id="27" name="Rectangle: Rounded Corners 26">
            <a:extLst>
              <a:ext uri="{FF2B5EF4-FFF2-40B4-BE49-F238E27FC236}">
                <a16:creationId xmlns:a16="http://schemas.microsoft.com/office/drawing/2014/main" xmlns="" id="{D5692A28-C0DD-42D6-9E55-FAE2D430B5E7}"/>
              </a:ext>
            </a:extLst>
          </p:cNvPr>
          <p:cNvSpPr/>
          <p:nvPr/>
        </p:nvSpPr>
        <p:spPr>
          <a:xfrm>
            <a:off x="5712430" y="5494180"/>
            <a:ext cx="3173495" cy="1012183"/>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Have you ever had a vaccination?</a:t>
            </a:r>
          </a:p>
        </p:txBody>
      </p:sp>
    </p:spTree>
    <p:extLst>
      <p:ext uri="{BB962C8B-B14F-4D97-AF65-F5344CB8AC3E}">
        <p14:creationId xmlns:p14="http://schemas.microsoft.com/office/powerpoint/2010/main" val="33775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0CCF443-F3DB-44DE-9523-F05BFBB436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18282" y="4633250"/>
            <a:ext cx="2435382" cy="1869062"/>
          </a:xfrm>
          <a:prstGeom prst="rect">
            <a:avLst/>
          </a:prstGeom>
        </p:spPr>
      </p:pic>
      <p:sp>
        <p:nvSpPr>
          <p:cNvPr id="2" name="Rectangle 1">
            <a:extLst>
              <a:ext uri="{FF2B5EF4-FFF2-40B4-BE49-F238E27FC236}">
                <a16:creationId xmlns:a16="http://schemas.microsoft.com/office/drawing/2014/main" xmlns="" id="{59E2D177-61B3-4FD5-8A92-B8333CFDEFB4}"/>
              </a:ext>
            </a:extLst>
          </p:cNvPr>
          <p:cNvSpPr/>
          <p:nvPr/>
        </p:nvSpPr>
        <p:spPr>
          <a:xfrm>
            <a:off x="5712430" y="179603"/>
            <a:ext cx="3257851" cy="2697161"/>
          </a:xfrm>
          <a:prstGeom prst="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b="1" dirty="0">
                <a:solidFill>
                  <a:schemeClr val="bg1"/>
                </a:solidFill>
              </a:rPr>
              <a:t>Disease Fact File:</a:t>
            </a:r>
          </a:p>
        </p:txBody>
      </p:sp>
      <p:pic>
        <p:nvPicPr>
          <p:cNvPr id="3" name="Picture 2">
            <a:extLst>
              <a:ext uri="{FF2B5EF4-FFF2-40B4-BE49-F238E27FC236}">
                <a16:creationId xmlns:a16="http://schemas.microsoft.com/office/drawing/2014/main" xmlns="" id="{26B13164-020B-4711-9505-64231C2630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xmlns="" id="{7BE46C90-ABD2-46C1-8332-BC10EB23C877}"/>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do diseases spread?</a:t>
            </a:r>
          </a:p>
          <a:p>
            <a:r>
              <a:rPr lang="en-GB" dirty="0">
                <a:solidFill>
                  <a:schemeClr val="tx2"/>
                </a:solidFill>
              </a:rPr>
              <a:t>Spanish Influenza</a:t>
            </a:r>
          </a:p>
        </p:txBody>
      </p:sp>
      <p:sp>
        <p:nvSpPr>
          <p:cNvPr id="5" name="Rectangle: Rounded Corners 4">
            <a:extLst>
              <a:ext uri="{FF2B5EF4-FFF2-40B4-BE49-F238E27FC236}">
                <a16:creationId xmlns:a16="http://schemas.microsoft.com/office/drawing/2014/main" xmlns="" id="{3148D010-E7BF-492E-A84B-59C7EC50A3E1}"/>
              </a:ext>
            </a:extLst>
          </p:cNvPr>
          <p:cNvSpPr/>
          <p:nvPr/>
        </p:nvSpPr>
        <p:spPr>
          <a:xfrm>
            <a:off x="7366059" y="555778"/>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1918-1919</a:t>
            </a:r>
          </a:p>
        </p:txBody>
      </p:sp>
      <p:sp>
        <p:nvSpPr>
          <p:cNvPr id="6" name="Rectangle: Rounded Corners 5">
            <a:extLst>
              <a:ext uri="{FF2B5EF4-FFF2-40B4-BE49-F238E27FC236}">
                <a16:creationId xmlns:a16="http://schemas.microsoft.com/office/drawing/2014/main" xmlns="" id="{A4847626-7371-4D49-B47D-69992D747E3E}"/>
              </a:ext>
            </a:extLst>
          </p:cNvPr>
          <p:cNvSpPr/>
          <p:nvPr/>
        </p:nvSpPr>
        <p:spPr>
          <a:xfrm>
            <a:off x="5840920" y="559449"/>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Year(s):</a:t>
            </a:r>
          </a:p>
        </p:txBody>
      </p:sp>
      <p:sp>
        <p:nvSpPr>
          <p:cNvPr id="7" name="Rectangle: Rounded Corners 6">
            <a:extLst>
              <a:ext uri="{FF2B5EF4-FFF2-40B4-BE49-F238E27FC236}">
                <a16:creationId xmlns:a16="http://schemas.microsoft.com/office/drawing/2014/main" xmlns="" id="{6B3B554E-B2C7-4F7F-B0AE-B6874DB56857}"/>
              </a:ext>
            </a:extLst>
          </p:cNvPr>
          <p:cNvSpPr/>
          <p:nvPr/>
        </p:nvSpPr>
        <p:spPr>
          <a:xfrm>
            <a:off x="5840919" y="934462"/>
            <a:ext cx="1437797"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Deaths:</a:t>
            </a:r>
          </a:p>
        </p:txBody>
      </p:sp>
      <p:sp>
        <p:nvSpPr>
          <p:cNvPr id="8" name="Rectangle: Rounded Corners 7">
            <a:extLst>
              <a:ext uri="{FF2B5EF4-FFF2-40B4-BE49-F238E27FC236}">
                <a16:creationId xmlns:a16="http://schemas.microsoft.com/office/drawing/2014/main" xmlns="" id="{AAEB1195-A791-4BB3-9899-256DCE4F6CDF}"/>
              </a:ext>
            </a:extLst>
          </p:cNvPr>
          <p:cNvSpPr/>
          <p:nvPr/>
        </p:nvSpPr>
        <p:spPr>
          <a:xfrm>
            <a:off x="5840918" y="1309475"/>
            <a:ext cx="1437797" cy="44648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Treatment:</a:t>
            </a:r>
          </a:p>
        </p:txBody>
      </p:sp>
      <p:sp>
        <p:nvSpPr>
          <p:cNvPr id="9" name="Rectangle: Rounded Corners 8">
            <a:extLst>
              <a:ext uri="{FF2B5EF4-FFF2-40B4-BE49-F238E27FC236}">
                <a16:creationId xmlns:a16="http://schemas.microsoft.com/office/drawing/2014/main" xmlns="" id="{5FD61081-396E-4FAA-9E2F-E8D8D6F7C5FC}"/>
              </a:ext>
            </a:extLst>
          </p:cNvPr>
          <p:cNvSpPr/>
          <p:nvPr/>
        </p:nvSpPr>
        <p:spPr>
          <a:xfrm>
            <a:off x="7366058" y="931708"/>
            <a:ext cx="1599073" cy="297951"/>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50-100 million</a:t>
            </a:r>
          </a:p>
        </p:txBody>
      </p:sp>
      <p:sp>
        <p:nvSpPr>
          <p:cNvPr id="10" name="Rectangle: Rounded Corners 9">
            <a:extLst>
              <a:ext uri="{FF2B5EF4-FFF2-40B4-BE49-F238E27FC236}">
                <a16:creationId xmlns:a16="http://schemas.microsoft.com/office/drawing/2014/main" xmlns="" id="{E78B2F0B-8D38-466D-8F75-EB3F319AE47D}"/>
              </a:ext>
            </a:extLst>
          </p:cNvPr>
          <p:cNvSpPr/>
          <p:nvPr/>
        </p:nvSpPr>
        <p:spPr>
          <a:xfrm>
            <a:off x="7383406" y="1307638"/>
            <a:ext cx="1599073" cy="446488"/>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Vaccine/</a:t>
            </a:r>
          </a:p>
          <a:p>
            <a:pPr algn="ctr"/>
            <a:r>
              <a:rPr lang="en-GB" sz="1600" b="1" dirty="0"/>
              <a:t>medication</a:t>
            </a:r>
          </a:p>
        </p:txBody>
      </p:sp>
      <p:sp>
        <p:nvSpPr>
          <p:cNvPr id="11" name="Rectangle: Rounded Corners 10">
            <a:extLst>
              <a:ext uri="{FF2B5EF4-FFF2-40B4-BE49-F238E27FC236}">
                <a16:creationId xmlns:a16="http://schemas.microsoft.com/office/drawing/2014/main" xmlns="" id="{E90483F6-8D52-450C-8910-EA9DFA2704EF}"/>
              </a:ext>
            </a:extLst>
          </p:cNvPr>
          <p:cNvSpPr/>
          <p:nvPr/>
        </p:nvSpPr>
        <p:spPr>
          <a:xfrm>
            <a:off x="5840918" y="1832105"/>
            <a:ext cx="3124213" cy="29795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Symptoms:</a:t>
            </a:r>
          </a:p>
        </p:txBody>
      </p:sp>
      <p:sp>
        <p:nvSpPr>
          <p:cNvPr id="12" name="Rectangle: Rounded Corners 11">
            <a:extLst>
              <a:ext uri="{FF2B5EF4-FFF2-40B4-BE49-F238E27FC236}">
                <a16:creationId xmlns:a16="http://schemas.microsoft.com/office/drawing/2014/main" xmlns="" id="{51D5A184-438C-4F7C-9796-3FD55D0BB2BD}"/>
              </a:ext>
            </a:extLst>
          </p:cNvPr>
          <p:cNvSpPr/>
          <p:nvPr/>
        </p:nvSpPr>
        <p:spPr>
          <a:xfrm>
            <a:off x="5840918" y="2208037"/>
            <a:ext cx="3124214" cy="597870"/>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Fever, feeling sick, aches, upset tummy, turning blue</a:t>
            </a:r>
          </a:p>
        </p:txBody>
      </p:sp>
      <p:sp>
        <p:nvSpPr>
          <p:cNvPr id="13" name="Rectangle: Rounded Corners 12">
            <a:extLst>
              <a:ext uri="{FF2B5EF4-FFF2-40B4-BE49-F238E27FC236}">
                <a16:creationId xmlns:a16="http://schemas.microsoft.com/office/drawing/2014/main" xmlns="" id="{76DF6679-BA8A-4E50-8616-C15A21EB975A}"/>
              </a:ext>
            </a:extLst>
          </p:cNvPr>
          <p:cNvSpPr/>
          <p:nvPr/>
        </p:nvSpPr>
        <p:spPr>
          <a:xfrm>
            <a:off x="311931" y="1363820"/>
            <a:ext cx="5241733" cy="100139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Spanish Influenza </a:t>
            </a:r>
            <a:r>
              <a:rPr lang="en-GB" sz="1600" b="1" dirty="0"/>
              <a:t>didn’t actually start in Spain, but lots of people there became ill</a:t>
            </a:r>
            <a:r>
              <a:rPr lang="en-GB" sz="1600" dirty="0"/>
              <a:t>. In just over a year, between 50-100 million people died from it. </a:t>
            </a:r>
          </a:p>
        </p:txBody>
      </p:sp>
      <p:sp>
        <p:nvSpPr>
          <p:cNvPr id="15" name="Rectangle: Rounded Corners 14">
            <a:extLst>
              <a:ext uri="{FF2B5EF4-FFF2-40B4-BE49-F238E27FC236}">
                <a16:creationId xmlns:a16="http://schemas.microsoft.com/office/drawing/2014/main" xmlns="" id="{FE1D5F89-9B41-4D8E-8C2A-58CAE4052E08}"/>
              </a:ext>
            </a:extLst>
          </p:cNvPr>
          <p:cNvSpPr/>
          <p:nvPr/>
        </p:nvSpPr>
        <p:spPr>
          <a:xfrm>
            <a:off x="311930" y="4608766"/>
            <a:ext cx="2701661" cy="191803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WWI was just ending when the flu broke out, so most men were soldiers</a:t>
            </a:r>
            <a:r>
              <a:rPr lang="en-GB" sz="1600" b="1" dirty="0"/>
              <a:t>, living in large groups together, </a:t>
            </a:r>
            <a:r>
              <a:rPr lang="en-GB" sz="1600" dirty="0"/>
              <a:t>allowing the virus to spread very quickly</a:t>
            </a:r>
            <a:r>
              <a:rPr lang="en-GB" sz="1600" baseline="30000" dirty="0"/>
              <a:t>1</a:t>
            </a:r>
            <a:r>
              <a:rPr lang="en-GB" sz="1600" dirty="0"/>
              <a:t>.</a:t>
            </a:r>
          </a:p>
        </p:txBody>
      </p:sp>
      <p:sp>
        <p:nvSpPr>
          <p:cNvPr id="17" name="Cloud 16">
            <a:extLst>
              <a:ext uri="{FF2B5EF4-FFF2-40B4-BE49-F238E27FC236}">
                <a16:creationId xmlns:a16="http://schemas.microsoft.com/office/drawing/2014/main" xmlns="" id="{202A5F0B-0AE0-4DEC-8D4A-C66DC1BD26E5}"/>
              </a:ext>
            </a:extLst>
          </p:cNvPr>
          <p:cNvSpPr/>
          <p:nvPr/>
        </p:nvSpPr>
        <p:spPr>
          <a:xfrm>
            <a:off x="5712430" y="4936201"/>
            <a:ext cx="3173495" cy="1590596"/>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How did this illness spread and why isn’t it a problem today?</a:t>
            </a:r>
          </a:p>
        </p:txBody>
      </p:sp>
      <p:sp>
        <p:nvSpPr>
          <p:cNvPr id="18" name="Rectangle: Rounded Corners 17">
            <a:extLst>
              <a:ext uri="{FF2B5EF4-FFF2-40B4-BE49-F238E27FC236}">
                <a16:creationId xmlns:a16="http://schemas.microsoft.com/office/drawing/2014/main" xmlns="" id="{52DC53BB-C29C-4A45-9C8B-41E4AA06EB4A}"/>
              </a:ext>
            </a:extLst>
          </p:cNvPr>
          <p:cNvSpPr/>
          <p:nvPr/>
        </p:nvSpPr>
        <p:spPr>
          <a:xfrm>
            <a:off x="5766506" y="3111184"/>
            <a:ext cx="3149698" cy="1522066"/>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As well as </a:t>
            </a:r>
            <a:r>
              <a:rPr lang="en-GB" sz="1600" b="1" dirty="0"/>
              <a:t>vaccines</a:t>
            </a:r>
            <a:r>
              <a:rPr lang="en-GB" sz="1600" dirty="0"/>
              <a:t> to prevent the virus, people that are infected today can take </a:t>
            </a:r>
            <a:r>
              <a:rPr lang="en-GB" sz="1600" b="1" dirty="0"/>
              <a:t>antiviral medication </a:t>
            </a:r>
            <a:r>
              <a:rPr lang="en-GB" sz="1600" dirty="0"/>
              <a:t>to </a:t>
            </a:r>
            <a:r>
              <a:rPr lang="en-GB" sz="1600" b="1" dirty="0"/>
              <a:t>stop them from passing it on to others. </a:t>
            </a:r>
          </a:p>
        </p:txBody>
      </p:sp>
      <p:sp>
        <p:nvSpPr>
          <p:cNvPr id="22" name="Rectangle: Rounded Corners 21">
            <a:extLst>
              <a:ext uri="{FF2B5EF4-FFF2-40B4-BE49-F238E27FC236}">
                <a16:creationId xmlns:a16="http://schemas.microsoft.com/office/drawing/2014/main" xmlns="" id="{BE499F2C-1B18-4713-BD9A-92E0F1B0AEFF}"/>
              </a:ext>
            </a:extLst>
          </p:cNvPr>
          <p:cNvSpPr/>
          <p:nvPr/>
        </p:nvSpPr>
        <p:spPr>
          <a:xfrm>
            <a:off x="1418801" y="2480651"/>
            <a:ext cx="4134863" cy="201214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Every year, lots of people get </a:t>
            </a:r>
            <a:r>
              <a:rPr lang="en-GB" sz="1600" b="1" dirty="0"/>
              <a:t>seasonal flu. </a:t>
            </a:r>
            <a:r>
              <a:rPr lang="en-GB" sz="1600" dirty="0"/>
              <a:t>This is flu that we have seen before and know how to treat. Sometimes, the flu virus can </a:t>
            </a:r>
            <a:r>
              <a:rPr lang="en-GB" sz="1600" b="1" dirty="0"/>
              <a:t>change into a new flu, called pandemic flu. </a:t>
            </a:r>
            <a:r>
              <a:rPr lang="en-GB" sz="1600" dirty="0"/>
              <a:t>This flu is more dangerous as doctors and scientists </a:t>
            </a:r>
            <a:r>
              <a:rPr lang="en-GB" sz="1600" b="1" dirty="0"/>
              <a:t>have to work quickly </a:t>
            </a:r>
            <a:r>
              <a:rPr lang="en-GB" sz="1600" dirty="0"/>
              <a:t>to stop it from spreading.</a:t>
            </a:r>
          </a:p>
        </p:txBody>
      </p:sp>
      <p:pic>
        <p:nvPicPr>
          <p:cNvPr id="21" name="Graphic 20" descr="Thermometer">
            <a:extLst>
              <a:ext uri="{FF2B5EF4-FFF2-40B4-BE49-F238E27FC236}">
                <a16:creationId xmlns:a16="http://schemas.microsoft.com/office/drawing/2014/main" xmlns="" id="{44681A53-3A18-4E60-AB32-E776422D090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26787" y="2493879"/>
            <a:ext cx="914400" cy="914400"/>
          </a:xfrm>
          <a:prstGeom prst="rect">
            <a:avLst/>
          </a:prstGeom>
        </p:spPr>
      </p:pic>
      <p:pic>
        <p:nvPicPr>
          <p:cNvPr id="24" name="Graphic 23" descr="Stethoscope">
            <a:extLst>
              <a:ext uri="{FF2B5EF4-FFF2-40B4-BE49-F238E27FC236}">
                <a16:creationId xmlns:a16="http://schemas.microsoft.com/office/drawing/2014/main" xmlns="" id="{F95EB6E3-837A-49A2-A719-CCD7A1FECFA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1559" y="3536948"/>
            <a:ext cx="914400" cy="914400"/>
          </a:xfrm>
          <a:prstGeom prst="rect">
            <a:avLst/>
          </a:prstGeom>
        </p:spPr>
      </p:pic>
    </p:spTree>
    <p:extLst>
      <p:ext uri="{BB962C8B-B14F-4D97-AF65-F5344CB8AC3E}">
        <p14:creationId xmlns:p14="http://schemas.microsoft.com/office/powerpoint/2010/main" val="15733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C147962-76C0-49F4-930C-5DEE9CEA53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0640" y="1396546"/>
            <a:ext cx="1345635" cy="1333797"/>
          </a:xfrm>
          <a:prstGeom prst="rect">
            <a:avLst/>
          </a:prstGeom>
        </p:spPr>
      </p:pic>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641963" y="3674969"/>
            <a:ext cx="1799130" cy="1149259"/>
          </a:xfrm>
          <a:solidFill>
            <a:schemeClr val="accent5"/>
          </a:solidFill>
        </p:spPr>
        <p:txBody>
          <a:bodyPr/>
          <a:lstStyle/>
          <a:p>
            <a:r>
              <a:rPr lang="en-GB" dirty="0"/>
              <a:t>What’s changed in the modern world?</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p:txBody>
          <a:bodyPr/>
          <a:lstStyle/>
          <a:p>
            <a:r>
              <a:rPr lang="en-GB" dirty="0"/>
              <a:t>Starter: My favourite things…</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6240204" y="2620395"/>
            <a:ext cx="1713599" cy="1108800"/>
          </a:xfrm>
          <a:solidFill>
            <a:schemeClr val="bg1"/>
          </a:solidFill>
        </p:spPr>
        <p:txBody>
          <a:bodyPr/>
          <a:lstStyle/>
          <a:p>
            <a:r>
              <a:rPr lang="en-GB" dirty="0"/>
              <a:t>What are diseases?</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271928" y="2845828"/>
            <a:ext cx="2064047" cy="1173600"/>
          </a:xfrm>
          <a:solidFill>
            <a:schemeClr val="bg1"/>
          </a:solidFill>
        </p:spPr>
        <p:txBody>
          <a:bodyPr anchor="ctr"/>
          <a:lstStyle/>
          <a:p>
            <a:r>
              <a:rPr lang="en-GB" dirty="0"/>
              <a:t>How do diseases spread?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712026" y="4853943"/>
            <a:ext cx="1487488" cy="1181100"/>
          </a:xfrm>
        </p:spPr>
        <p:txBody>
          <a:bodyPr/>
          <a:lstStyle/>
          <a:p>
            <a:r>
              <a:rPr lang="en-GB" dirty="0"/>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3803661" y="4504761"/>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133" y="1055093"/>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5262" y="233837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044985" y="5006899"/>
            <a:ext cx="2064047" cy="1292824"/>
          </a:xfrm>
          <a:solidFill>
            <a:schemeClr val="bg1"/>
          </a:solidFill>
        </p:spPr>
        <p:txBody>
          <a:bodyPr/>
          <a:lstStyle/>
          <a:p>
            <a:r>
              <a:rPr lang="en-GB" dirty="0"/>
              <a:t>If I was Prime Minister…</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4960196" y="4888716"/>
            <a:ext cx="499626" cy="595324"/>
          </a:xfrm>
          <a:prstGeom prst="rect">
            <a:avLst/>
          </a:prstGeom>
        </p:spPr>
      </p:pic>
      <p:pic>
        <p:nvPicPr>
          <p:cNvPr id="13" name="Picture 12">
            <a:extLst>
              <a:ext uri="{FF2B5EF4-FFF2-40B4-BE49-F238E27FC236}">
                <a16:creationId xmlns:a16="http://schemas.microsoft.com/office/drawing/2014/main" xmlns="" id="{6A31DBAB-75D5-41AF-9485-1C1BA704CB2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819" y="3009484"/>
            <a:ext cx="1056512" cy="1009944"/>
          </a:xfrm>
          <a:prstGeom prst="rect">
            <a:avLst/>
          </a:prstGeom>
        </p:spPr>
      </p:pic>
      <p:pic>
        <p:nvPicPr>
          <p:cNvPr id="14" name="Picture 13">
            <a:extLst>
              <a:ext uri="{FF2B5EF4-FFF2-40B4-BE49-F238E27FC236}">
                <a16:creationId xmlns:a16="http://schemas.microsoft.com/office/drawing/2014/main" xmlns="" id="{E0879F61-9FD1-4A79-A86F-018AA29A036C}"/>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035986" y="1989693"/>
            <a:ext cx="1470247" cy="551342"/>
          </a:xfrm>
          <a:prstGeom prst="rect">
            <a:avLst/>
          </a:prstGeom>
        </p:spPr>
      </p:pic>
      <p:pic>
        <p:nvPicPr>
          <p:cNvPr id="15" name="Picture 14">
            <a:extLst>
              <a:ext uri="{FF2B5EF4-FFF2-40B4-BE49-F238E27FC236}">
                <a16:creationId xmlns:a16="http://schemas.microsoft.com/office/drawing/2014/main" xmlns="" id="{2A644E33-D5B7-4B33-BA6D-CDBFFE09F38D}"/>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6474" y="5295810"/>
            <a:ext cx="871370" cy="895405"/>
          </a:xfrm>
          <a:prstGeom prst="rect">
            <a:avLst/>
          </a:prstGeom>
        </p:spPr>
      </p:pic>
      <p:pic>
        <p:nvPicPr>
          <p:cNvPr id="16" name="Picture 15">
            <a:extLst>
              <a:ext uri="{FF2B5EF4-FFF2-40B4-BE49-F238E27FC236}">
                <a16:creationId xmlns:a16="http://schemas.microsoft.com/office/drawing/2014/main" xmlns="" id="{1CF92CF2-AD4C-4276-B253-2643A795734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1612" y="3264165"/>
            <a:ext cx="1056511" cy="895405"/>
          </a:xfrm>
          <a:prstGeom prst="rect">
            <a:avLst/>
          </a:prstGeom>
        </p:spPr>
      </p:pic>
      <p:sp>
        <p:nvSpPr>
          <p:cNvPr id="7" name="Rectangle 6">
            <a:extLst>
              <a:ext uri="{FF2B5EF4-FFF2-40B4-BE49-F238E27FC236}">
                <a16:creationId xmlns:a16="http://schemas.microsoft.com/office/drawing/2014/main" xmlns="" id="{F7F1FDEE-0843-49FB-841C-4F5C5402B071}"/>
              </a:ext>
            </a:extLst>
          </p:cNvPr>
          <p:cNvSpPr/>
          <p:nvPr/>
        </p:nvSpPr>
        <p:spPr>
          <a:xfrm>
            <a:off x="6077008" y="4654495"/>
            <a:ext cx="1032024" cy="76249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xmlns="" id="{234E3E30-B5B0-4A12-A628-AEEF95AB527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19617" y="4561285"/>
            <a:ext cx="1258584" cy="1123995"/>
          </a:xfrm>
          <a:prstGeom prst="rect">
            <a:avLst/>
          </a:prstGeom>
        </p:spPr>
      </p:pic>
    </p:spTree>
    <p:extLst>
      <p:ext uri="{BB962C8B-B14F-4D97-AF65-F5344CB8AC3E}">
        <p14:creationId xmlns:p14="http://schemas.microsoft.com/office/powerpoint/2010/main" val="191145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E66216-1F03-48D7-890F-5CD3EF166C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897" y="248199"/>
            <a:ext cx="796849" cy="766753"/>
          </a:xfrm>
          <a:prstGeom prst="rect">
            <a:avLst/>
          </a:prstGeom>
        </p:spPr>
      </p:pic>
      <p:sp>
        <p:nvSpPr>
          <p:cNvPr id="20" name="Cloud 19">
            <a:extLst>
              <a:ext uri="{FF2B5EF4-FFF2-40B4-BE49-F238E27FC236}">
                <a16:creationId xmlns:a16="http://schemas.microsoft.com/office/drawing/2014/main" xmlns="" id="{72867B28-15E4-4B94-958A-D19AC608D5E7}"/>
              </a:ext>
            </a:extLst>
          </p:cNvPr>
          <p:cNvSpPr/>
          <p:nvPr/>
        </p:nvSpPr>
        <p:spPr>
          <a:xfrm>
            <a:off x="580664" y="2082376"/>
            <a:ext cx="7982672" cy="210862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 (6-10 mins)</a:t>
            </a:r>
          </a:p>
          <a:p>
            <a:pPr algn="ctr"/>
            <a:r>
              <a:rPr lang="en-GB" sz="1600" dirty="0"/>
              <a:t>On the next few slides, look at some of the ways the modern world is different to before. For each one, vote with your thumbs to show whether this makes it harder or easier for diseases to spread. Be ready to explain your answer!</a:t>
            </a:r>
          </a:p>
        </p:txBody>
      </p:sp>
      <p:sp>
        <p:nvSpPr>
          <p:cNvPr id="6" name="Rectangle: Rounded Corners 5">
            <a:extLst>
              <a:ext uri="{FF2B5EF4-FFF2-40B4-BE49-F238E27FC236}">
                <a16:creationId xmlns:a16="http://schemas.microsoft.com/office/drawing/2014/main" xmlns="" id="{2312C4F9-7B77-4FF4-8D48-E34445D19E04}"/>
              </a:ext>
            </a:extLst>
          </p:cNvPr>
          <p:cNvSpPr/>
          <p:nvPr/>
        </p:nvSpPr>
        <p:spPr>
          <a:xfrm>
            <a:off x="482600" y="1112275"/>
            <a:ext cx="8191500" cy="826932"/>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Today </a:t>
            </a:r>
            <a:r>
              <a:rPr lang="en-GB" sz="1600" b="1" dirty="0"/>
              <a:t>we know more about our bodies and about germs</a:t>
            </a:r>
            <a:r>
              <a:rPr lang="en-GB" sz="1600" dirty="0"/>
              <a:t> than ever before, helping us to stop diseases from spreading and making us ill, </a:t>
            </a:r>
            <a:r>
              <a:rPr lang="en-GB" sz="1600" b="1" dirty="0"/>
              <a:t>but are all the changes as positive?</a:t>
            </a:r>
          </a:p>
        </p:txBody>
      </p:sp>
      <p:pic>
        <p:nvPicPr>
          <p:cNvPr id="11" name="Picture 10">
            <a:extLst>
              <a:ext uri="{FF2B5EF4-FFF2-40B4-BE49-F238E27FC236}">
                <a16:creationId xmlns:a16="http://schemas.microsoft.com/office/drawing/2014/main" xmlns="" id="{CEA55B7C-C98B-472E-A5F2-ACE35A32CBC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25968" y="4953544"/>
            <a:ext cx="1470135" cy="1678644"/>
          </a:xfrm>
          <a:prstGeom prst="rect">
            <a:avLst/>
          </a:prstGeom>
        </p:spPr>
      </p:pic>
      <p:pic>
        <p:nvPicPr>
          <p:cNvPr id="12" name="Picture 11">
            <a:extLst>
              <a:ext uri="{FF2B5EF4-FFF2-40B4-BE49-F238E27FC236}">
                <a16:creationId xmlns:a16="http://schemas.microsoft.com/office/drawing/2014/main" xmlns="" id="{0D5E82A5-7050-42E8-AD9E-BAA82EBF70D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7897" y="4770491"/>
            <a:ext cx="1698734" cy="1839310"/>
          </a:xfrm>
          <a:prstGeom prst="rect">
            <a:avLst/>
          </a:prstGeom>
        </p:spPr>
      </p:pic>
      <p:sp>
        <p:nvSpPr>
          <p:cNvPr id="13" name="Speech Bubble: Rectangle with Corners Rounded 12">
            <a:extLst>
              <a:ext uri="{FF2B5EF4-FFF2-40B4-BE49-F238E27FC236}">
                <a16:creationId xmlns:a16="http://schemas.microsoft.com/office/drawing/2014/main" xmlns="" id="{317EFD51-7ED2-4BA8-82FC-E207CBCE9CEE}"/>
              </a:ext>
            </a:extLst>
          </p:cNvPr>
          <p:cNvSpPr/>
          <p:nvPr/>
        </p:nvSpPr>
        <p:spPr>
          <a:xfrm>
            <a:off x="2076697" y="4293645"/>
            <a:ext cx="1907052" cy="1105402"/>
          </a:xfrm>
          <a:prstGeom prst="wedgeRoundRectCallout">
            <a:avLst>
              <a:gd name="adj1" fmla="val -56518"/>
              <a:gd name="adj2" fmla="val 69393"/>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harder for diseases to spread!</a:t>
            </a:r>
            <a:endParaRPr lang="en-GB" sz="1600" b="1" dirty="0"/>
          </a:p>
        </p:txBody>
      </p:sp>
      <p:sp>
        <p:nvSpPr>
          <p:cNvPr id="14" name="Speech Bubble: Rectangle with Corners Rounded 13">
            <a:extLst>
              <a:ext uri="{FF2B5EF4-FFF2-40B4-BE49-F238E27FC236}">
                <a16:creationId xmlns:a16="http://schemas.microsoft.com/office/drawing/2014/main" xmlns="" id="{CB3306B0-A9A8-47A5-929D-38562A8A8D94}"/>
              </a:ext>
            </a:extLst>
          </p:cNvPr>
          <p:cNvSpPr/>
          <p:nvPr/>
        </p:nvSpPr>
        <p:spPr>
          <a:xfrm>
            <a:off x="5455567" y="4293645"/>
            <a:ext cx="1907052" cy="1105402"/>
          </a:xfrm>
          <a:prstGeom prst="wedgeRoundRectCallout">
            <a:avLst>
              <a:gd name="adj1" fmla="val 55223"/>
              <a:gd name="adj2" fmla="val 71057"/>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easier for diseases to spread!</a:t>
            </a:r>
            <a:endParaRPr lang="en-GB" sz="1600" b="1" dirty="0"/>
          </a:p>
        </p:txBody>
      </p:sp>
      <p:sp>
        <p:nvSpPr>
          <p:cNvPr id="15" name="Rectangle: Rounded Corners 33">
            <a:extLst>
              <a:ext uri="{FF2B5EF4-FFF2-40B4-BE49-F238E27FC236}">
                <a16:creationId xmlns:a16="http://schemas.microsoft.com/office/drawing/2014/main" xmlns="" id="{EAF02A15-EF9C-4313-95E7-020E065B5463}"/>
              </a:ext>
            </a:extLst>
          </p:cNvPr>
          <p:cNvSpPr/>
          <p:nvPr/>
        </p:nvSpPr>
        <p:spPr>
          <a:xfrm>
            <a:off x="2290862" y="5728138"/>
            <a:ext cx="4562277" cy="855224"/>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For each example, can you think of an argument for both sides?</a:t>
            </a:r>
          </a:p>
        </p:txBody>
      </p:sp>
      <p:sp>
        <p:nvSpPr>
          <p:cNvPr id="17" name="Title 1">
            <a:extLst>
              <a:ext uri="{FF2B5EF4-FFF2-40B4-BE49-F238E27FC236}">
                <a16:creationId xmlns:a16="http://schemas.microsoft.com/office/drawing/2014/main" xmlns="" id="{BCF97528-C797-416E-8A1A-66C27599D251}"/>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What’s changed in the modern world?</a:t>
            </a:r>
          </a:p>
        </p:txBody>
      </p:sp>
    </p:spTree>
    <p:extLst>
      <p:ext uri="{BB962C8B-B14F-4D97-AF65-F5344CB8AC3E}">
        <p14:creationId xmlns:p14="http://schemas.microsoft.com/office/powerpoint/2010/main" val="1119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28B9595-5410-4636-AFFE-E44749E824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897" y="248199"/>
            <a:ext cx="796849" cy="766753"/>
          </a:xfrm>
          <a:prstGeom prst="rect">
            <a:avLst/>
          </a:prstGeom>
        </p:spPr>
      </p:pic>
      <p:sp>
        <p:nvSpPr>
          <p:cNvPr id="3" name="Title 1">
            <a:extLst>
              <a:ext uri="{FF2B5EF4-FFF2-40B4-BE49-F238E27FC236}">
                <a16:creationId xmlns:a16="http://schemas.microsoft.com/office/drawing/2014/main" xmlns="" id="{74E3526C-92E9-4487-A865-4A3BDFCD8F12}"/>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What’s changed in the modern world?</a:t>
            </a:r>
          </a:p>
        </p:txBody>
      </p:sp>
      <p:pic>
        <p:nvPicPr>
          <p:cNvPr id="4" name="Picture 3">
            <a:extLst>
              <a:ext uri="{FF2B5EF4-FFF2-40B4-BE49-F238E27FC236}">
                <a16:creationId xmlns:a16="http://schemas.microsoft.com/office/drawing/2014/main" xmlns="" id="{5CFCD186-B63B-4ACE-A3A5-2239A8C650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62619" y="3578524"/>
            <a:ext cx="1470135" cy="1678644"/>
          </a:xfrm>
          <a:prstGeom prst="rect">
            <a:avLst/>
          </a:prstGeom>
        </p:spPr>
      </p:pic>
      <p:pic>
        <p:nvPicPr>
          <p:cNvPr id="5" name="Picture 4">
            <a:extLst>
              <a:ext uri="{FF2B5EF4-FFF2-40B4-BE49-F238E27FC236}">
                <a16:creationId xmlns:a16="http://schemas.microsoft.com/office/drawing/2014/main" xmlns="" id="{956E6C20-018B-4208-A009-B7EF6252E8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7897" y="4770491"/>
            <a:ext cx="1698734" cy="1839310"/>
          </a:xfrm>
          <a:prstGeom prst="rect">
            <a:avLst/>
          </a:prstGeom>
        </p:spPr>
      </p:pic>
      <p:sp>
        <p:nvSpPr>
          <p:cNvPr id="6" name="Speech Bubble: Rectangle with Corners Rounded 5">
            <a:extLst>
              <a:ext uri="{FF2B5EF4-FFF2-40B4-BE49-F238E27FC236}">
                <a16:creationId xmlns:a16="http://schemas.microsoft.com/office/drawing/2014/main" xmlns="" id="{B19599C8-7271-4220-9E6E-B6E6931DB2A0}"/>
              </a:ext>
            </a:extLst>
          </p:cNvPr>
          <p:cNvSpPr/>
          <p:nvPr/>
        </p:nvSpPr>
        <p:spPr>
          <a:xfrm>
            <a:off x="247897" y="3479881"/>
            <a:ext cx="1907052" cy="1105402"/>
          </a:xfrm>
          <a:prstGeom prst="wedgeRoundRectCallout">
            <a:avLst>
              <a:gd name="adj1" fmla="val -20833"/>
              <a:gd name="adj2" fmla="val 8547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harder for diseases to spread!</a:t>
            </a:r>
            <a:endParaRPr lang="en-GB" sz="1600" b="1" dirty="0"/>
          </a:p>
        </p:txBody>
      </p:sp>
      <p:sp>
        <p:nvSpPr>
          <p:cNvPr id="7" name="Speech Bubble: Rectangle with Corners Rounded 6">
            <a:extLst>
              <a:ext uri="{FF2B5EF4-FFF2-40B4-BE49-F238E27FC236}">
                <a16:creationId xmlns:a16="http://schemas.microsoft.com/office/drawing/2014/main" xmlns="" id="{A2C3CC6C-9075-4B22-926E-27C6B58C3AD3}"/>
              </a:ext>
            </a:extLst>
          </p:cNvPr>
          <p:cNvSpPr/>
          <p:nvPr/>
        </p:nvSpPr>
        <p:spPr>
          <a:xfrm>
            <a:off x="6989051" y="5399047"/>
            <a:ext cx="1907052" cy="1105402"/>
          </a:xfrm>
          <a:prstGeom prst="wedgeRoundRectCallout">
            <a:avLst>
              <a:gd name="adj1" fmla="val -21131"/>
              <a:gd name="adj2" fmla="val -87927"/>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easier for diseases to spread!</a:t>
            </a:r>
            <a:endParaRPr lang="en-GB" sz="1600" b="1" dirty="0"/>
          </a:p>
        </p:txBody>
      </p:sp>
      <p:sp>
        <p:nvSpPr>
          <p:cNvPr id="8" name="Rectangle: Rounded Corners 33">
            <a:extLst>
              <a:ext uri="{FF2B5EF4-FFF2-40B4-BE49-F238E27FC236}">
                <a16:creationId xmlns:a16="http://schemas.microsoft.com/office/drawing/2014/main" xmlns="" id="{329C8733-453A-472E-8B14-398E45D9C35C}"/>
              </a:ext>
            </a:extLst>
          </p:cNvPr>
          <p:cNvSpPr/>
          <p:nvPr/>
        </p:nvSpPr>
        <p:spPr>
          <a:xfrm>
            <a:off x="338181" y="1512808"/>
            <a:ext cx="4333726" cy="161522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In the modern world, technology such as phones and computers mean that we can </a:t>
            </a:r>
            <a:r>
              <a:rPr lang="en-GB" sz="1600" b="1" dirty="0">
                <a:solidFill>
                  <a:schemeClr val="tx1"/>
                </a:solidFill>
                <a:latin typeface="Century Gothic" panose="020B0502020202020204" pitchFamily="34" charset="0"/>
                <a:ea typeface="Century Gothic"/>
                <a:cs typeface="Century Gothic"/>
                <a:sym typeface="Century Gothic"/>
              </a:rPr>
              <a:t>work or communicate from home,</a:t>
            </a:r>
            <a:r>
              <a:rPr lang="en-GB" sz="1600" dirty="0">
                <a:solidFill>
                  <a:schemeClr val="tx1"/>
                </a:solidFill>
                <a:latin typeface="Century Gothic" panose="020B0502020202020204" pitchFamily="34" charset="0"/>
                <a:ea typeface="Century Gothic"/>
                <a:cs typeface="Century Gothic"/>
                <a:sym typeface="Century Gothic"/>
              </a:rPr>
              <a:t> so we avoid busy areas, as well as finding out information about what is happening around the world.</a:t>
            </a:r>
          </a:p>
        </p:txBody>
      </p:sp>
      <p:sp>
        <p:nvSpPr>
          <p:cNvPr id="9" name="Rectangle: Rounded Corners 33">
            <a:extLst>
              <a:ext uri="{FF2B5EF4-FFF2-40B4-BE49-F238E27FC236}">
                <a16:creationId xmlns:a16="http://schemas.microsoft.com/office/drawing/2014/main" xmlns="" id="{57EC1920-B8AC-4523-8732-4E684F3B376A}"/>
              </a:ext>
            </a:extLst>
          </p:cNvPr>
          <p:cNvSpPr/>
          <p:nvPr/>
        </p:nvSpPr>
        <p:spPr>
          <a:xfrm>
            <a:off x="646321" y="1033518"/>
            <a:ext cx="3789037" cy="33328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Technology</a:t>
            </a:r>
          </a:p>
        </p:txBody>
      </p:sp>
      <p:pic>
        <p:nvPicPr>
          <p:cNvPr id="10" name="Picture 9">
            <a:extLst>
              <a:ext uri="{FF2B5EF4-FFF2-40B4-BE49-F238E27FC236}">
                <a16:creationId xmlns:a16="http://schemas.microsoft.com/office/drawing/2014/main" xmlns="" id="{D246E9CE-CCE0-41DC-BE19-4735FFEA40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34758" y="1018212"/>
            <a:ext cx="3897053" cy="2282568"/>
          </a:xfrm>
          <a:prstGeom prst="rect">
            <a:avLst/>
          </a:prstGeom>
        </p:spPr>
      </p:pic>
      <p:sp>
        <p:nvSpPr>
          <p:cNvPr id="11" name="Cloud 10">
            <a:extLst>
              <a:ext uri="{FF2B5EF4-FFF2-40B4-BE49-F238E27FC236}">
                <a16:creationId xmlns:a16="http://schemas.microsoft.com/office/drawing/2014/main" xmlns="" id="{D69936D1-ECF7-4914-86EA-D35685F181C3}"/>
              </a:ext>
            </a:extLst>
          </p:cNvPr>
          <p:cNvSpPr/>
          <p:nvPr/>
        </p:nvSpPr>
        <p:spPr>
          <a:xfrm>
            <a:off x="2648680" y="3729970"/>
            <a:ext cx="4046453" cy="14559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Does this make it easier or harder for diseases to spread?</a:t>
            </a:r>
          </a:p>
        </p:txBody>
      </p:sp>
      <p:sp>
        <p:nvSpPr>
          <p:cNvPr id="12" name="Rectangle: Rounded Corners 33">
            <a:extLst>
              <a:ext uri="{FF2B5EF4-FFF2-40B4-BE49-F238E27FC236}">
                <a16:creationId xmlns:a16="http://schemas.microsoft.com/office/drawing/2014/main" xmlns="" id="{9553C7A7-9774-4C81-92D3-8F2DA6449A4C}"/>
              </a:ext>
            </a:extLst>
          </p:cNvPr>
          <p:cNvSpPr/>
          <p:nvPr/>
        </p:nvSpPr>
        <p:spPr>
          <a:xfrm>
            <a:off x="2300978" y="5565654"/>
            <a:ext cx="4333726" cy="101770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Can you think of a way that this makes it both harder and easier for diseases to spread?</a:t>
            </a:r>
          </a:p>
        </p:txBody>
      </p:sp>
    </p:spTree>
    <p:extLst>
      <p:ext uri="{BB962C8B-B14F-4D97-AF65-F5344CB8AC3E}">
        <p14:creationId xmlns:p14="http://schemas.microsoft.com/office/powerpoint/2010/main" val="18465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C6E88-78AA-42AF-90C6-885891D90AAD}"/>
              </a:ext>
            </a:extLst>
          </p:cNvPr>
          <p:cNvSpPr txBox="1"/>
          <p:nvPr/>
        </p:nvSpPr>
        <p:spPr>
          <a:xfrm>
            <a:off x="3283012" y="5160279"/>
            <a:ext cx="643125" cy="369332"/>
          </a:xfrm>
          <a:prstGeom prst="rect">
            <a:avLst/>
          </a:prstGeom>
          <a:noFill/>
        </p:spPr>
        <p:txBody>
          <a:bodyPr wrap="none" rtlCol="0">
            <a:spAutoFit/>
          </a:bodyPr>
          <a:lstStyle/>
          <a:p>
            <a:r>
              <a:rPr lang="en-GB" b="1" dirty="0"/>
              <a:t>19%</a:t>
            </a:r>
          </a:p>
        </p:txBody>
      </p:sp>
      <p:sp>
        <p:nvSpPr>
          <p:cNvPr id="18" name="TextBox 17">
            <a:extLst>
              <a:ext uri="{FF2B5EF4-FFF2-40B4-BE49-F238E27FC236}">
                <a16:creationId xmlns:a16="http://schemas.microsoft.com/office/drawing/2014/main" xmlns="" id="{E9FF708A-BE24-434E-AB0C-2CA6732BD15A}"/>
              </a:ext>
            </a:extLst>
          </p:cNvPr>
          <p:cNvSpPr txBox="1"/>
          <p:nvPr/>
        </p:nvSpPr>
        <p:spPr>
          <a:xfrm>
            <a:off x="4801380" y="5170361"/>
            <a:ext cx="643125" cy="369332"/>
          </a:xfrm>
          <a:prstGeom prst="rect">
            <a:avLst/>
          </a:prstGeom>
          <a:noFill/>
        </p:spPr>
        <p:txBody>
          <a:bodyPr wrap="none" rtlCol="0">
            <a:spAutoFit/>
          </a:bodyPr>
          <a:lstStyle/>
          <a:p>
            <a:r>
              <a:rPr lang="en-GB" b="1" dirty="0"/>
              <a:t>81%</a:t>
            </a:r>
          </a:p>
        </p:txBody>
      </p:sp>
      <p:sp>
        <p:nvSpPr>
          <p:cNvPr id="14" name="AutoShape 2" descr="Image result for sophie cook MP">
            <a:extLst>
              <a:ext uri="{FF2B5EF4-FFF2-40B4-BE49-F238E27FC236}">
                <a16:creationId xmlns:a16="http://schemas.microsoft.com/office/drawing/2014/main" xmlns="" id="{FFAC125C-7139-4D34-A83C-58BEA9BE9909}"/>
              </a:ext>
            </a:extLst>
          </p:cNvPr>
          <p:cNvSpPr>
            <a:spLocks noChangeAspect="1" noChangeArrowheads="1"/>
          </p:cNvSpPr>
          <p:nvPr/>
        </p:nvSpPr>
        <p:spPr bwMode="auto">
          <a:xfrm>
            <a:off x="4419600" y="35131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xmlns="" id="{E720201A-ABB6-416C-A876-0A5024D28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31167" y="4665120"/>
            <a:ext cx="861817" cy="546278"/>
          </a:xfrm>
          <a:prstGeom prst="rect">
            <a:avLst/>
          </a:prstGeom>
        </p:spPr>
      </p:pic>
      <p:pic>
        <p:nvPicPr>
          <p:cNvPr id="16" name="Picture 15">
            <a:extLst>
              <a:ext uri="{FF2B5EF4-FFF2-40B4-BE49-F238E27FC236}">
                <a16:creationId xmlns:a16="http://schemas.microsoft.com/office/drawing/2014/main" xmlns="" id="{996197E0-3309-4E88-8D23-13486BFB0EA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4533" y="4660378"/>
            <a:ext cx="976819" cy="499901"/>
          </a:xfrm>
          <a:prstGeom prst="rect">
            <a:avLst/>
          </a:prstGeom>
        </p:spPr>
      </p:pic>
      <p:pic>
        <p:nvPicPr>
          <p:cNvPr id="19" name="Picture 18">
            <a:extLst>
              <a:ext uri="{FF2B5EF4-FFF2-40B4-BE49-F238E27FC236}">
                <a16:creationId xmlns:a16="http://schemas.microsoft.com/office/drawing/2014/main" xmlns="" id="{E8B87AAA-C3B0-4E23-867B-BAB10D5E6F1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22" name="Rounded Rectangular Callout 21">
            <a:extLst>
              <a:ext uri="{FF2B5EF4-FFF2-40B4-BE49-F238E27FC236}">
                <a16:creationId xmlns:a16="http://schemas.microsoft.com/office/drawing/2014/main" xmlns="" id="{13CFD405-A666-4CDF-B5A9-3237E42E3FA6}"/>
              </a:ext>
            </a:extLst>
          </p:cNvPr>
          <p:cNvSpPr/>
          <p:nvPr/>
        </p:nvSpPr>
        <p:spPr>
          <a:xfrm>
            <a:off x="5919539" y="2402591"/>
            <a:ext cx="2791867" cy="1902271"/>
          </a:xfrm>
          <a:prstGeom prst="wedgeRoundRectCallout">
            <a:avLst>
              <a:gd name="adj1" fmla="val -64004"/>
              <a:gd name="adj2" fmla="val -35013"/>
              <a:gd name="adj3" fmla="val 16667"/>
            </a:avLst>
          </a:prstGeom>
          <a:solidFill>
            <a:schemeClr val="bg1"/>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 think that honesty and being supportive is easy to see. If anyone feels unsure about sharing their feelings then it is unhealthy to be in that relationship.”</a:t>
            </a:r>
            <a:endParaRPr lang="en-GB" sz="1600"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xmlns="" id="{9A7B500E-57AD-493B-8EBB-1C31E8CDE1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33" name="Rectangle: Rounded Corners 33">
            <a:extLst>
              <a:ext uri="{FF2B5EF4-FFF2-40B4-BE49-F238E27FC236}">
                <a16:creationId xmlns:a16="http://schemas.microsoft.com/office/drawing/2014/main" xmlns="" id="{81C3E96A-73A2-4D6D-90B5-B91A7F9B41AE}"/>
              </a:ext>
            </a:extLst>
          </p:cNvPr>
          <p:cNvSpPr/>
          <p:nvPr/>
        </p:nvSpPr>
        <p:spPr>
          <a:xfrm>
            <a:off x="432593" y="1212677"/>
            <a:ext cx="7201106" cy="95410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huge welcome and thanks to first-time commenters at Little Bloxwich Church of England Primary School </a:t>
            </a:r>
            <a:r>
              <a:rPr lang="en-GB" sz="1600" dirty="0">
                <a:solidFill>
                  <a:schemeClr val="tx1"/>
                </a:solidFill>
                <a:latin typeface="Century Gothic" panose="020B0502020202020204" pitchFamily="34" charset="0"/>
                <a:ea typeface="Century Gothic"/>
                <a:cs typeface="Century Gothic"/>
                <a:sym typeface="Century Gothic"/>
              </a:rPr>
              <a:t>for these fantastic “Yes” comments this week!</a:t>
            </a:r>
          </a:p>
        </p:txBody>
      </p:sp>
      <p:sp>
        <p:nvSpPr>
          <p:cNvPr id="27" name="Rectangle: Rounded Corners 33">
            <a:extLst>
              <a:ext uri="{FF2B5EF4-FFF2-40B4-BE49-F238E27FC236}">
                <a16:creationId xmlns:a16="http://schemas.microsoft.com/office/drawing/2014/main" xmlns="" id="{812A5004-2C99-4B8A-82AC-BD9B7D75AC44}"/>
              </a:ext>
            </a:extLst>
          </p:cNvPr>
          <p:cNvSpPr/>
          <p:nvPr/>
        </p:nvSpPr>
        <p:spPr>
          <a:xfrm>
            <a:off x="688369" y="5814596"/>
            <a:ext cx="8196479" cy="71205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If you would like to see your school on this slide, </a:t>
            </a:r>
            <a:r>
              <a:rPr lang="en-GB" sz="1600" b="1" dirty="0">
                <a:solidFill>
                  <a:schemeClr val="tx1"/>
                </a:solidFill>
                <a:latin typeface="Century Gothic" panose="020B0502020202020204" pitchFamily="34" charset="0"/>
                <a:ea typeface="Century Gothic"/>
                <a:cs typeface="Century Gothic"/>
                <a:sym typeface="Century Gothic"/>
              </a:rPr>
              <a:t>ask your teacher to email your comments to </a:t>
            </a:r>
            <a:r>
              <a:rPr lang="en-GB" sz="1600" b="1" dirty="0">
                <a:solidFill>
                  <a:schemeClr val="tx1"/>
                </a:solidFill>
                <a:latin typeface="Century Gothic" panose="020B0502020202020204" pitchFamily="34" charset="0"/>
                <a:ea typeface="Century Gothic"/>
                <a:cs typeface="Century Gothic"/>
                <a:sym typeface="Century Gothic"/>
                <a:hlinkClick r:id="rId7"/>
              </a:rPr>
              <a:t>amy@votesforschools.com</a:t>
            </a:r>
            <a:r>
              <a:rPr lang="en-GB" sz="1600" b="1" dirty="0">
                <a:solidFill>
                  <a:schemeClr val="tx1"/>
                </a:solidFill>
                <a:latin typeface="Century Gothic" panose="020B0502020202020204" pitchFamily="34" charset="0"/>
                <a:ea typeface="Century Gothic"/>
                <a:cs typeface="Century Gothic"/>
                <a:sym typeface="Century Gothic"/>
              </a:rPr>
              <a:t>! </a:t>
            </a:r>
          </a:p>
        </p:txBody>
      </p:sp>
      <p:sp>
        <p:nvSpPr>
          <p:cNvPr id="28" name="Rounded Rectangular Callout 21">
            <a:extLst>
              <a:ext uri="{FF2B5EF4-FFF2-40B4-BE49-F238E27FC236}">
                <a16:creationId xmlns:a16="http://schemas.microsoft.com/office/drawing/2014/main" xmlns="" id="{DBAEB414-39AB-4F49-83AA-8CAF2B1B2A0B}"/>
              </a:ext>
            </a:extLst>
          </p:cNvPr>
          <p:cNvSpPr/>
          <p:nvPr/>
        </p:nvSpPr>
        <p:spPr>
          <a:xfrm>
            <a:off x="5919539" y="4505999"/>
            <a:ext cx="2791867" cy="1175418"/>
          </a:xfrm>
          <a:prstGeom prst="wedgeRoundRectCallout">
            <a:avLst>
              <a:gd name="adj1" fmla="val -60091"/>
              <a:gd name="adj2" fmla="val -43181"/>
              <a:gd name="adj3" fmla="val 16667"/>
            </a:avLst>
          </a:prstGeom>
          <a:solidFill>
            <a:schemeClr val="bg1"/>
          </a:solid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“If they aren’t sharing things or communicating as part of the relationship then that isn’t healthy.”</a:t>
            </a:r>
            <a:endParaRPr lang="en-GB" sz="1600" dirty="0">
              <a:solidFill>
                <a:schemeClr val="tx1"/>
              </a:solidFill>
              <a:latin typeface="Century Gothic" panose="020B0502020202020204" pitchFamily="34" charset="0"/>
            </a:endParaRPr>
          </a:p>
        </p:txBody>
      </p:sp>
      <p:sp>
        <p:nvSpPr>
          <p:cNvPr id="29" name="Rounded Rectangular Callout 21">
            <a:extLst>
              <a:ext uri="{FF2B5EF4-FFF2-40B4-BE49-F238E27FC236}">
                <a16:creationId xmlns:a16="http://schemas.microsoft.com/office/drawing/2014/main" xmlns="" id="{11D29E74-3D64-4D4A-824C-6540EBB8F696}"/>
              </a:ext>
            </a:extLst>
          </p:cNvPr>
          <p:cNvSpPr/>
          <p:nvPr/>
        </p:nvSpPr>
        <p:spPr>
          <a:xfrm>
            <a:off x="432593" y="2403231"/>
            <a:ext cx="2482623" cy="1610146"/>
          </a:xfrm>
          <a:prstGeom prst="wedgeRoundRectCallout">
            <a:avLst>
              <a:gd name="adj1" fmla="val 61150"/>
              <a:gd name="adj2" fmla="val -16026"/>
              <a:gd name="adj3" fmla="val 16667"/>
            </a:avLst>
          </a:prstGeom>
          <a:solidFill>
            <a:schemeClr val="bg1"/>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“No because they’re not old enough to know what an unhealthy relationship is”</a:t>
            </a:r>
          </a:p>
          <a:p>
            <a:pPr algn="ctr"/>
            <a:r>
              <a:rPr lang="en-GB" sz="1600" dirty="0">
                <a:solidFill>
                  <a:schemeClr val="tx1"/>
                </a:solidFill>
                <a:latin typeface="Century Gothic" panose="020B0502020202020204" pitchFamily="34" charset="0"/>
              </a:rPr>
              <a:t>Fosse Primary School</a:t>
            </a:r>
          </a:p>
        </p:txBody>
      </p:sp>
      <p:pic>
        <p:nvPicPr>
          <p:cNvPr id="2050" name="Picture 2" descr="Image result for little bloxwich c of e school">
            <a:extLst>
              <a:ext uri="{FF2B5EF4-FFF2-40B4-BE49-F238E27FC236}">
                <a16:creationId xmlns:a16="http://schemas.microsoft.com/office/drawing/2014/main" xmlns="" id="{891B891D-7F0F-4C8A-8843-4C8208A0DA4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08754" y="1212677"/>
            <a:ext cx="902652" cy="1021033"/>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ular Callout 21">
            <a:extLst>
              <a:ext uri="{FF2B5EF4-FFF2-40B4-BE49-F238E27FC236}">
                <a16:creationId xmlns:a16="http://schemas.microsoft.com/office/drawing/2014/main" xmlns="" id="{328B84B0-122F-43C5-AD88-BE5510F35174}"/>
              </a:ext>
            </a:extLst>
          </p:cNvPr>
          <p:cNvSpPr/>
          <p:nvPr/>
        </p:nvSpPr>
        <p:spPr>
          <a:xfrm>
            <a:off x="856267" y="4226398"/>
            <a:ext cx="1833351" cy="1375177"/>
          </a:xfrm>
          <a:prstGeom prst="wedgeRoundRectCallout">
            <a:avLst>
              <a:gd name="adj1" fmla="val 62705"/>
              <a:gd name="adj2" fmla="val -35768"/>
              <a:gd name="adj3" fmla="val 16667"/>
            </a:avLst>
          </a:prstGeom>
          <a:solidFill>
            <a:schemeClr val="bg1"/>
          </a:solid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“It was pretty great to learn about this!”</a:t>
            </a:r>
          </a:p>
          <a:p>
            <a:pPr algn="ctr"/>
            <a:r>
              <a:rPr lang="en-GB" sz="1600" dirty="0">
                <a:solidFill>
                  <a:schemeClr val="tx1"/>
                </a:solidFill>
                <a:latin typeface="Century Gothic" panose="020B0502020202020204" pitchFamily="34" charset="0"/>
              </a:rPr>
              <a:t>Fosse Primary School</a:t>
            </a:r>
          </a:p>
        </p:txBody>
      </p:sp>
      <p:pic>
        <p:nvPicPr>
          <p:cNvPr id="34" name="Picture 33">
            <a:extLst>
              <a:ext uri="{FF2B5EF4-FFF2-40B4-BE49-F238E27FC236}">
                <a16:creationId xmlns:a16="http://schemas.microsoft.com/office/drawing/2014/main" xmlns="" id="{B08BF40F-CC62-4098-AB73-1EE52E13C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152" y="5680261"/>
            <a:ext cx="654377" cy="980728"/>
          </a:xfrm>
          <a:prstGeom prst="rect">
            <a:avLst/>
          </a:prstGeom>
        </p:spPr>
      </p:pic>
      <p:pic>
        <p:nvPicPr>
          <p:cNvPr id="5" name="Graphic 4" descr="Megaphone">
            <a:extLst>
              <a:ext uri="{FF2B5EF4-FFF2-40B4-BE49-F238E27FC236}">
                <a16:creationId xmlns:a16="http://schemas.microsoft.com/office/drawing/2014/main" xmlns="" id="{D696479E-9079-4137-8DEE-CEF7CF75929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87428" y="4525584"/>
            <a:ext cx="914400" cy="914400"/>
          </a:xfrm>
          <a:prstGeom prst="rect">
            <a:avLst/>
          </a:prstGeom>
        </p:spPr>
      </p:pic>
      <p:pic>
        <p:nvPicPr>
          <p:cNvPr id="20" name="Picture 19">
            <a:extLst>
              <a:ext uri="{FF2B5EF4-FFF2-40B4-BE49-F238E27FC236}">
                <a16:creationId xmlns:a16="http://schemas.microsoft.com/office/drawing/2014/main" xmlns="" id="{2F445A61-D5A1-446A-BFD7-AE64A1A70450}"/>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t="6399"/>
          <a:stretch/>
        </p:blipFill>
        <p:spPr>
          <a:xfrm>
            <a:off x="3299151" y="2403231"/>
            <a:ext cx="2244217" cy="2257715"/>
          </a:xfrm>
          <a:prstGeom prst="rect">
            <a:avLst/>
          </a:prstGeom>
        </p:spPr>
      </p:pic>
      <p:sp>
        <p:nvSpPr>
          <p:cNvPr id="21" name="Title 1">
            <a:extLst>
              <a:ext uri="{FF2B5EF4-FFF2-40B4-BE49-F238E27FC236}">
                <a16:creationId xmlns:a16="http://schemas.microsoft.com/office/drawing/2014/main" xmlns="" id="{EE590BF9-227C-400C-91B2-FA66AA47A895}"/>
              </a:ext>
            </a:extLst>
          </p:cNvPr>
          <p:cNvSpPr>
            <a:spLocks noGrp="1"/>
          </p:cNvSpPr>
          <p:nvPr>
            <p:ph type="title"/>
          </p:nvPr>
        </p:nvSpPr>
        <p:spPr>
          <a:xfrm>
            <a:off x="878305" y="274638"/>
            <a:ext cx="7387389" cy="769158"/>
          </a:xfrm>
        </p:spPr>
        <p:txBody>
          <a:bodyPr>
            <a:normAutofit fontScale="90000"/>
          </a:bodyPr>
          <a:lstStyle/>
          <a:p>
            <a:pPr algn="ctr"/>
            <a:r>
              <a:rPr lang="en-GB" dirty="0"/>
              <a:t>Feedback: “Do young people know what an unhealthy relationship looks like?”</a:t>
            </a:r>
          </a:p>
        </p:txBody>
      </p:sp>
    </p:spTree>
    <p:extLst>
      <p:ext uri="{BB962C8B-B14F-4D97-AF65-F5344CB8AC3E}">
        <p14:creationId xmlns:p14="http://schemas.microsoft.com/office/powerpoint/2010/main" val="303289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8A5A155-101B-4BBF-95A7-803BE97730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34758" y="1014952"/>
            <a:ext cx="3897053" cy="2282568"/>
          </a:xfrm>
          <a:prstGeom prst="rect">
            <a:avLst/>
          </a:prstGeom>
        </p:spPr>
      </p:pic>
      <p:pic>
        <p:nvPicPr>
          <p:cNvPr id="2" name="Picture 1">
            <a:extLst>
              <a:ext uri="{FF2B5EF4-FFF2-40B4-BE49-F238E27FC236}">
                <a16:creationId xmlns:a16="http://schemas.microsoft.com/office/drawing/2014/main" xmlns="" id="{328B9595-5410-4636-AFFE-E44749E82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897" y="248199"/>
            <a:ext cx="796849" cy="766753"/>
          </a:xfrm>
          <a:prstGeom prst="rect">
            <a:avLst/>
          </a:prstGeom>
        </p:spPr>
      </p:pic>
      <p:sp>
        <p:nvSpPr>
          <p:cNvPr id="3" name="Title 1">
            <a:extLst>
              <a:ext uri="{FF2B5EF4-FFF2-40B4-BE49-F238E27FC236}">
                <a16:creationId xmlns:a16="http://schemas.microsoft.com/office/drawing/2014/main" xmlns="" id="{74E3526C-92E9-4487-A865-4A3BDFCD8F12}"/>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What’s changed in the modern world?</a:t>
            </a:r>
          </a:p>
        </p:txBody>
      </p:sp>
      <p:pic>
        <p:nvPicPr>
          <p:cNvPr id="4" name="Picture 3">
            <a:extLst>
              <a:ext uri="{FF2B5EF4-FFF2-40B4-BE49-F238E27FC236}">
                <a16:creationId xmlns:a16="http://schemas.microsoft.com/office/drawing/2014/main" xmlns="" id="{5CFCD186-B63B-4ACE-A3A5-2239A8C650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62619" y="3578524"/>
            <a:ext cx="1470135" cy="1678644"/>
          </a:xfrm>
          <a:prstGeom prst="rect">
            <a:avLst/>
          </a:prstGeom>
        </p:spPr>
      </p:pic>
      <p:pic>
        <p:nvPicPr>
          <p:cNvPr id="5" name="Picture 4">
            <a:extLst>
              <a:ext uri="{FF2B5EF4-FFF2-40B4-BE49-F238E27FC236}">
                <a16:creationId xmlns:a16="http://schemas.microsoft.com/office/drawing/2014/main" xmlns="" id="{956E6C20-018B-4208-A009-B7EF6252E8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7897" y="4770491"/>
            <a:ext cx="1698734" cy="1839310"/>
          </a:xfrm>
          <a:prstGeom prst="rect">
            <a:avLst/>
          </a:prstGeom>
        </p:spPr>
      </p:pic>
      <p:sp>
        <p:nvSpPr>
          <p:cNvPr id="8" name="Rectangle: Rounded Corners 33">
            <a:extLst>
              <a:ext uri="{FF2B5EF4-FFF2-40B4-BE49-F238E27FC236}">
                <a16:creationId xmlns:a16="http://schemas.microsoft.com/office/drawing/2014/main" xmlns="" id="{329C8733-453A-472E-8B14-398E45D9C35C}"/>
              </a:ext>
            </a:extLst>
          </p:cNvPr>
          <p:cNvSpPr/>
          <p:nvPr/>
        </p:nvSpPr>
        <p:spPr>
          <a:xfrm>
            <a:off x="338181" y="1512808"/>
            <a:ext cx="4333726" cy="161522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 long time ago, </a:t>
            </a:r>
            <a:r>
              <a:rPr lang="en-GB" sz="1600" b="1" dirty="0">
                <a:solidFill>
                  <a:schemeClr val="tx1"/>
                </a:solidFill>
                <a:latin typeface="Century Gothic" panose="020B0502020202020204" pitchFamily="34" charset="0"/>
                <a:ea typeface="Century Gothic"/>
                <a:cs typeface="Century Gothic"/>
                <a:sym typeface="Century Gothic"/>
              </a:rPr>
              <a:t>more people worked outdoors and in small groups</a:t>
            </a:r>
            <a:r>
              <a:rPr lang="en-GB" sz="1600" dirty="0">
                <a:solidFill>
                  <a:schemeClr val="tx1"/>
                </a:solidFill>
                <a:latin typeface="Century Gothic" panose="020B0502020202020204" pitchFamily="34" charset="0"/>
                <a:ea typeface="Century Gothic"/>
                <a:cs typeface="Century Gothic"/>
                <a:sym typeface="Century Gothic"/>
              </a:rPr>
              <a:t>, whereas lots of people work in </a:t>
            </a:r>
            <a:r>
              <a:rPr lang="en-GB" sz="1600" b="1" dirty="0">
                <a:solidFill>
                  <a:schemeClr val="tx1"/>
                </a:solidFill>
                <a:latin typeface="Century Gothic" panose="020B0502020202020204" pitchFamily="34" charset="0"/>
                <a:ea typeface="Century Gothic"/>
                <a:cs typeface="Century Gothic"/>
                <a:sym typeface="Century Gothic"/>
              </a:rPr>
              <a:t>busy offices </a:t>
            </a:r>
            <a:r>
              <a:rPr lang="en-GB" sz="1600" dirty="0">
                <a:solidFill>
                  <a:schemeClr val="tx1"/>
                </a:solidFill>
                <a:latin typeface="Century Gothic" panose="020B0502020202020204" pitchFamily="34" charset="0"/>
                <a:ea typeface="Century Gothic"/>
                <a:cs typeface="Century Gothic"/>
                <a:sym typeface="Century Gothic"/>
              </a:rPr>
              <a:t>or </a:t>
            </a:r>
            <a:r>
              <a:rPr lang="en-GB" sz="1600" b="1" dirty="0">
                <a:solidFill>
                  <a:schemeClr val="tx1"/>
                </a:solidFill>
                <a:latin typeface="Century Gothic" panose="020B0502020202020204" pitchFamily="34" charset="0"/>
                <a:ea typeface="Century Gothic"/>
                <a:cs typeface="Century Gothic"/>
                <a:sym typeface="Century Gothic"/>
              </a:rPr>
              <a:t>are on the move </a:t>
            </a:r>
            <a:r>
              <a:rPr lang="en-GB" sz="1600" dirty="0">
                <a:solidFill>
                  <a:schemeClr val="tx1"/>
                </a:solidFill>
                <a:latin typeface="Century Gothic" panose="020B0502020202020204" pitchFamily="34" charset="0"/>
                <a:ea typeface="Century Gothic"/>
                <a:cs typeface="Century Gothic"/>
                <a:sym typeface="Century Gothic"/>
              </a:rPr>
              <a:t>in the modern world.</a:t>
            </a:r>
          </a:p>
        </p:txBody>
      </p:sp>
      <p:sp>
        <p:nvSpPr>
          <p:cNvPr id="9" name="Rectangle: Rounded Corners 33">
            <a:extLst>
              <a:ext uri="{FF2B5EF4-FFF2-40B4-BE49-F238E27FC236}">
                <a16:creationId xmlns:a16="http://schemas.microsoft.com/office/drawing/2014/main" xmlns="" id="{57EC1920-B8AC-4523-8732-4E684F3B376A}"/>
              </a:ext>
            </a:extLst>
          </p:cNvPr>
          <p:cNvSpPr/>
          <p:nvPr/>
        </p:nvSpPr>
        <p:spPr>
          <a:xfrm>
            <a:off x="646321" y="1033518"/>
            <a:ext cx="3789037" cy="33328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Working conditions </a:t>
            </a:r>
          </a:p>
        </p:txBody>
      </p:sp>
      <p:sp>
        <p:nvSpPr>
          <p:cNvPr id="12" name="Rectangle: Rounded Corners 33">
            <a:extLst>
              <a:ext uri="{FF2B5EF4-FFF2-40B4-BE49-F238E27FC236}">
                <a16:creationId xmlns:a16="http://schemas.microsoft.com/office/drawing/2014/main" xmlns="" id="{9553C7A7-9774-4C81-92D3-8F2DA6449A4C}"/>
              </a:ext>
            </a:extLst>
          </p:cNvPr>
          <p:cNvSpPr/>
          <p:nvPr/>
        </p:nvSpPr>
        <p:spPr>
          <a:xfrm>
            <a:off x="2300978" y="5565654"/>
            <a:ext cx="4333726" cy="101770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Can you think of a way that this makes it both harder and easier for diseases to spread?</a:t>
            </a:r>
          </a:p>
        </p:txBody>
      </p:sp>
      <p:sp>
        <p:nvSpPr>
          <p:cNvPr id="14" name="Speech Bubble: Rectangle with Corners Rounded 13">
            <a:extLst>
              <a:ext uri="{FF2B5EF4-FFF2-40B4-BE49-F238E27FC236}">
                <a16:creationId xmlns:a16="http://schemas.microsoft.com/office/drawing/2014/main" xmlns="" id="{51693602-5FCA-406D-BE21-B027215E9EA2}"/>
              </a:ext>
            </a:extLst>
          </p:cNvPr>
          <p:cNvSpPr/>
          <p:nvPr/>
        </p:nvSpPr>
        <p:spPr>
          <a:xfrm>
            <a:off x="247897" y="3479881"/>
            <a:ext cx="1907052" cy="1105402"/>
          </a:xfrm>
          <a:prstGeom prst="wedgeRoundRectCallout">
            <a:avLst>
              <a:gd name="adj1" fmla="val -20833"/>
              <a:gd name="adj2" fmla="val 8547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harder for diseases to spread!</a:t>
            </a:r>
            <a:endParaRPr lang="en-GB" sz="1600" b="1" dirty="0"/>
          </a:p>
        </p:txBody>
      </p:sp>
      <p:sp>
        <p:nvSpPr>
          <p:cNvPr id="15" name="Speech Bubble: Rectangle with Corners Rounded 14">
            <a:extLst>
              <a:ext uri="{FF2B5EF4-FFF2-40B4-BE49-F238E27FC236}">
                <a16:creationId xmlns:a16="http://schemas.microsoft.com/office/drawing/2014/main" xmlns="" id="{6DB5268B-08A7-4F19-92BC-23F1D0A727E7}"/>
              </a:ext>
            </a:extLst>
          </p:cNvPr>
          <p:cNvSpPr/>
          <p:nvPr/>
        </p:nvSpPr>
        <p:spPr>
          <a:xfrm>
            <a:off x="6989051" y="5399047"/>
            <a:ext cx="1907052" cy="1105402"/>
          </a:xfrm>
          <a:prstGeom prst="wedgeRoundRectCallout">
            <a:avLst>
              <a:gd name="adj1" fmla="val -21131"/>
              <a:gd name="adj2" fmla="val -87927"/>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easier for diseases to spread!</a:t>
            </a:r>
            <a:endParaRPr lang="en-GB" sz="1600" b="1" dirty="0"/>
          </a:p>
        </p:txBody>
      </p:sp>
      <p:sp>
        <p:nvSpPr>
          <p:cNvPr id="16" name="Cloud 15">
            <a:extLst>
              <a:ext uri="{FF2B5EF4-FFF2-40B4-BE49-F238E27FC236}">
                <a16:creationId xmlns:a16="http://schemas.microsoft.com/office/drawing/2014/main" xmlns="" id="{91973E12-CD88-4581-B681-0A8F21A843AA}"/>
              </a:ext>
            </a:extLst>
          </p:cNvPr>
          <p:cNvSpPr/>
          <p:nvPr/>
        </p:nvSpPr>
        <p:spPr>
          <a:xfrm>
            <a:off x="2648680" y="3729970"/>
            <a:ext cx="4046453" cy="14559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Does this make it easier or harder for diseases to spread?</a:t>
            </a:r>
          </a:p>
        </p:txBody>
      </p:sp>
    </p:spTree>
    <p:extLst>
      <p:ext uri="{BB962C8B-B14F-4D97-AF65-F5344CB8AC3E}">
        <p14:creationId xmlns:p14="http://schemas.microsoft.com/office/powerpoint/2010/main" val="35595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1C47F6E5-D6C6-4F4C-B35D-B104B537024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34757" y="994987"/>
            <a:ext cx="3897053" cy="2282568"/>
          </a:xfrm>
          <a:prstGeom prst="rect">
            <a:avLst/>
          </a:prstGeom>
        </p:spPr>
      </p:pic>
      <p:pic>
        <p:nvPicPr>
          <p:cNvPr id="2" name="Picture 1">
            <a:extLst>
              <a:ext uri="{FF2B5EF4-FFF2-40B4-BE49-F238E27FC236}">
                <a16:creationId xmlns:a16="http://schemas.microsoft.com/office/drawing/2014/main" xmlns="" id="{328B9595-5410-4636-AFFE-E44749E82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897" y="248199"/>
            <a:ext cx="796849" cy="766753"/>
          </a:xfrm>
          <a:prstGeom prst="rect">
            <a:avLst/>
          </a:prstGeom>
        </p:spPr>
      </p:pic>
      <p:sp>
        <p:nvSpPr>
          <p:cNvPr id="3" name="Title 1">
            <a:extLst>
              <a:ext uri="{FF2B5EF4-FFF2-40B4-BE49-F238E27FC236}">
                <a16:creationId xmlns:a16="http://schemas.microsoft.com/office/drawing/2014/main" xmlns="" id="{74E3526C-92E9-4487-A865-4A3BDFCD8F12}"/>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What’s changed in the modern world?</a:t>
            </a:r>
          </a:p>
        </p:txBody>
      </p:sp>
      <p:pic>
        <p:nvPicPr>
          <p:cNvPr id="4" name="Picture 3">
            <a:extLst>
              <a:ext uri="{FF2B5EF4-FFF2-40B4-BE49-F238E27FC236}">
                <a16:creationId xmlns:a16="http://schemas.microsoft.com/office/drawing/2014/main" xmlns="" id="{5CFCD186-B63B-4ACE-A3A5-2239A8C650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62619" y="3578524"/>
            <a:ext cx="1470135" cy="1678644"/>
          </a:xfrm>
          <a:prstGeom prst="rect">
            <a:avLst/>
          </a:prstGeom>
        </p:spPr>
      </p:pic>
      <p:pic>
        <p:nvPicPr>
          <p:cNvPr id="5" name="Picture 4">
            <a:extLst>
              <a:ext uri="{FF2B5EF4-FFF2-40B4-BE49-F238E27FC236}">
                <a16:creationId xmlns:a16="http://schemas.microsoft.com/office/drawing/2014/main" xmlns="" id="{956E6C20-018B-4208-A009-B7EF6252E8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7897" y="4770491"/>
            <a:ext cx="1698734" cy="1839310"/>
          </a:xfrm>
          <a:prstGeom prst="rect">
            <a:avLst/>
          </a:prstGeom>
        </p:spPr>
      </p:pic>
      <p:sp>
        <p:nvSpPr>
          <p:cNvPr id="8" name="Rectangle: Rounded Corners 33">
            <a:extLst>
              <a:ext uri="{FF2B5EF4-FFF2-40B4-BE49-F238E27FC236}">
                <a16:creationId xmlns:a16="http://schemas.microsoft.com/office/drawing/2014/main" xmlns="" id="{329C8733-453A-472E-8B14-398E45D9C35C}"/>
              </a:ext>
            </a:extLst>
          </p:cNvPr>
          <p:cNvSpPr/>
          <p:nvPr/>
        </p:nvSpPr>
        <p:spPr>
          <a:xfrm>
            <a:off x="338181" y="1512808"/>
            <a:ext cx="4333726" cy="161522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Before fast trains, buses and aeroplanes, </a:t>
            </a:r>
            <a:r>
              <a:rPr lang="en-GB" sz="1600" b="1" dirty="0">
                <a:solidFill>
                  <a:schemeClr val="tx1"/>
                </a:solidFill>
                <a:latin typeface="Century Gothic" panose="020B0502020202020204" pitchFamily="34" charset="0"/>
                <a:ea typeface="Century Gothic"/>
                <a:cs typeface="Century Gothic"/>
                <a:sym typeface="Century Gothic"/>
              </a:rPr>
              <a:t>people would walk or sail to other places or countries</a:t>
            </a:r>
            <a:r>
              <a:rPr lang="en-GB" sz="1600" dirty="0">
                <a:solidFill>
                  <a:schemeClr val="tx1"/>
                </a:solidFill>
                <a:latin typeface="Century Gothic" panose="020B0502020202020204" pitchFamily="34" charset="0"/>
                <a:ea typeface="Century Gothic"/>
                <a:cs typeface="Century Gothic"/>
                <a:sym typeface="Century Gothic"/>
              </a:rPr>
              <a:t>. This would take them a long time.</a:t>
            </a:r>
            <a:r>
              <a:rPr lang="en-GB" sz="1600" b="1" dirty="0">
                <a:solidFill>
                  <a:schemeClr val="tx1"/>
                </a:solidFill>
                <a:latin typeface="Century Gothic" panose="020B0502020202020204" pitchFamily="34" charset="0"/>
                <a:ea typeface="Century Gothic"/>
                <a:cs typeface="Century Gothic"/>
                <a:sym typeface="Century Gothic"/>
              </a:rPr>
              <a:t> Today we can fly to anywhere in the world quickly and easily.</a:t>
            </a:r>
          </a:p>
        </p:txBody>
      </p:sp>
      <p:sp>
        <p:nvSpPr>
          <p:cNvPr id="9" name="Rectangle: Rounded Corners 33">
            <a:extLst>
              <a:ext uri="{FF2B5EF4-FFF2-40B4-BE49-F238E27FC236}">
                <a16:creationId xmlns:a16="http://schemas.microsoft.com/office/drawing/2014/main" xmlns="" id="{57EC1920-B8AC-4523-8732-4E684F3B376A}"/>
              </a:ext>
            </a:extLst>
          </p:cNvPr>
          <p:cNvSpPr/>
          <p:nvPr/>
        </p:nvSpPr>
        <p:spPr>
          <a:xfrm>
            <a:off x="646321" y="1033518"/>
            <a:ext cx="3789037" cy="33328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Travel</a:t>
            </a:r>
          </a:p>
        </p:txBody>
      </p:sp>
      <p:sp>
        <p:nvSpPr>
          <p:cNvPr id="12" name="Rectangle: Rounded Corners 33">
            <a:extLst>
              <a:ext uri="{FF2B5EF4-FFF2-40B4-BE49-F238E27FC236}">
                <a16:creationId xmlns:a16="http://schemas.microsoft.com/office/drawing/2014/main" xmlns="" id="{9553C7A7-9774-4C81-92D3-8F2DA6449A4C}"/>
              </a:ext>
            </a:extLst>
          </p:cNvPr>
          <p:cNvSpPr/>
          <p:nvPr/>
        </p:nvSpPr>
        <p:spPr>
          <a:xfrm>
            <a:off x="2300978" y="5565654"/>
            <a:ext cx="4333726" cy="101770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Can you think of a way that this makes it both harder and easier for diseases to spread?</a:t>
            </a:r>
          </a:p>
        </p:txBody>
      </p:sp>
      <p:sp>
        <p:nvSpPr>
          <p:cNvPr id="14" name="Speech Bubble: Rectangle with Corners Rounded 13">
            <a:extLst>
              <a:ext uri="{FF2B5EF4-FFF2-40B4-BE49-F238E27FC236}">
                <a16:creationId xmlns:a16="http://schemas.microsoft.com/office/drawing/2014/main" xmlns="" id="{8603E5CD-388A-4CBD-B497-57E6091FDE6F}"/>
              </a:ext>
            </a:extLst>
          </p:cNvPr>
          <p:cNvSpPr/>
          <p:nvPr/>
        </p:nvSpPr>
        <p:spPr>
          <a:xfrm>
            <a:off x="247897" y="3479881"/>
            <a:ext cx="1907052" cy="1105402"/>
          </a:xfrm>
          <a:prstGeom prst="wedgeRoundRectCallout">
            <a:avLst>
              <a:gd name="adj1" fmla="val -20833"/>
              <a:gd name="adj2" fmla="val 8547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harder for diseases to spread!</a:t>
            </a:r>
            <a:endParaRPr lang="en-GB" sz="1600" b="1" dirty="0"/>
          </a:p>
        </p:txBody>
      </p:sp>
      <p:sp>
        <p:nvSpPr>
          <p:cNvPr id="15" name="Speech Bubble: Rectangle with Corners Rounded 14">
            <a:extLst>
              <a:ext uri="{FF2B5EF4-FFF2-40B4-BE49-F238E27FC236}">
                <a16:creationId xmlns:a16="http://schemas.microsoft.com/office/drawing/2014/main" xmlns="" id="{39159F88-3E0C-4BCD-9C32-BB29A03B378A}"/>
              </a:ext>
            </a:extLst>
          </p:cNvPr>
          <p:cNvSpPr/>
          <p:nvPr/>
        </p:nvSpPr>
        <p:spPr>
          <a:xfrm>
            <a:off x="6989051" y="5399047"/>
            <a:ext cx="1907052" cy="1105402"/>
          </a:xfrm>
          <a:prstGeom prst="wedgeRoundRectCallout">
            <a:avLst>
              <a:gd name="adj1" fmla="val -21131"/>
              <a:gd name="adj2" fmla="val -87927"/>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easier for diseases to spread!</a:t>
            </a:r>
            <a:endParaRPr lang="en-GB" sz="1600" b="1" dirty="0"/>
          </a:p>
        </p:txBody>
      </p:sp>
      <p:sp>
        <p:nvSpPr>
          <p:cNvPr id="16" name="Cloud 15">
            <a:extLst>
              <a:ext uri="{FF2B5EF4-FFF2-40B4-BE49-F238E27FC236}">
                <a16:creationId xmlns:a16="http://schemas.microsoft.com/office/drawing/2014/main" xmlns="" id="{59F0F46A-C150-4823-BE01-9BCE9C1B2DB6}"/>
              </a:ext>
            </a:extLst>
          </p:cNvPr>
          <p:cNvSpPr/>
          <p:nvPr/>
        </p:nvSpPr>
        <p:spPr>
          <a:xfrm>
            <a:off x="2648680" y="3729970"/>
            <a:ext cx="4046453" cy="14559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Does this make it easier or harder for diseases to spread?</a:t>
            </a:r>
          </a:p>
        </p:txBody>
      </p:sp>
    </p:spTree>
    <p:extLst>
      <p:ext uri="{BB962C8B-B14F-4D97-AF65-F5344CB8AC3E}">
        <p14:creationId xmlns:p14="http://schemas.microsoft.com/office/powerpoint/2010/main" val="16214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FE45713A-C850-40C4-BA48-62DBAF89D2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34756" y="975733"/>
            <a:ext cx="3897054" cy="2305623"/>
          </a:xfrm>
          <a:prstGeom prst="rect">
            <a:avLst/>
          </a:prstGeom>
        </p:spPr>
      </p:pic>
      <p:pic>
        <p:nvPicPr>
          <p:cNvPr id="2" name="Picture 1">
            <a:extLst>
              <a:ext uri="{FF2B5EF4-FFF2-40B4-BE49-F238E27FC236}">
                <a16:creationId xmlns:a16="http://schemas.microsoft.com/office/drawing/2014/main" xmlns="" id="{328B9595-5410-4636-AFFE-E44749E82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897" y="248199"/>
            <a:ext cx="796849" cy="766753"/>
          </a:xfrm>
          <a:prstGeom prst="rect">
            <a:avLst/>
          </a:prstGeom>
        </p:spPr>
      </p:pic>
      <p:sp>
        <p:nvSpPr>
          <p:cNvPr id="3" name="Title 1">
            <a:extLst>
              <a:ext uri="{FF2B5EF4-FFF2-40B4-BE49-F238E27FC236}">
                <a16:creationId xmlns:a16="http://schemas.microsoft.com/office/drawing/2014/main" xmlns="" id="{74E3526C-92E9-4487-A865-4A3BDFCD8F12}"/>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What’s changed in the modern world?</a:t>
            </a:r>
          </a:p>
        </p:txBody>
      </p:sp>
      <p:pic>
        <p:nvPicPr>
          <p:cNvPr id="4" name="Picture 3">
            <a:extLst>
              <a:ext uri="{FF2B5EF4-FFF2-40B4-BE49-F238E27FC236}">
                <a16:creationId xmlns:a16="http://schemas.microsoft.com/office/drawing/2014/main" xmlns="" id="{5CFCD186-B63B-4ACE-A3A5-2239A8C650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62619" y="3578524"/>
            <a:ext cx="1470135" cy="1678644"/>
          </a:xfrm>
          <a:prstGeom prst="rect">
            <a:avLst/>
          </a:prstGeom>
        </p:spPr>
      </p:pic>
      <p:pic>
        <p:nvPicPr>
          <p:cNvPr id="5" name="Picture 4">
            <a:extLst>
              <a:ext uri="{FF2B5EF4-FFF2-40B4-BE49-F238E27FC236}">
                <a16:creationId xmlns:a16="http://schemas.microsoft.com/office/drawing/2014/main" xmlns="" id="{956E6C20-018B-4208-A009-B7EF6252E8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7897" y="4770491"/>
            <a:ext cx="1698734" cy="1839310"/>
          </a:xfrm>
          <a:prstGeom prst="rect">
            <a:avLst/>
          </a:prstGeom>
        </p:spPr>
      </p:pic>
      <p:sp>
        <p:nvSpPr>
          <p:cNvPr id="8" name="Rectangle: Rounded Corners 33">
            <a:extLst>
              <a:ext uri="{FF2B5EF4-FFF2-40B4-BE49-F238E27FC236}">
                <a16:creationId xmlns:a16="http://schemas.microsoft.com/office/drawing/2014/main" xmlns="" id="{329C8733-453A-472E-8B14-398E45D9C35C}"/>
              </a:ext>
            </a:extLst>
          </p:cNvPr>
          <p:cNvSpPr/>
          <p:nvPr/>
        </p:nvSpPr>
        <p:spPr>
          <a:xfrm>
            <a:off x="338181" y="1512808"/>
            <a:ext cx="4333726" cy="161522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Today, we can quickly </a:t>
            </a:r>
            <a:r>
              <a:rPr lang="en-GB" sz="1600" b="1" dirty="0">
                <a:solidFill>
                  <a:schemeClr val="tx1"/>
                </a:solidFill>
                <a:latin typeface="Century Gothic" panose="020B0502020202020204" pitchFamily="34" charset="0"/>
                <a:ea typeface="Century Gothic"/>
                <a:cs typeface="Century Gothic"/>
                <a:sym typeface="Century Gothic"/>
              </a:rPr>
              <a:t>see a doctor </a:t>
            </a:r>
            <a:r>
              <a:rPr lang="en-GB" sz="1600" dirty="0">
                <a:solidFill>
                  <a:schemeClr val="tx1"/>
                </a:solidFill>
                <a:latin typeface="Century Gothic" panose="020B0502020202020204" pitchFamily="34" charset="0"/>
                <a:ea typeface="Century Gothic"/>
                <a:cs typeface="Century Gothic"/>
                <a:sym typeface="Century Gothic"/>
              </a:rPr>
              <a:t>or </a:t>
            </a:r>
            <a:r>
              <a:rPr lang="en-GB" sz="1600" b="1" dirty="0">
                <a:solidFill>
                  <a:schemeClr val="tx1"/>
                </a:solidFill>
                <a:latin typeface="Century Gothic" panose="020B0502020202020204" pitchFamily="34" charset="0"/>
                <a:ea typeface="Century Gothic"/>
                <a:cs typeface="Century Gothic"/>
                <a:sym typeface="Century Gothic"/>
              </a:rPr>
              <a:t>go to a hospital</a:t>
            </a:r>
            <a:r>
              <a:rPr lang="en-GB" sz="1600" dirty="0">
                <a:solidFill>
                  <a:schemeClr val="tx1"/>
                </a:solidFill>
                <a:latin typeface="Century Gothic" panose="020B0502020202020204" pitchFamily="34" charset="0"/>
                <a:ea typeface="Century Gothic"/>
                <a:cs typeface="Century Gothic"/>
                <a:sym typeface="Century Gothic"/>
              </a:rPr>
              <a:t> if we feel unwell. We can also </a:t>
            </a:r>
            <a:r>
              <a:rPr lang="en-GB" sz="1600" b="1" dirty="0">
                <a:solidFill>
                  <a:schemeClr val="tx1"/>
                </a:solidFill>
                <a:latin typeface="Century Gothic" panose="020B0502020202020204" pitchFamily="34" charset="0"/>
                <a:ea typeface="Century Gothic"/>
                <a:cs typeface="Century Gothic"/>
                <a:sym typeface="Century Gothic"/>
              </a:rPr>
              <a:t>buy things </a:t>
            </a:r>
            <a:r>
              <a:rPr lang="en-GB" sz="1600" dirty="0">
                <a:solidFill>
                  <a:schemeClr val="tx1"/>
                </a:solidFill>
                <a:latin typeface="Century Gothic" panose="020B0502020202020204" pitchFamily="34" charset="0"/>
                <a:ea typeface="Century Gothic"/>
                <a:cs typeface="Century Gothic"/>
                <a:sym typeface="Century Gothic"/>
              </a:rPr>
              <a:t>like </a:t>
            </a:r>
            <a:r>
              <a:rPr lang="en-GB" sz="1600" b="1" dirty="0">
                <a:solidFill>
                  <a:schemeClr val="tx1"/>
                </a:solidFill>
                <a:latin typeface="Century Gothic" panose="020B0502020202020204" pitchFamily="34" charset="0"/>
                <a:ea typeface="Century Gothic"/>
                <a:cs typeface="Century Gothic"/>
                <a:sym typeface="Century Gothic"/>
              </a:rPr>
              <a:t>painkillers, anti-bacterial soap</a:t>
            </a:r>
            <a:r>
              <a:rPr lang="en-GB" sz="1600" dirty="0">
                <a:solidFill>
                  <a:schemeClr val="tx1"/>
                </a:solidFill>
                <a:latin typeface="Century Gothic" panose="020B0502020202020204" pitchFamily="34" charset="0"/>
                <a:ea typeface="Century Gothic"/>
                <a:cs typeface="Century Gothic"/>
                <a:sym typeface="Century Gothic"/>
              </a:rPr>
              <a:t> and </a:t>
            </a:r>
            <a:r>
              <a:rPr lang="en-GB" sz="1600" b="1" dirty="0">
                <a:solidFill>
                  <a:schemeClr val="tx1"/>
                </a:solidFill>
                <a:latin typeface="Century Gothic" panose="020B0502020202020204" pitchFamily="34" charset="0"/>
                <a:ea typeface="Century Gothic"/>
                <a:cs typeface="Century Gothic"/>
                <a:sym typeface="Century Gothic"/>
              </a:rPr>
              <a:t>hand sanitiser</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9" name="Rectangle: Rounded Corners 33">
            <a:extLst>
              <a:ext uri="{FF2B5EF4-FFF2-40B4-BE49-F238E27FC236}">
                <a16:creationId xmlns:a16="http://schemas.microsoft.com/office/drawing/2014/main" xmlns="" id="{57EC1920-B8AC-4523-8732-4E684F3B376A}"/>
              </a:ext>
            </a:extLst>
          </p:cNvPr>
          <p:cNvSpPr/>
          <p:nvPr/>
        </p:nvSpPr>
        <p:spPr>
          <a:xfrm>
            <a:off x="646321" y="1033518"/>
            <a:ext cx="3789037" cy="33328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Medicine &amp; hygiene</a:t>
            </a:r>
          </a:p>
        </p:txBody>
      </p:sp>
      <p:sp>
        <p:nvSpPr>
          <p:cNvPr id="12" name="Rectangle: Rounded Corners 33">
            <a:extLst>
              <a:ext uri="{FF2B5EF4-FFF2-40B4-BE49-F238E27FC236}">
                <a16:creationId xmlns:a16="http://schemas.microsoft.com/office/drawing/2014/main" xmlns="" id="{9553C7A7-9774-4C81-92D3-8F2DA6449A4C}"/>
              </a:ext>
            </a:extLst>
          </p:cNvPr>
          <p:cNvSpPr/>
          <p:nvPr/>
        </p:nvSpPr>
        <p:spPr>
          <a:xfrm>
            <a:off x="2300978" y="5565654"/>
            <a:ext cx="4333726" cy="101770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Can you think of a way that this makes it both harder and easier for diseases to spread?</a:t>
            </a:r>
          </a:p>
        </p:txBody>
      </p:sp>
      <p:sp>
        <p:nvSpPr>
          <p:cNvPr id="13" name="Speech Bubble: Rectangle with Corners Rounded 12">
            <a:extLst>
              <a:ext uri="{FF2B5EF4-FFF2-40B4-BE49-F238E27FC236}">
                <a16:creationId xmlns:a16="http://schemas.microsoft.com/office/drawing/2014/main" xmlns="" id="{42540247-57D8-4682-8BE1-C0951C5BAC19}"/>
              </a:ext>
            </a:extLst>
          </p:cNvPr>
          <p:cNvSpPr/>
          <p:nvPr/>
        </p:nvSpPr>
        <p:spPr>
          <a:xfrm>
            <a:off x="247897" y="3479881"/>
            <a:ext cx="1907052" cy="1105402"/>
          </a:xfrm>
          <a:prstGeom prst="wedgeRoundRectCallout">
            <a:avLst>
              <a:gd name="adj1" fmla="val -20833"/>
              <a:gd name="adj2" fmla="val 8547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harder for diseases to spread!</a:t>
            </a:r>
            <a:endParaRPr lang="en-GB" sz="1600" b="1" dirty="0"/>
          </a:p>
        </p:txBody>
      </p:sp>
      <p:sp>
        <p:nvSpPr>
          <p:cNvPr id="15" name="Speech Bubble: Rectangle with Corners Rounded 14">
            <a:extLst>
              <a:ext uri="{FF2B5EF4-FFF2-40B4-BE49-F238E27FC236}">
                <a16:creationId xmlns:a16="http://schemas.microsoft.com/office/drawing/2014/main" xmlns="" id="{1236907F-ACBA-49FE-9233-5509F3983A24}"/>
              </a:ext>
            </a:extLst>
          </p:cNvPr>
          <p:cNvSpPr/>
          <p:nvPr/>
        </p:nvSpPr>
        <p:spPr>
          <a:xfrm>
            <a:off x="6989051" y="5399047"/>
            <a:ext cx="1907052" cy="1105402"/>
          </a:xfrm>
          <a:prstGeom prst="wedgeRoundRectCallout">
            <a:avLst>
              <a:gd name="adj1" fmla="val -21131"/>
              <a:gd name="adj2" fmla="val -87927"/>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easier for diseases to spread!</a:t>
            </a:r>
            <a:endParaRPr lang="en-GB" sz="1600" b="1" dirty="0"/>
          </a:p>
        </p:txBody>
      </p:sp>
      <p:sp>
        <p:nvSpPr>
          <p:cNvPr id="16" name="Cloud 15">
            <a:extLst>
              <a:ext uri="{FF2B5EF4-FFF2-40B4-BE49-F238E27FC236}">
                <a16:creationId xmlns:a16="http://schemas.microsoft.com/office/drawing/2014/main" xmlns="" id="{5DC5B9F8-5A19-413B-9B5C-3B4F7F3CEA78}"/>
              </a:ext>
            </a:extLst>
          </p:cNvPr>
          <p:cNvSpPr/>
          <p:nvPr/>
        </p:nvSpPr>
        <p:spPr>
          <a:xfrm>
            <a:off x="2648680" y="3729970"/>
            <a:ext cx="4046453" cy="14559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Does this make it easier or harder for diseases to spread?</a:t>
            </a:r>
          </a:p>
        </p:txBody>
      </p:sp>
    </p:spTree>
    <p:extLst>
      <p:ext uri="{BB962C8B-B14F-4D97-AF65-F5344CB8AC3E}">
        <p14:creationId xmlns:p14="http://schemas.microsoft.com/office/powerpoint/2010/main" val="26458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760FA16-70AC-4D23-9010-93247CDF4AF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55523" y="975733"/>
            <a:ext cx="3897054" cy="2306928"/>
          </a:xfrm>
          <a:prstGeom prst="rect">
            <a:avLst/>
          </a:prstGeom>
        </p:spPr>
      </p:pic>
      <p:pic>
        <p:nvPicPr>
          <p:cNvPr id="2" name="Picture 1">
            <a:extLst>
              <a:ext uri="{FF2B5EF4-FFF2-40B4-BE49-F238E27FC236}">
                <a16:creationId xmlns:a16="http://schemas.microsoft.com/office/drawing/2014/main" xmlns="" id="{328B9595-5410-4636-AFFE-E44749E82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897" y="248199"/>
            <a:ext cx="796849" cy="766753"/>
          </a:xfrm>
          <a:prstGeom prst="rect">
            <a:avLst/>
          </a:prstGeom>
        </p:spPr>
      </p:pic>
      <p:sp>
        <p:nvSpPr>
          <p:cNvPr id="3" name="Title 1">
            <a:extLst>
              <a:ext uri="{FF2B5EF4-FFF2-40B4-BE49-F238E27FC236}">
                <a16:creationId xmlns:a16="http://schemas.microsoft.com/office/drawing/2014/main" xmlns="" id="{74E3526C-92E9-4487-A865-4A3BDFCD8F12}"/>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What’s changed in the modern world?</a:t>
            </a:r>
          </a:p>
        </p:txBody>
      </p:sp>
      <p:pic>
        <p:nvPicPr>
          <p:cNvPr id="4" name="Picture 3">
            <a:extLst>
              <a:ext uri="{FF2B5EF4-FFF2-40B4-BE49-F238E27FC236}">
                <a16:creationId xmlns:a16="http://schemas.microsoft.com/office/drawing/2014/main" xmlns="" id="{5CFCD186-B63B-4ACE-A3A5-2239A8C650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62619" y="3578524"/>
            <a:ext cx="1470135" cy="1678644"/>
          </a:xfrm>
          <a:prstGeom prst="rect">
            <a:avLst/>
          </a:prstGeom>
        </p:spPr>
      </p:pic>
      <p:pic>
        <p:nvPicPr>
          <p:cNvPr id="5" name="Picture 4">
            <a:extLst>
              <a:ext uri="{FF2B5EF4-FFF2-40B4-BE49-F238E27FC236}">
                <a16:creationId xmlns:a16="http://schemas.microsoft.com/office/drawing/2014/main" xmlns="" id="{956E6C20-018B-4208-A009-B7EF6252E8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7897" y="4770491"/>
            <a:ext cx="1698734" cy="1839310"/>
          </a:xfrm>
          <a:prstGeom prst="rect">
            <a:avLst/>
          </a:prstGeom>
        </p:spPr>
      </p:pic>
      <p:sp>
        <p:nvSpPr>
          <p:cNvPr id="8" name="Rectangle: Rounded Corners 33">
            <a:extLst>
              <a:ext uri="{FF2B5EF4-FFF2-40B4-BE49-F238E27FC236}">
                <a16:creationId xmlns:a16="http://schemas.microsoft.com/office/drawing/2014/main" xmlns="" id="{329C8733-453A-472E-8B14-398E45D9C35C}"/>
              </a:ext>
            </a:extLst>
          </p:cNvPr>
          <p:cNvSpPr/>
          <p:nvPr/>
        </p:nvSpPr>
        <p:spPr>
          <a:xfrm>
            <a:off x="338181" y="1512808"/>
            <a:ext cx="4333726" cy="161522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Our </a:t>
            </a:r>
            <a:r>
              <a:rPr lang="en-GB" sz="1600" b="1" dirty="0">
                <a:solidFill>
                  <a:schemeClr val="tx1"/>
                </a:solidFill>
                <a:latin typeface="Century Gothic" panose="020B0502020202020204" pitchFamily="34" charset="0"/>
                <a:ea typeface="Century Gothic"/>
                <a:cs typeface="Century Gothic"/>
                <a:sym typeface="Century Gothic"/>
              </a:rPr>
              <a:t>population is constantly growing, </a:t>
            </a:r>
            <a:r>
              <a:rPr lang="en-GB" sz="1600" dirty="0">
                <a:solidFill>
                  <a:schemeClr val="tx1"/>
                </a:solidFill>
                <a:latin typeface="Century Gothic" panose="020B0502020202020204" pitchFamily="34" charset="0"/>
                <a:ea typeface="Century Gothic"/>
                <a:cs typeface="Century Gothic"/>
                <a:sym typeface="Century Gothic"/>
              </a:rPr>
              <a:t>and many cities are having problems with </a:t>
            </a:r>
            <a:r>
              <a:rPr lang="en-GB" sz="1600" b="1" dirty="0">
                <a:solidFill>
                  <a:schemeClr val="tx1"/>
                </a:solidFill>
                <a:latin typeface="Century Gothic" panose="020B0502020202020204" pitchFamily="34" charset="0"/>
                <a:ea typeface="Century Gothic"/>
                <a:cs typeface="Century Gothic"/>
                <a:sym typeface="Century Gothic"/>
              </a:rPr>
              <a:t>overcrowding </a:t>
            </a:r>
            <a:r>
              <a:rPr lang="en-GB" sz="1600" dirty="0">
                <a:solidFill>
                  <a:schemeClr val="tx1"/>
                </a:solidFill>
                <a:latin typeface="Century Gothic" panose="020B0502020202020204" pitchFamily="34" charset="0"/>
                <a:ea typeface="Century Gothic"/>
                <a:cs typeface="Century Gothic"/>
                <a:sym typeface="Century Gothic"/>
              </a:rPr>
              <a:t>both inside of houses and in public spaces.</a:t>
            </a:r>
          </a:p>
        </p:txBody>
      </p:sp>
      <p:sp>
        <p:nvSpPr>
          <p:cNvPr id="9" name="Rectangle: Rounded Corners 33">
            <a:extLst>
              <a:ext uri="{FF2B5EF4-FFF2-40B4-BE49-F238E27FC236}">
                <a16:creationId xmlns:a16="http://schemas.microsoft.com/office/drawing/2014/main" xmlns="" id="{57EC1920-B8AC-4523-8732-4E684F3B376A}"/>
              </a:ext>
            </a:extLst>
          </p:cNvPr>
          <p:cNvSpPr/>
          <p:nvPr/>
        </p:nvSpPr>
        <p:spPr>
          <a:xfrm>
            <a:off x="646321" y="1033518"/>
            <a:ext cx="3789037" cy="33328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Population growth</a:t>
            </a:r>
          </a:p>
        </p:txBody>
      </p:sp>
      <p:sp>
        <p:nvSpPr>
          <p:cNvPr id="12" name="Rectangle: Rounded Corners 33">
            <a:extLst>
              <a:ext uri="{FF2B5EF4-FFF2-40B4-BE49-F238E27FC236}">
                <a16:creationId xmlns:a16="http://schemas.microsoft.com/office/drawing/2014/main" xmlns="" id="{9553C7A7-9774-4C81-92D3-8F2DA6449A4C}"/>
              </a:ext>
            </a:extLst>
          </p:cNvPr>
          <p:cNvSpPr/>
          <p:nvPr/>
        </p:nvSpPr>
        <p:spPr>
          <a:xfrm>
            <a:off x="2300978" y="5565654"/>
            <a:ext cx="4333726" cy="101770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Can you think of a way that this makes it both harder and easier for diseases to spread?</a:t>
            </a:r>
          </a:p>
        </p:txBody>
      </p:sp>
      <p:sp>
        <p:nvSpPr>
          <p:cNvPr id="14" name="Speech Bubble: Rectangle with Corners Rounded 13">
            <a:extLst>
              <a:ext uri="{FF2B5EF4-FFF2-40B4-BE49-F238E27FC236}">
                <a16:creationId xmlns:a16="http://schemas.microsoft.com/office/drawing/2014/main" xmlns="" id="{B4FCFD2F-E9A9-4644-8950-6AB079667DAE}"/>
              </a:ext>
            </a:extLst>
          </p:cNvPr>
          <p:cNvSpPr/>
          <p:nvPr/>
        </p:nvSpPr>
        <p:spPr>
          <a:xfrm>
            <a:off x="247897" y="3479881"/>
            <a:ext cx="1907052" cy="1105402"/>
          </a:xfrm>
          <a:prstGeom prst="wedgeRoundRectCallout">
            <a:avLst>
              <a:gd name="adj1" fmla="val -20833"/>
              <a:gd name="adj2" fmla="val 8547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harder for diseases to spread!</a:t>
            </a:r>
            <a:endParaRPr lang="en-GB" sz="1600" b="1" dirty="0"/>
          </a:p>
        </p:txBody>
      </p:sp>
      <p:sp>
        <p:nvSpPr>
          <p:cNvPr id="15" name="Speech Bubble: Rectangle with Corners Rounded 14">
            <a:extLst>
              <a:ext uri="{FF2B5EF4-FFF2-40B4-BE49-F238E27FC236}">
                <a16:creationId xmlns:a16="http://schemas.microsoft.com/office/drawing/2014/main" xmlns="" id="{87272FD2-221E-4383-B4A2-716D338868C2}"/>
              </a:ext>
            </a:extLst>
          </p:cNvPr>
          <p:cNvSpPr/>
          <p:nvPr/>
        </p:nvSpPr>
        <p:spPr>
          <a:xfrm>
            <a:off x="6989051" y="5399047"/>
            <a:ext cx="1907052" cy="1105402"/>
          </a:xfrm>
          <a:prstGeom prst="wedgeRoundRectCallout">
            <a:avLst>
              <a:gd name="adj1" fmla="val -21131"/>
              <a:gd name="adj2" fmla="val -87927"/>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This makes it easier for diseases to spread!</a:t>
            </a:r>
            <a:endParaRPr lang="en-GB" sz="1600" b="1" dirty="0"/>
          </a:p>
        </p:txBody>
      </p:sp>
      <p:sp>
        <p:nvSpPr>
          <p:cNvPr id="17" name="Cloud 16">
            <a:extLst>
              <a:ext uri="{FF2B5EF4-FFF2-40B4-BE49-F238E27FC236}">
                <a16:creationId xmlns:a16="http://schemas.microsoft.com/office/drawing/2014/main" xmlns="" id="{0A1BE86A-AEC0-45D7-A3A4-7D1D597D5F49}"/>
              </a:ext>
            </a:extLst>
          </p:cNvPr>
          <p:cNvSpPr/>
          <p:nvPr/>
        </p:nvSpPr>
        <p:spPr>
          <a:xfrm>
            <a:off x="2648680" y="3729970"/>
            <a:ext cx="4046453" cy="145593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Does this make it easier or harder for diseases to spread?</a:t>
            </a:r>
          </a:p>
        </p:txBody>
      </p:sp>
    </p:spTree>
    <p:extLst>
      <p:ext uri="{BB962C8B-B14F-4D97-AF65-F5344CB8AC3E}">
        <p14:creationId xmlns:p14="http://schemas.microsoft.com/office/powerpoint/2010/main" val="37015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C147962-76C0-49F4-930C-5DEE9CEA53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0640" y="1396546"/>
            <a:ext cx="1345635" cy="1333797"/>
          </a:xfrm>
          <a:prstGeom prst="rect">
            <a:avLst/>
          </a:prstGeom>
        </p:spPr>
      </p:pic>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641963" y="3674969"/>
            <a:ext cx="1799130" cy="1149259"/>
          </a:xfrm>
          <a:solidFill>
            <a:schemeClr val="bg1"/>
          </a:solidFill>
        </p:spPr>
        <p:txBody>
          <a:bodyPr/>
          <a:lstStyle/>
          <a:p>
            <a:r>
              <a:rPr lang="en-GB" dirty="0"/>
              <a:t>What’s changed in the modern world?</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p:txBody>
          <a:bodyPr/>
          <a:lstStyle/>
          <a:p>
            <a:r>
              <a:rPr lang="en-GB" dirty="0"/>
              <a:t>Starter: My favourite things…</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6240204" y="2620395"/>
            <a:ext cx="1713599" cy="1108800"/>
          </a:xfrm>
          <a:solidFill>
            <a:schemeClr val="bg1"/>
          </a:solidFill>
        </p:spPr>
        <p:txBody>
          <a:bodyPr/>
          <a:lstStyle/>
          <a:p>
            <a:r>
              <a:rPr lang="en-GB" dirty="0"/>
              <a:t>What are diseases?</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271928" y="2845828"/>
            <a:ext cx="2064047" cy="1173600"/>
          </a:xfrm>
          <a:solidFill>
            <a:schemeClr val="bg1"/>
          </a:solidFill>
        </p:spPr>
        <p:txBody>
          <a:bodyPr anchor="ctr"/>
          <a:lstStyle/>
          <a:p>
            <a:r>
              <a:rPr lang="en-GB" dirty="0"/>
              <a:t>How do diseases spread?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712026" y="4853943"/>
            <a:ext cx="1487488" cy="1181100"/>
          </a:xfrm>
          <a:solidFill>
            <a:schemeClr val="accent5"/>
          </a:solidFill>
        </p:spPr>
        <p:txBody>
          <a:bodyPr/>
          <a:lstStyle/>
          <a:p>
            <a:r>
              <a:rPr lang="en-GB" dirty="0"/>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3803661" y="4504761"/>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133" y="1055093"/>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5262" y="233837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044985" y="5006899"/>
            <a:ext cx="2064047" cy="1292824"/>
          </a:xfrm>
          <a:solidFill>
            <a:schemeClr val="bg1"/>
          </a:solidFill>
        </p:spPr>
        <p:txBody>
          <a:bodyPr/>
          <a:lstStyle/>
          <a:p>
            <a:r>
              <a:rPr lang="en-GB" dirty="0"/>
              <a:t>If I was Prime Minister…</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4960196" y="4888716"/>
            <a:ext cx="499626" cy="595324"/>
          </a:xfrm>
          <a:prstGeom prst="rect">
            <a:avLst/>
          </a:prstGeom>
        </p:spPr>
      </p:pic>
      <p:pic>
        <p:nvPicPr>
          <p:cNvPr id="13" name="Picture 12">
            <a:extLst>
              <a:ext uri="{FF2B5EF4-FFF2-40B4-BE49-F238E27FC236}">
                <a16:creationId xmlns:a16="http://schemas.microsoft.com/office/drawing/2014/main" xmlns="" id="{6A31DBAB-75D5-41AF-9485-1C1BA704CB2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819" y="3009484"/>
            <a:ext cx="1056512" cy="1009944"/>
          </a:xfrm>
          <a:prstGeom prst="rect">
            <a:avLst/>
          </a:prstGeom>
        </p:spPr>
      </p:pic>
      <p:pic>
        <p:nvPicPr>
          <p:cNvPr id="14" name="Picture 13">
            <a:extLst>
              <a:ext uri="{FF2B5EF4-FFF2-40B4-BE49-F238E27FC236}">
                <a16:creationId xmlns:a16="http://schemas.microsoft.com/office/drawing/2014/main" xmlns="" id="{E0879F61-9FD1-4A79-A86F-018AA29A036C}"/>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035986" y="1989693"/>
            <a:ext cx="1470247" cy="551342"/>
          </a:xfrm>
          <a:prstGeom prst="rect">
            <a:avLst/>
          </a:prstGeom>
        </p:spPr>
      </p:pic>
      <p:pic>
        <p:nvPicPr>
          <p:cNvPr id="15" name="Picture 14">
            <a:extLst>
              <a:ext uri="{FF2B5EF4-FFF2-40B4-BE49-F238E27FC236}">
                <a16:creationId xmlns:a16="http://schemas.microsoft.com/office/drawing/2014/main" xmlns="" id="{2A644E33-D5B7-4B33-BA6D-CDBFFE09F38D}"/>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6474" y="5295810"/>
            <a:ext cx="871370" cy="895405"/>
          </a:xfrm>
          <a:prstGeom prst="rect">
            <a:avLst/>
          </a:prstGeom>
        </p:spPr>
      </p:pic>
      <p:pic>
        <p:nvPicPr>
          <p:cNvPr id="16" name="Picture 15">
            <a:extLst>
              <a:ext uri="{FF2B5EF4-FFF2-40B4-BE49-F238E27FC236}">
                <a16:creationId xmlns:a16="http://schemas.microsoft.com/office/drawing/2014/main" xmlns="" id="{1CF92CF2-AD4C-4276-B253-2643A795734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1612" y="3264165"/>
            <a:ext cx="1056511" cy="895405"/>
          </a:xfrm>
          <a:prstGeom prst="rect">
            <a:avLst/>
          </a:prstGeom>
        </p:spPr>
      </p:pic>
      <p:sp>
        <p:nvSpPr>
          <p:cNvPr id="7" name="Rectangle 6">
            <a:extLst>
              <a:ext uri="{FF2B5EF4-FFF2-40B4-BE49-F238E27FC236}">
                <a16:creationId xmlns:a16="http://schemas.microsoft.com/office/drawing/2014/main" xmlns="" id="{F7F1FDEE-0843-49FB-841C-4F5C5402B071}"/>
              </a:ext>
            </a:extLst>
          </p:cNvPr>
          <p:cNvSpPr/>
          <p:nvPr/>
        </p:nvSpPr>
        <p:spPr>
          <a:xfrm>
            <a:off x="6077008" y="4654495"/>
            <a:ext cx="1032024" cy="76249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xmlns="" id="{234E3E30-B5B0-4A12-A628-AEEF95AB527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19617" y="4561285"/>
            <a:ext cx="1258584" cy="1123995"/>
          </a:xfrm>
          <a:prstGeom prst="rect">
            <a:avLst/>
          </a:prstGeom>
        </p:spPr>
      </p:pic>
    </p:spTree>
    <p:extLst>
      <p:ext uri="{BB962C8B-B14F-4D97-AF65-F5344CB8AC3E}">
        <p14:creationId xmlns:p14="http://schemas.microsoft.com/office/powerpoint/2010/main" val="75859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E54312F-1A47-4CD0-BAFF-0BB69FA1E93B}"/>
              </a:ext>
            </a:extLst>
          </p:cNvPr>
          <p:cNvSpPr>
            <a:spLocks noGrp="1"/>
          </p:cNvSpPr>
          <p:nvPr>
            <p:ph type="body" sz="quarter" idx="14"/>
          </p:nvPr>
        </p:nvSpPr>
        <p:spPr>
          <a:xfrm>
            <a:off x="410561" y="2140961"/>
            <a:ext cx="4171949" cy="4003736"/>
          </a:xfrm>
        </p:spPr>
        <p:txBody>
          <a:bodyPr>
            <a:normAutofit/>
          </a:bodyPr>
          <a:lstStyle/>
          <a:p>
            <a:pPr>
              <a:spcBef>
                <a:spcPts val="360"/>
              </a:spcBef>
              <a:buSzPct val="100000"/>
            </a:pPr>
            <a:r>
              <a:rPr lang="en-GB" dirty="0"/>
              <a:t>We know how important it is to be clean and hygienic now, which helps to stop germs from spreading. </a:t>
            </a:r>
          </a:p>
          <a:p>
            <a:pPr>
              <a:spcBef>
                <a:spcPts val="360"/>
              </a:spcBef>
              <a:buSzPct val="100000"/>
            </a:pPr>
            <a:r>
              <a:rPr lang="en-GB" dirty="0"/>
              <a:t>Medical equipment, such as thermometers, can help us find out if someone is ill sooner than before, so they can be treated quickly. </a:t>
            </a:r>
          </a:p>
          <a:p>
            <a:pPr>
              <a:spcBef>
                <a:spcPts val="360"/>
              </a:spcBef>
              <a:buSzPct val="100000"/>
            </a:pPr>
            <a:r>
              <a:rPr lang="en-GB" dirty="0"/>
              <a:t>Doctors and scientists know more about humans and diseases, so they can find cures faster than before. </a:t>
            </a:r>
          </a:p>
          <a:p>
            <a:pPr>
              <a:spcBef>
                <a:spcPts val="360"/>
              </a:spcBef>
              <a:buSzPct val="100000"/>
            </a:pPr>
            <a:r>
              <a:rPr lang="en-GB" dirty="0"/>
              <a:t>Inventions like phones and the internet mean we know what is happening around the world and we can take steps to keep ourselves safe.</a:t>
            </a:r>
          </a:p>
          <a:p>
            <a:pPr>
              <a:spcBef>
                <a:spcPts val="360"/>
              </a:spcBef>
              <a:buSzPct val="100000"/>
              <a:buFont typeface="Arial" charset="0"/>
              <a:buChar char="•"/>
            </a:pPr>
            <a:endParaRPr lang="en-GB" dirty="0"/>
          </a:p>
        </p:txBody>
      </p:sp>
      <p:sp>
        <p:nvSpPr>
          <p:cNvPr id="3" name="Title 2">
            <a:extLst>
              <a:ext uri="{FF2B5EF4-FFF2-40B4-BE49-F238E27FC236}">
                <a16:creationId xmlns:a16="http://schemas.microsoft.com/office/drawing/2014/main" xmlns="" id="{2320223C-3582-4EE7-BAAF-0F6932231257}"/>
              </a:ext>
            </a:extLst>
          </p:cNvPr>
          <p:cNvSpPr>
            <a:spLocks noGrp="1"/>
          </p:cNvSpPr>
          <p:nvPr>
            <p:ph type="title"/>
          </p:nvPr>
        </p:nvSpPr>
        <p:spPr>
          <a:xfrm>
            <a:off x="1146737" y="333869"/>
            <a:ext cx="6850525" cy="1199413"/>
          </a:xfrm>
        </p:spPr>
        <p:txBody>
          <a:bodyPr/>
          <a:lstStyle/>
          <a:p>
            <a:r>
              <a:rPr lang="en-GB" dirty="0"/>
              <a:t>Does the </a:t>
            </a:r>
            <a:r>
              <a:rPr lang="en-GB" dirty="0">
                <a:solidFill>
                  <a:schemeClr val="accent2"/>
                </a:solidFill>
              </a:rPr>
              <a:t>modern world </a:t>
            </a:r>
            <a:r>
              <a:rPr lang="en-GB" dirty="0"/>
              <a:t>make it </a:t>
            </a:r>
            <a:r>
              <a:rPr lang="en-GB" dirty="0">
                <a:solidFill>
                  <a:schemeClr val="accent2"/>
                </a:solidFill>
              </a:rPr>
              <a:t>harder</a:t>
            </a:r>
            <a:r>
              <a:rPr lang="en-GB" dirty="0"/>
              <a:t> for </a:t>
            </a:r>
            <a:r>
              <a:rPr lang="en-GB" dirty="0">
                <a:solidFill>
                  <a:schemeClr val="accent2"/>
                </a:solidFill>
              </a:rPr>
              <a:t>illnesses to spread</a:t>
            </a:r>
            <a:r>
              <a:rPr lang="en-GB" dirty="0"/>
              <a:t>?</a:t>
            </a:r>
          </a:p>
        </p:txBody>
      </p:sp>
      <p:sp>
        <p:nvSpPr>
          <p:cNvPr id="4" name="Text Placeholder 3">
            <a:extLst>
              <a:ext uri="{FF2B5EF4-FFF2-40B4-BE49-F238E27FC236}">
                <a16:creationId xmlns:a16="http://schemas.microsoft.com/office/drawing/2014/main" xmlns="" id="{4D361542-55D9-4B24-A70F-7FB050D15896}"/>
              </a:ext>
            </a:extLst>
          </p:cNvPr>
          <p:cNvSpPr>
            <a:spLocks noGrp="1"/>
          </p:cNvSpPr>
          <p:nvPr>
            <p:ph type="body" sz="quarter" idx="15"/>
          </p:nvPr>
        </p:nvSpPr>
        <p:spPr>
          <a:xfrm>
            <a:off x="4582510" y="2148322"/>
            <a:ext cx="4150929" cy="4003736"/>
          </a:xfrm>
        </p:spPr>
        <p:txBody>
          <a:bodyPr>
            <a:normAutofit/>
          </a:bodyPr>
          <a:lstStyle/>
          <a:p>
            <a:r>
              <a:rPr lang="en-GB" dirty="0"/>
              <a:t>The modern world allows people to travel further than before, which can make spreading illnesses easier. </a:t>
            </a:r>
          </a:p>
          <a:p>
            <a:r>
              <a:rPr lang="en-GB" dirty="0"/>
              <a:t>We rely on services such as transport, shops and schools more now than we used to. In these places, there are lot of people in a small space, so illness can spread faster.</a:t>
            </a:r>
          </a:p>
          <a:p>
            <a:r>
              <a:rPr lang="en-GB" dirty="0"/>
              <a:t>The number of people in the world means we might run out of medicine and equipment quicker.</a:t>
            </a:r>
          </a:p>
          <a:p>
            <a:r>
              <a:rPr lang="en-GB" dirty="0"/>
              <a:t>Phones and the internet might   mean we know more about      what’s happening, but this       doesn’t stop it from spreading!</a:t>
            </a:r>
          </a:p>
          <a:p>
            <a:endParaRPr lang="en-GB" dirty="0"/>
          </a:p>
        </p:txBody>
      </p:sp>
      <p:pic>
        <p:nvPicPr>
          <p:cNvPr id="5" name="Picture 4">
            <a:extLst>
              <a:ext uri="{FF2B5EF4-FFF2-40B4-BE49-F238E27FC236}">
                <a16:creationId xmlns:a16="http://schemas.microsoft.com/office/drawing/2014/main" xmlns="" id="{1C6DFEEB-FF21-4FFC-9FE7-F6E8713525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97262" y="4843152"/>
            <a:ext cx="925606" cy="1832996"/>
          </a:xfrm>
          <a:prstGeom prst="rect">
            <a:avLst/>
          </a:prstGeom>
        </p:spPr>
      </p:pic>
    </p:spTree>
    <p:extLst>
      <p:ext uri="{BB962C8B-B14F-4D97-AF65-F5344CB8AC3E}">
        <p14:creationId xmlns:p14="http://schemas.microsoft.com/office/powerpoint/2010/main" val="366206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C147962-76C0-49F4-930C-5DEE9CEA53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0640" y="1396546"/>
            <a:ext cx="1345635" cy="1333797"/>
          </a:xfrm>
          <a:prstGeom prst="rect">
            <a:avLst/>
          </a:prstGeom>
        </p:spPr>
      </p:pic>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641963" y="3674969"/>
            <a:ext cx="1799130" cy="1149259"/>
          </a:xfrm>
          <a:solidFill>
            <a:schemeClr val="bg1"/>
          </a:solidFill>
        </p:spPr>
        <p:txBody>
          <a:bodyPr/>
          <a:lstStyle/>
          <a:p>
            <a:r>
              <a:rPr lang="en-GB" dirty="0"/>
              <a:t>What’s changed in the modern world?</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p:txBody>
          <a:bodyPr/>
          <a:lstStyle/>
          <a:p>
            <a:r>
              <a:rPr lang="en-GB" dirty="0"/>
              <a:t>Starter: My favourite things…</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6240204" y="2620395"/>
            <a:ext cx="1713599" cy="1108800"/>
          </a:xfrm>
          <a:solidFill>
            <a:schemeClr val="bg1"/>
          </a:solidFill>
        </p:spPr>
        <p:txBody>
          <a:bodyPr/>
          <a:lstStyle/>
          <a:p>
            <a:r>
              <a:rPr lang="en-GB" dirty="0"/>
              <a:t>What are diseases?</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271928" y="2845828"/>
            <a:ext cx="2064047" cy="1173600"/>
          </a:xfrm>
          <a:solidFill>
            <a:schemeClr val="bg1"/>
          </a:solidFill>
        </p:spPr>
        <p:txBody>
          <a:bodyPr anchor="ctr"/>
          <a:lstStyle/>
          <a:p>
            <a:r>
              <a:rPr lang="en-GB" dirty="0"/>
              <a:t>How do diseases spread?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712026" y="4853943"/>
            <a:ext cx="1487488" cy="1181100"/>
          </a:xfrm>
          <a:solidFill>
            <a:schemeClr val="bg1"/>
          </a:solidFill>
        </p:spPr>
        <p:txBody>
          <a:bodyPr/>
          <a:lstStyle/>
          <a:p>
            <a:r>
              <a:rPr lang="en-GB" dirty="0"/>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3803661" y="4504761"/>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133" y="1055093"/>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5262" y="233837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044985" y="5006899"/>
            <a:ext cx="2064047" cy="1292824"/>
          </a:xfrm>
          <a:solidFill>
            <a:schemeClr val="accent5"/>
          </a:solidFill>
        </p:spPr>
        <p:txBody>
          <a:bodyPr/>
          <a:lstStyle/>
          <a:p>
            <a:r>
              <a:rPr lang="en-GB" dirty="0"/>
              <a:t>If I was Prime Minister…</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4960196" y="4888716"/>
            <a:ext cx="499626" cy="595324"/>
          </a:xfrm>
          <a:prstGeom prst="rect">
            <a:avLst/>
          </a:prstGeom>
        </p:spPr>
      </p:pic>
      <p:pic>
        <p:nvPicPr>
          <p:cNvPr id="13" name="Picture 12">
            <a:extLst>
              <a:ext uri="{FF2B5EF4-FFF2-40B4-BE49-F238E27FC236}">
                <a16:creationId xmlns:a16="http://schemas.microsoft.com/office/drawing/2014/main" xmlns="" id="{6A31DBAB-75D5-41AF-9485-1C1BA704CB2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819" y="3009484"/>
            <a:ext cx="1056512" cy="1009944"/>
          </a:xfrm>
          <a:prstGeom prst="rect">
            <a:avLst/>
          </a:prstGeom>
        </p:spPr>
      </p:pic>
      <p:pic>
        <p:nvPicPr>
          <p:cNvPr id="14" name="Picture 13">
            <a:extLst>
              <a:ext uri="{FF2B5EF4-FFF2-40B4-BE49-F238E27FC236}">
                <a16:creationId xmlns:a16="http://schemas.microsoft.com/office/drawing/2014/main" xmlns="" id="{E0879F61-9FD1-4A79-A86F-018AA29A036C}"/>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035986" y="1989693"/>
            <a:ext cx="1470247" cy="551342"/>
          </a:xfrm>
          <a:prstGeom prst="rect">
            <a:avLst/>
          </a:prstGeom>
        </p:spPr>
      </p:pic>
      <p:pic>
        <p:nvPicPr>
          <p:cNvPr id="15" name="Picture 14">
            <a:extLst>
              <a:ext uri="{FF2B5EF4-FFF2-40B4-BE49-F238E27FC236}">
                <a16:creationId xmlns:a16="http://schemas.microsoft.com/office/drawing/2014/main" xmlns="" id="{2A644E33-D5B7-4B33-BA6D-CDBFFE09F38D}"/>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6474" y="5295810"/>
            <a:ext cx="871370" cy="895405"/>
          </a:xfrm>
          <a:prstGeom prst="rect">
            <a:avLst/>
          </a:prstGeom>
        </p:spPr>
      </p:pic>
      <p:pic>
        <p:nvPicPr>
          <p:cNvPr id="16" name="Picture 15">
            <a:extLst>
              <a:ext uri="{FF2B5EF4-FFF2-40B4-BE49-F238E27FC236}">
                <a16:creationId xmlns:a16="http://schemas.microsoft.com/office/drawing/2014/main" xmlns="" id="{1CF92CF2-AD4C-4276-B253-2643A795734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1612" y="3264165"/>
            <a:ext cx="1056511" cy="895405"/>
          </a:xfrm>
          <a:prstGeom prst="rect">
            <a:avLst/>
          </a:prstGeom>
        </p:spPr>
      </p:pic>
      <p:pic>
        <p:nvPicPr>
          <p:cNvPr id="18" name="Picture 17">
            <a:extLst>
              <a:ext uri="{FF2B5EF4-FFF2-40B4-BE49-F238E27FC236}">
                <a16:creationId xmlns:a16="http://schemas.microsoft.com/office/drawing/2014/main" xmlns="" id="{234E3E30-B5B0-4A12-A628-AEEF95AB527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114873" y="4444901"/>
            <a:ext cx="1258584" cy="1123995"/>
          </a:xfrm>
          <a:prstGeom prst="rect">
            <a:avLst/>
          </a:prstGeom>
        </p:spPr>
      </p:pic>
    </p:spTree>
    <p:extLst>
      <p:ext uri="{BB962C8B-B14F-4D97-AF65-F5344CB8AC3E}">
        <p14:creationId xmlns:p14="http://schemas.microsoft.com/office/powerpoint/2010/main" val="122322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Confused person">
            <a:extLst>
              <a:ext uri="{FF2B5EF4-FFF2-40B4-BE49-F238E27FC236}">
                <a16:creationId xmlns:a16="http://schemas.microsoft.com/office/drawing/2014/main" xmlns="" id="{74EAEDDC-72D4-470D-B675-8197C6E6A91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26465" y="4043221"/>
            <a:ext cx="914400" cy="914400"/>
          </a:xfrm>
          <a:prstGeom prst="rect">
            <a:avLst/>
          </a:prstGeom>
        </p:spPr>
      </p:pic>
      <p:pic>
        <p:nvPicPr>
          <p:cNvPr id="19" name="Graphic 18" descr="Schoolhouse">
            <a:extLst>
              <a:ext uri="{FF2B5EF4-FFF2-40B4-BE49-F238E27FC236}">
                <a16:creationId xmlns:a16="http://schemas.microsoft.com/office/drawing/2014/main" xmlns="" id="{D51B53DA-8ADD-44B7-926F-685F4923BC6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42180" y="4142246"/>
            <a:ext cx="914400" cy="914400"/>
          </a:xfrm>
          <a:prstGeom prst="rect">
            <a:avLst/>
          </a:prstGeom>
        </p:spPr>
      </p:pic>
      <p:pic>
        <p:nvPicPr>
          <p:cNvPr id="17" name="Graphic 16" descr="Lecturer">
            <a:extLst>
              <a:ext uri="{FF2B5EF4-FFF2-40B4-BE49-F238E27FC236}">
                <a16:creationId xmlns:a16="http://schemas.microsoft.com/office/drawing/2014/main" xmlns="" id="{4EC09DC7-46F7-4495-BEAF-A9B12968E33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58470" y="2014544"/>
            <a:ext cx="914400" cy="914400"/>
          </a:xfrm>
          <a:prstGeom prst="rect">
            <a:avLst/>
          </a:prstGeom>
        </p:spPr>
      </p:pic>
      <p:pic>
        <p:nvPicPr>
          <p:cNvPr id="14" name="Graphic 13" descr="Meeting">
            <a:extLst>
              <a:ext uri="{FF2B5EF4-FFF2-40B4-BE49-F238E27FC236}">
                <a16:creationId xmlns:a16="http://schemas.microsoft.com/office/drawing/2014/main" xmlns="" id="{5BD6848B-C6A9-454A-8F72-D9BC039FD99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789057" y="1043796"/>
            <a:ext cx="914400" cy="914400"/>
          </a:xfrm>
          <a:prstGeom prst="rect">
            <a:avLst/>
          </a:prstGeom>
        </p:spPr>
      </p:pic>
      <p:pic>
        <p:nvPicPr>
          <p:cNvPr id="3" name="Picture 2">
            <a:extLst>
              <a:ext uri="{FF2B5EF4-FFF2-40B4-BE49-F238E27FC236}">
                <a16:creationId xmlns:a16="http://schemas.microsoft.com/office/drawing/2014/main" xmlns="" id="{E6A6AAB5-3AF8-4F9B-9BEC-2D4437228E4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85720">
            <a:off x="258475" y="203958"/>
            <a:ext cx="608944" cy="725581"/>
          </a:xfrm>
          <a:prstGeom prst="rect">
            <a:avLst/>
          </a:prstGeom>
        </p:spPr>
      </p:pic>
      <p:sp>
        <p:nvSpPr>
          <p:cNvPr id="5" name="Freeform: Shape 9">
            <a:extLst>
              <a:ext uri="{FF2B5EF4-FFF2-40B4-BE49-F238E27FC236}">
                <a16:creationId xmlns:a16="http://schemas.microsoft.com/office/drawing/2014/main" xmlns="" id="{31F25F8C-DAD8-492D-AB7A-428D618CC87F}"/>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4" name="Rectangle: Rounded Corners 3">
            <a:extLst>
              <a:ext uri="{FF2B5EF4-FFF2-40B4-BE49-F238E27FC236}">
                <a16:creationId xmlns:a16="http://schemas.microsoft.com/office/drawing/2014/main" xmlns="" id="{C69493B8-3985-4B44-BDB3-899363A0B9E6}"/>
              </a:ext>
            </a:extLst>
          </p:cNvPr>
          <p:cNvSpPr/>
          <p:nvPr/>
        </p:nvSpPr>
        <p:spPr>
          <a:xfrm>
            <a:off x="478194" y="1076800"/>
            <a:ext cx="2573953" cy="158758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World leaders in many countries are taking steps to </a:t>
            </a:r>
            <a:r>
              <a:rPr lang="en-GB" sz="1600" b="1" dirty="0"/>
              <a:t>try and prevent Coronavirus from spreading.</a:t>
            </a:r>
          </a:p>
        </p:txBody>
      </p:sp>
      <p:sp>
        <p:nvSpPr>
          <p:cNvPr id="6" name="Rectangle: Rounded Corners 5">
            <a:extLst>
              <a:ext uri="{FF2B5EF4-FFF2-40B4-BE49-F238E27FC236}">
                <a16:creationId xmlns:a16="http://schemas.microsoft.com/office/drawing/2014/main" xmlns="" id="{5DBCF37F-37F5-40D1-BD20-E3785A095855}"/>
              </a:ext>
            </a:extLst>
          </p:cNvPr>
          <p:cNvSpPr/>
          <p:nvPr/>
        </p:nvSpPr>
        <p:spPr>
          <a:xfrm>
            <a:off x="6202603" y="1772816"/>
            <a:ext cx="2573953" cy="1587588"/>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Last week, the UK Government published a 28-page document sharing their </a:t>
            </a:r>
            <a:r>
              <a:rPr lang="en-GB" sz="1600" b="1" dirty="0"/>
              <a:t>plan of action.</a:t>
            </a:r>
          </a:p>
        </p:txBody>
      </p:sp>
      <p:sp>
        <p:nvSpPr>
          <p:cNvPr id="7" name="Rectangle: Rounded Corners 6">
            <a:extLst>
              <a:ext uri="{FF2B5EF4-FFF2-40B4-BE49-F238E27FC236}">
                <a16:creationId xmlns:a16="http://schemas.microsoft.com/office/drawing/2014/main" xmlns="" id="{983ABA8E-ACB9-40A9-9F36-5460570E6C53}"/>
              </a:ext>
            </a:extLst>
          </p:cNvPr>
          <p:cNvSpPr/>
          <p:nvPr/>
        </p:nvSpPr>
        <p:spPr>
          <a:xfrm>
            <a:off x="3122127" y="2880749"/>
            <a:ext cx="2573953" cy="158758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They said they would be working closely with the</a:t>
            </a:r>
            <a:r>
              <a:rPr lang="en-GB" sz="1600" b="1" dirty="0"/>
              <a:t> NHS</a:t>
            </a:r>
            <a:r>
              <a:rPr lang="en-GB" sz="1600" dirty="0"/>
              <a:t>, and possibly even </a:t>
            </a:r>
            <a:r>
              <a:rPr lang="en-GB" sz="1600" b="1" dirty="0"/>
              <a:t>ask soldiers to help</a:t>
            </a:r>
            <a:r>
              <a:rPr lang="en-GB" sz="1600" dirty="0"/>
              <a:t> out!</a:t>
            </a:r>
          </a:p>
        </p:txBody>
      </p:sp>
      <p:sp>
        <p:nvSpPr>
          <p:cNvPr id="8" name="Rectangle: Rounded Corners 7">
            <a:extLst>
              <a:ext uri="{FF2B5EF4-FFF2-40B4-BE49-F238E27FC236}">
                <a16:creationId xmlns:a16="http://schemas.microsoft.com/office/drawing/2014/main" xmlns="" id="{597D2E09-A8F9-4414-9B6E-981F2EE32163}"/>
              </a:ext>
            </a:extLst>
          </p:cNvPr>
          <p:cNvSpPr/>
          <p:nvPr/>
        </p:nvSpPr>
        <p:spPr>
          <a:xfrm>
            <a:off x="836464" y="4887845"/>
            <a:ext cx="2573953" cy="1587588"/>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It’s possible that if the outbreak gets worse, </a:t>
            </a:r>
            <a:r>
              <a:rPr lang="en-GB" sz="1600" b="1" dirty="0"/>
              <a:t>schools and offices may have to close</a:t>
            </a:r>
            <a:r>
              <a:rPr lang="en-GB" sz="1600" dirty="0"/>
              <a:t>.</a:t>
            </a:r>
          </a:p>
        </p:txBody>
      </p:sp>
      <p:sp>
        <p:nvSpPr>
          <p:cNvPr id="9" name="Rectangle: Rounded Corners 8">
            <a:extLst>
              <a:ext uri="{FF2B5EF4-FFF2-40B4-BE49-F238E27FC236}">
                <a16:creationId xmlns:a16="http://schemas.microsoft.com/office/drawing/2014/main" xmlns="" id="{67D66D9F-4831-4BD4-B527-D6B39CD323B7}"/>
              </a:ext>
            </a:extLst>
          </p:cNvPr>
          <p:cNvSpPr/>
          <p:nvPr/>
        </p:nvSpPr>
        <p:spPr>
          <a:xfrm>
            <a:off x="6202603" y="4840269"/>
            <a:ext cx="2573953" cy="158758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But </a:t>
            </a:r>
            <a:r>
              <a:rPr lang="en-GB" sz="1600" b="1" dirty="0"/>
              <a:t>what do you think should be their priority?</a:t>
            </a:r>
          </a:p>
        </p:txBody>
      </p:sp>
      <p:sp>
        <p:nvSpPr>
          <p:cNvPr id="16" name="Title 1">
            <a:extLst>
              <a:ext uri="{FF2B5EF4-FFF2-40B4-BE49-F238E27FC236}">
                <a16:creationId xmlns:a16="http://schemas.microsoft.com/office/drawing/2014/main" xmlns="" id="{1DA373C5-748C-49B2-AECD-7A965B878A1E}"/>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If I was Prime Minister…</a:t>
            </a:r>
          </a:p>
        </p:txBody>
      </p:sp>
      <p:pic>
        <p:nvPicPr>
          <p:cNvPr id="1026" name="Picture 2" descr="Image result for boris coronavirus">
            <a:extLst>
              <a:ext uri="{FF2B5EF4-FFF2-40B4-BE49-F238E27FC236}">
                <a16:creationId xmlns:a16="http://schemas.microsoft.com/office/drawing/2014/main" xmlns="" id="{F5955697-71C1-45A8-AC87-7059B849553F}"/>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901006" y="1184507"/>
            <a:ext cx="2048336" cy="1176617"/>
          </a:xfrm>
          <a:prstGeom prst="round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2A67160-2277-4B9E-B8B4-45977FB9142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892497" y="5116800"/>
            <a:ext cx="2048336" cy="1176617"/>
          </a:xfrm>
          <a:prstGeom prst="roundRect">
            <a:avLst/>
          </a:prstGeom>
        </p:spPr>
      </p:pic>
      <p:pic>
        <p:nvPicPr>
          <p:cNvPr id="1030" name="Picture 6" descr="Image result for nhs logo">
            <a:extLst>
              <a:ext uri="{FF2B5EF4-FFF2-40B4-BE49-F238E27FC236}">
                <a16:creationId xmlns:a16="http://schemas.microsoft.com/office/drawing/2014/main" xmlns="" id="{60CB7BA4-E928-4DAF-B96A-63CC5F1153A9}"/>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872360" y="3316387"/>
            <a:ext cx="1802822" cy="10355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peech Bubble: Rectangle with Corners Rounded 23">
            <a:extLst>
              <a:ext uri="{FF2B5EF4-FFF2-40B4-BE49-F238E27FC236}">
                <a16:creationId xmlns:a16="http://schemas.microsoft.com/office/drawing/2014/main" xmlns="" id="{147DF690-B8C3-45E5-8BBB-6CE4361AFFD2}"/>
              </a:ext>
            </a:extLst>
          </p:cNvPr>
          <p:cNvSpPr/>
          <p:nvPr/>
        </p:nvSpPr>
        <p:spPr>
          <a:xfrm>
            <a:off x="6465671" y="4331511"/>
            <a:ext cx="2336370" cy="1071898"/>
          </a:xfrm>
          <a:prstGeom prst="wedgeRoundRectCallout">
            <a:avLst>
              <a:gd name="adj1" fmla="val 44345"/>
              <a:gd name="adj2" fmla="val 8685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should </a:t>
            </a:r>
            <a:r>
              <a:rPr lang="en-GB" sz="1400" b="1" dirty="0"/>
              <a:t>save up </a:t>
            </a:r>
            <a:r>
              <a:rPr lang="en-GB" sz="1400" dirty="0"/>
              <a:t>all our </a:t>
            </a:r>
            <a:r>
              <a:rPr lang="en-GB" sz="1400" b="1" dirty="0"/>
              <a:t>medical equipment and medicines </a:t>
            </a:r>
            <a:r>
              <a:rPr lang="en-GB" sz="1400" dirty="0"/>
              <a:t>in case it gets worse here.</a:t>
            </a:r>
            <a:endParaRPr lang="en-GB" sz="1400" b="1" dirty="0"/>
          </a:p>
        </p:txBody>
      </p:sp>
      <p:sp>
        <p:nvSpPr>
          <p:cNvPr id="30" name="Rectangle 29">
            <a:extLst>
              <a:ext uri="{FF2B5EF4-FFF2-40B4-BE49-F238E27FC236}">
                <a16:creationId xmlns:a16="http://schemas.microsoft.com/office/drawing/2014/main" xmlns="" id="{D5930F76-9803-40C0-8891-5ECD4A942CA7}"/>
              </a:ext>
            </a:extLst>
          </p:cNvPr>
          <p:cNvSpPr/>
          <p:nvPr/>
        </p:nvSpPr>
        <p:spPr>
          <a:xfrm rot="1388106">
            <a:off x="8762131" y="4986032"/>
            <a:ext cx="125022" cy="4634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xmlns="" id="{B6A4BA02-DA34-4BA1-870F-3239ECE95DD6}"/>
              </a:ext>
            </a:extLst>
          </p:cNvPr>
          <p:cNvSpPr/>
          <p:nvPr/>
        </p:nvSpPr>
        <p:spPr>
          <a:xfrm>
            <a:off x="6283993" y="2558827"/>
            <a:ext cx="2336370" cy="1071898"/>
          </a:xfrm>
          <a:prstGeom prst="wedgeRoundRectCallout">
            <a:avLst>
              <a:gd name="adj1" fmla="val 53413"/>
              <a:gd name="adj2" fmla="val -92078"/>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should </a:t>
            </a:r>
            <a:r>
              <a:rPr lang="en-GB" sz="1400" b="1" dirty="0"/>
              <a:t>cancel all big events </a:t>
            </a:r>
            <a:r>
              <a:rPr lang="en-GB" sz="1400" dirty="0"/>
              <a:t>like sports matches and concerts.</a:t>
            </a:r>
            <a:endParaRPr lang="en-GB" sz="1400" b="1" dirty="0"/>
          </a:p>
        </p:txBody>
      </p:sp>
      <p:sp>
        <p:nvSpPr>
          <p:cNvPr id="29" name="Oval 28">
            <a:extLst>
              <a:ext uri="{FF2B5EF4-FFF2-40B4-BE49-F238E27FC236}">
                <a16:creationId xmlns:a16="http://schemas.microsoft.com/office/drawing/2014/main" xmlns="" id="{6751D418-10F6-4F81-AB95-35334C7281E2}"/>
              </a:ext>
            </a:extLst>
          </p:cNvPr>
          <p:cNvSpPr/>
          <p:nvPr/>
        </p:nvSpPr>
        <p:spPr>
          <a:xfrm>
            <a:off x="6224392" y="3488784"/>
            <a:ext cx="482555" cy="449315"/>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Graphic 9" descr="Bus">
            <a:extLst>
              <a:ext uri="{FF2B5EF4-FFF2-40B4-BE49-F238E27FC236}">
                <a16:creationId xmlns:a16="http://schemas.microsoft.com/office/drawing/2014/main" xmlns="" id="{DD0AE74F-DB06-494F-B881-2F5A63170D6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459883" y="2554072"/>
            <a:ext cx="698023" cy="698023"/>
          </a:xfrm>
          <a:prstGeom prst="rect">
            <a:avLst/>
          </a:prstGeom>
        </p:spPr>
      </p:pic>
      <p:pic>
        <p:nvPicPr>
          <p:cNvPr id="26" name="Graphic 25" descr="Schoolhouse">
            <a:extLst>
              <a:ext uri="{FF2B5EF4-FFF2-40B4-BE49-F238E27FC236}">
                <a16:creationId xmlns:a16="http://schemas.microsoft.com/office/drawing/2014/main" xmlns="" id="{258E9A4B-BD9C-4837-97E4-68360C8BFE8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928490" y="3878315"/>
            <a:ext cx="698023" cy="698023"/>
          </a:xfrm>
          <a:prstGeom prst="rect">
            <a:avLst/>
          </a:prstGeom>
        </p:spPr>
      </p:pic>
      <p:pic>
        <p:nvPicPr>
          <p:cNvPr id="3" name="Picture 2">
            <a:extLst>
              <a:ext uri="{FF2B5EF4-FFF2-40B4-BE49-F238E27FC236}">
                <a16:creationId xmlns:a16="http://schemas.microsoft.com/office/drawing/2014/main" xmlns="" id="{E6A6AAB5-3AF8-4F9B-9BEC-2D4437228E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258475" y="203958"/>
            <a:ext cx="608944" cy="725581"/>
          </a:xfrm>
          <a:prstGeom prst="rect">
            <a:avLst/>
          </a:prstGeom>
        </p:spPr>
      </p:pic>
      <p:sp>
        <p:nvSpPr>
          <p:cNvPr id="15" name="Title 1">
            <a:extLst>
              <a:ext uri="{FF2B5EF4-FFF2-40B4-BE49-F238E27FC236}">
                <a16:creationId xmlns:a16="http://schemas.microsoft.com/office/drawing/2014/main" xmlns="" id="{1966096C-BDDE-488F-BEA1-DDA29253CB78}"/>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If I was Prime Minister…</a:t>
            </a:r>
          </a:p>
        </p:txBody>
      </p:sp>
      <p:sp>
        <p:nvSpPr>
          <p:cNvPr id="16" name="Cloud 15">
            <a:extLst>
              <a:ext uri="{FF2B5EF4-FFF2-40B4-BE49-F238E27FC236}">
                <a16:creationId xmlns:a16="http://schemas.microsoft.com/office/drawing/2014/main" xmlns="" id="{830727AC-7598-41FF-A288-7D1593D44D00}"/>
              </a:ext>
            </a:extLst>
          </p:cNvPr>
          <p:cNvSpPr/>
          <p:nvPr/>
        </p:nvSpPr>
        <p:spPr>
          <a:xfrm>
            <a:off x="689612" y="754386"/>
            <a:ext cx="7674720" cy="1940956"/>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Small group activity (5-15 mins)</a:t>
            </a:r>
          </a:p>
          <a:p>
            <a:pPr algn="ctr"/>
            <a:r>
              <a:rPr lang="en-GB" sz="1600" dirty="0"/>
              <a:t>Your group is going to form a “mini-Parliament”! It is your job to decide what the Government’s top priority should be when it comes to making sure diseases don’t spread. Click for some ideas. </a:t>
            </a:r>
          </a:p>
        </p:txBody>
      </p:sp>
      <p:sp>
        <p:nvSpPr>
          <p:cNvPr id="19" name="Speech Bubble: Rectangle with Corners Rounded 18">
            <a:extLst>
              <a:ext uri="{FF2B5EF4-FFF2-40B4-BE49-F238E27FC236}">
                <a16:creationId xmlns:a16="http://schemas.microsoft.com/office/drawing/2014/main" xmlns="" id="{5272C443-8EE7-4CC5-AF10-4DDFEB9E357C}"/>
              </a:ext>
            </a:extLst>
          </p:cNvPr>
          <p:cNvSpPr/>
          <p:nvPr/>
        </p:nvSpPr>
        <p:spPr>
          <a:xfrm>
            <a:off x="367427" y="4452817"/>
            <a:ext cx="2336370" cy="1071898"/>
          </a:xfrm>
          <a:prstGeom prst="wedgeRoundRectCallout">
            <a:avLst>
              <a:gd name="adj1" fmla="val 64391"/>
              <a:gd name="adj2" fmla="val 55649"/>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should </a:t>
            </a:r>
            <a:r>
              <a:rPr lang="en-GB" sz="1400" b="1" dirty="0"/>
              <a:t>close schools and offices</a:t>
            </a:r>
            <a:r>
              <a:rPr lang="en-GB" sz="1400" dirty="0"/>
              <a:t> until there are no new cases.</a:t>
            </a:r>
          </a:p>
        </p:txBody>
      </p:sp>
      <p:sp>
        <p:nvSpPr>
          <p:cNvPr id="11" name="Rectangle: Rounded Corners 10">
            <a:extLst>
              <a:ext uri="{FF2B5EF4-FFF2-40B4-BE49-F238E27FC236}">
                <a16:creationId xmlns:a16="http://schemas.microsoft.com/office/drawing/2014/main" xmlns="" id="{EC586A78-006C-4192-8D01-BCBBE2BE4051}"/>
              </a:ext>
            </a:extLst>
          </p:cNvPr>
          <p:cNvSpPr/>
          <p:nvPr/>
        </p:nvSpPr>
        <p:spPr>
          <a:xfrm>
            <a:off x="384059" y="5942586"/>
            <a:ext cx="8375881" cy="583608"/>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rPr>
              <a:t>Challenge:</a:t>
            </a:r>
          </a:p>
          <a:p>
            <a:pPr algn="ctr"/>
            <a:r>
              <a:rPr lang="en-GB" sz="1400" dirty="0">
                <a:solidFill>
                  <a:schemeClr val="bg1"/>
                </a:solidFill>
              </a:rPr>
              <a:t>When you’re finished, share your ideas with the rest of the class. How similar were your plans?</a:t>
            </a:r>
            <a:endParaRPr lang="en-GB" sz="1400" b="1" dirty="0">
              <a:solidFill>
                <a:schemeClr val="bg1"/>
              </a:solidFill>
            </a:endParaRPr>
          </a:p>
        </p:txBody>
      </p:sp>
      <p:sp>
        <p:nvSpPr>
          <p:cNvPr id="12" name="Speech Bubble: Rectangle with Corners Rounded 11">
            <a:extLst>
              <a:ext uri="{FF2B5EF4-FFF2-40B4-BE49-F238E27FC236}">
                <a16:creationId xmlns:a16="http://schemas.microsoft.com/office/drawing/2014/main" xmlns="" id="{945AAFD5-3095-49DC-984F-F4C6094A68FF}"/>
              </a:ext>
            </a:extLst>
          </p:cNvPr>
          <p:cNvSpPr/>
          <p:nvPr/>
        </p:nvSpPr>
        <p:spPr>
          <a:xfrm>
            <a:off x="433581" y="2702926"/>
            <a:ext cx="2336370" cy="1071898"/>
          </a:xfrm>
          <a:prstGeom prst="wedgeRoundRectCallout">
            <a:avLst>
              <a:gd name="adj1" fmla="val -50158"/>
              <a:gd name="adj2" fmla="val 75415"/>
              <a:gd name="adj3" fmla="val 16667"/>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should </a:t>
            </a:r>
            <a:r>
              <a:rPr lang="en-GB" sz="1400" b="1" dirty="0"/>
              <a:t>stop flights to countries that have the virus.</a:t>
            </a:r>
            <a:endParaRPr lang="en-GB" sz="1400" dirty="0"/>
          </a:p>
        </p:txBody>
      </p:sp>
      <p:sp>
        <p:nvSpPr>
          <p:cNvPr id="13" name="Speech Bubble: Rectangle with Corners Rounded 12">
            <a:extLst>
              <a:ext uri="{FF2B5EF4-FFF2-40B4-BE49-F238E27FC236}">
                <a16:creationId xmlns:a16="http://schemas.microsoft.com/office/drawing/2014/main" xmlns="" id="{FA542FA4-86F1-4732-BF25-0F84D4B9B7F2}"/>
              </a:ext>
            </a:extLst>
          </p:cNvPr>
          <p:cNvSpPr/>
          <p:nvPr/>
        </p:nvSpPr>
        <p:spPr>
          <a:xfrm>
            <a:off x="3358787" y="3090223"/>
            <a:ext cx="2336370" cy="1071898"/>
          </a:xfrm>
          <a:prstGeom prst="wedgeRoundRectCallout">
            <a:avLst>
              <a:gd name="adj1" fmla="val 49118"/>
              <a:gd name="adj2" fmla="val 70213"/>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should only let people use </a:t>
            </a:r>
            <a:r>
              <a:rPr lang="en-GB" sz="1400" b="1" dirty="0"/>
              <a:t>public transport </a:t>
            </a:r>
            <a:r>
              <a:rPr lang="en-GB" sz="1400" dirty="0"/>
              <a:t>in emergencies.</a:t>
            </a:r>
          </a:p>
        </p:txBody>
      </p:sp>
      <p:sp>
        <p:nvSpPr>
          <p:cNvPr id="17" name="Speech Bubble: Rectangle with Corners Rounded 16">
            <a:extLst>
              <a:ext uri="{FF2B5EF4-FFF2-40B4-BE49-F238E27FC236}">
                <a16:creationId xmlns:a16="http://schemas.microsoft.com/office/drawing/2014/main" xmlns="" id="{C501A9F9-8906-4AD6-BAC4-B897B30661F7}"/>
              </a:ext>
            </a:extLst>
          </p:cNvPr>
          <p:cNvSpPr/>
          <p:nvPr/>
        </p:nvSpPr>
        <p:spPr>
          <a:xfrm>
            <a:off x="3808895" y="4557002"/>
            <a:ext cx="2336370" cy="1071898"/>
          </a:xfrm>
          <a:prstGeom prst="wedgeRoundRectCallout">
            <a:avLst>
              <a:gd name="adj1" fmla="val -46340"/>
              <a:gd name="adj2" fmla="val -70230"/>
              <a:gd name="adj3" fmla="val 16667"/>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should </a:t>
            </a:r>
            <a:r>
              <a:rPr lang="en-GB" sz="1400" b="1" dirty="0"/>
              <a:t>send soldiers </a:t>
            </a:r>
            <a:r>
              <a:rPr lang="en-GB" sz="1400" dirty="0"/>
              <a:t>to help </a:t>
            </a:r>
            <a:r>
              <a:rPr lang="en-GB" sz="1400" b="1" dirty="0"/>
              <a:t>doctors, nurses </a:t>
            </a:r>
            <a:r>
              <a:rPr lang="en-GB" sz="1400" dirty="0"/>
              <a:t>and </a:t>
            </a:r>
            <a:r>
              <a:rPr lang="en-GB" sz="1400" b="1" dirty="0"/>
              <a:t>hospitals.</a:t>
            </a:r>
          </a:p>
        </p:txBody>
      </p:sp>
      <p:pic>
        <p:nvPicPr>
          <p:cNvPr id="4" name="Graphic 3" descr="Soccer ball">
            <a:extLst>
              <a:ext uri="{FF2B5EF4-FFF2-40B4-BE49-F238E27FC236}">
                <a16:creationId xmlns:a16="http://schemas.microsoft.com/office/drawing/2014/main" xmlns="" id="{72852770-DB61-49A7-B81F-6D9055EC397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64793" y="3396128"/>
            <a:ext cx="601755" cy="601755"/>
          </a:xfrm>
          <a:prstGeom prst="rect">
            <a:avLst/>
          </a:prstGeom>
        </p:spPr>
      </p:pic>
      <p:pic>
        <p:nvPicPr>
          <p:cNvPr id="6" name="Graphic 5" descr="Needle">
            <a:extLst>
              <a:ext uri="{FF2B5EF4-FFF2-40B4-BE49-F238E27FC236}">
                <a16:creationId xmlns:a16="http://schemas.microsoft.com/office/drawing/2014/main" xmlns="" id="{A24C6904-0AB5-4107-A9C2-88B47B2C66F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20022401">
            <a:off x="8427561" y="4933939"/>
            <a:ext cx="698023" cy="698023"/>
          </a:xfrm>
          <a:prstGeom prst="rect">
            <a:avLst/>
          </a:prstGeom>
        </p:spPr>
      </p:pic>
      <p:pic>
        <p:nvPicPr>
          <p:cNvPr id="8" name="Graphic 7" descr="Doctor">
            <a:extLst>
              <a:ext uri="{FF2B5EF4-FFF2-40B4-BE49-F238E27FC236}">
                <a16:creationId xmlns:a16="http://schemas.microsoft.com/office/drawing/2014/main" xmlns="" id="{AD814227-3356-4B7F-8F78-E65C52A1227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110871" y="4742095"/>
            <a:ext cx="698023" cy="698023"/>
          </a:xfrm>
          <a:prstGeom prst="rect">
            <a:avLst/>
          </a:prstGeom>
        </p:spPr>
      </p:pic>
      <p:pic>
        <p:nvPicPr>
          <p:cNvPr id="28" name="Graphic 27" descr="Airplane">
            <a:extLst>
              <a:ext uri="{FF2B5EF4-FFF2-40B4-BE49-F238E27FC236}">
                <a16:creationId xmlns:a16="http://schemas.microsoft.com/office/drawing/2014/main" xmlns="" id="{27F2788F-4F7D-4AEC-AA4D-8815873DBFF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3304969">
            <a:off x="268572" y="2328069"/>
            <a:ext cx="698023" cy="698023"/>
          </a:xfrm>
          <a:prstGeom prst="rect">
            <a:avLst/>
          </a:prstGeom>
        </p:spPr>
      </p:pic>
    </p:spTree>
    <p:extLst>
      <p:ext uri="{BB962C8B-B14F-4D97-AF65-F5344CB8AC3E}">
        <p14:creationId xmlns:p14="http://schemas.microsoft.com/office/powerpoint/2010/main" val="16916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29" grpId="0" animBg="1"/>
      <p:bldP spid="19" grpId="0" animBg="1"/>
      <p:bldP spid="11" grpId="0" animBg="1"/>
      <p:bldP spid="12" grpId="0" animBg="1"/>
      <p:bldP spid="13"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xmlns="" id="{B23F06F4-79C5-406B-B5E0-C874ED826340}"/>
              </a:ext>
            </a:extLst>
          </p:cNvPr>
          <p:cNvSpPr/>
          <p:nvPr/>
        </p:nvSpPr>
        <p:spPr>
          <a:xfrm>
            <a:off x="1971531"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sp>
        <p:nvSpPr>
          <p:cNvPr id="7" name="Google Shape;258;p12">
            <a:extLst>
              <a:ext uri="{FF2B5EF4-FFF2-40B4-BE49-F238E27FC236}">
                <a16:creationId xmlns:a16="http://schemas.microsoft.com/office/drawing/2014/main" xmlns="" id="{524018D1-C93B-46E2-B6F2-BD62F5B966EA}"/>
              </a:ext>
            </a:extLst>
          </p:cNvPr>
          <p:cNvSpPr/>
          <p:nvPr/>
        </p:nvSpPr>
        <p:spPr>
          <a:xfrm>
            <a:off x="299197" y="6079999"/>
            <a:ext cx="1316555" cy="460228"/>
          </a:xfrm>
          <a:prstGeom prst="roundRect">
            <a:avLst>
              <a:gd name="adj" fmla="val 16667"/>
            </a:avLst>
          </a:prstGeom>
          <a:solidFill>
            <a:schemeClr val="accent1"/>
          </a:solidFill>
          <a:ln w="28575">
            <a:solidFill>
              <a:srgbClr val="DF6068"/>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Big idea</a:t>
            </a:r>
            <a:endParaRPr dirty="0"/>
          </a:p>
        </p:txBody>
      </p:sp>
      <p:sp>
        <p:nvSpPr>
          <p:cNvPr id="10" name="Google Shape;261;p12">
            <a:extLst>
              <a:ext uri="{FF2B5EF4-FFF2-40B4-BE49-F238E27FC236}">
                <a16:creationId xmlns:a16="http://schemas.microsoft.com/office/drawing/2014/main" xmlns="" id="{B77EB32D-7E44-4A51-8EAB-15803FCDD07F}"/>
              </a:ext>
            </a:extLst>
          </p:cNvPr>
          <p:cNvSpPr/>
          <p:nvPr/>
        </p:nvSpPr>
        <p:spPr>
          <a:xfrm>
            <a:off x="7391968" y="364258"/>
            <a:ext cx="1452835" cy="460228"/>
          </a:xfrm>
          <a:prstGeom prst="roundRect">
            <a:avLst>
              <a:gd name="adj" fmla="val 16667"/>
            </a:avLst>
          </a:prstGeom>
          <a:solidFill>
            <a:srgbClr val="D9E2FB"/>
          </a:solidFill>
          <a:ln w="28575">
            <a:solidFill>
              <a:schemeClr val="tx2"/>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Quick idea</a:t>
            </a:r>
            <a:endParaRPr dirty="0"/>
          </a:p>
        </p:txBody>
      </p:sp>
      <p:sp>
        <p:nvSpPr>
          <p:cNvPr id="11" name="Google Shape;262;p12">
            <a:extLst>
              <a:ext uri="{FF2B5EF4-FFF2-40B4-BE49-F238E27FC236}">
                <a16:creationId xmlns:a16="http://schemas.microsoft.com/office/drawing/2014/main" xmlns="" id="{9CFD55CB-E515-4957-AEA3-6E9859367777}"/>
              </a:ext>
            </a:extLst>
          </p:cNvPr>
          <p:cNvSpPr/>
          <p:nvPr/>
        </p:nvSpPr>
        <p:spPr>
          <a:xfrm>
            <a:off x="1461444" y="1255524"/>
            <a:ext cx="4340265" cy="1975161"/>
          </a:xfrm>
          <a:prstGeom prst="cloud">
            <a:avLst/>
          </a:prstGeom>
          <a:solidFill>
            <a:srgbClr val="D9E2FB"/>
          </a:solidFill>
          <a:ln w="28575" cap="flat" cmpd="sng">
            <a:solidFill>
              <a:schemeClr val="tx2"/>
            </a:solidFill>
            <a:prstDash val="solid"/>
            <a:miter lim="800000"/>
            <a:headEnd type="none" w="sm" len="sm"/>
            <a:tailEnd type="none" w="sm" len="sm"/>
          </a:ln>
        </p:spPr>
        <p:txBody>
          <a:bodyPr spcFirstLastPara="1" wrap="square" lIns="0" tIns="45700" rIns="0" bIns="45700" anchor="ctr" anchorCtr="0">
            <a:noAutofit/>
          </a:bodyPr>
          <a:lstStyle/>
          <a:p>
            <a:pPr algn="ctr"/>
            <a:r>
              <a:rPr lang="en-GB" sz="1600" b="1" dirty="0">
                <a:solidFill>
                  <a:sysClr val="windowText" lastClr="000000"/>
                </a:solidFill>
                <a:ea typeface="Lato" panose="020F0502020204030203" pitchFamily="34" charset="0"/>
                <a:cs typeface="Century Gothic"/>
              </a:rPr>
              <a:t>What’s really going on?</a:t>
            </a:r>
          </a:p>
          <a:p>
            <a:pPr algn="ctr"/>
            <a:r>
              <a:rPr lang="en-GB" sz="1600" dirty="0">
                <a:solidFill>
                  <a:sysClr val="windowText" lastClr="000000"/>
                </a:solidFill>
                <a:ea typeface="Lato" panose="020F0502020204030203" pitchFamily="34" charset="0"/>
                <a:cs typeface="Century Gothic"/>
              </a:rPr>
              <a:t>Click the image to hear from Jenny about what life is like in Hong Kong right now.</a:t>
            </a:r>
          </a:p>
        </p:txBody>
      </p:sp>
      <p:sp>
        <p:nvSpPr>
          <p:cNvPr id="12" name="Google Shape;268;p12">
            <a:extLst>
              <a:ext uri="{FF2B5EF4-FFF2-40B4-BE49-F238E27FC236}">
                <a16:creationId xmlns:a16="http://schemas.microsoft.com/office/drawing/2014/main" xmlns="" id="{ECD1CED2-6961-4D81-930E-16A7AF654471}"/>
              </a:ext>
            </a:extLst>
          </p:cNvPr>
          <p:cNvSpPr/>
          <p:nvPr/>
        </p:nvSpPr>
        <p:spPr>
          <a:xfrm>
            <a:off x="3133493" y="3241058"/>
            <a:ext cx="5711310" cy="3299170"/>
          </a:xfrm>
          <a:prstGeom prst="cloud">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GB" sz="1600" b="1" dirty="0">
                <a:latin typeface="Century Gothic"/>
                <a:sym typeface="Century Gothic"/>
              </a:rPr>
              <a:t>Promote cleanliness!</a:t>
            </a:r>
          </a:p>
          <a:p>
            <a:pPr marL="0" marR="0" lvl="0" indent="0" algn="ctr" rtl="0">
              <a:spcBef>
                <a:spcPts val="0"/>
              </a:spcBef>
              <a:spcAft>
                <a:spcPts val="0"/>
              </a:spcAft>
              <a:buNone/>
            </a:pPr>
            <a:r>
              <a:rPr lang="en-GB" sz="1600" dirty="0">
                <a:latin typeface="Century Gothic"/>
                <a:sym typeface="Century Gothic"/>
              </a:rPr>
              <a:t>Based on what you have learned today, can you design a cartoon strip that helps show people how to protect themselves and others from illness? Display these somewhere in your school! Click the image to see some examples.</a:t>
            </a:r>
          </a:p>
        </p:txBody>
      </p:sp>
      <p:pic>
        <p:nvPicPr>
          <p:cNvPr id="13" name="Picture 12">
            <a:extLst>
              <a:ext uri="{FF2B5EF4-FFF2-40B4-BE49-F238E27FC236}">
                <a16:creationId xmlns:a16="http://schemas.microsoft.com/office/drawing/2014/main" xmlns="" id="{1D304137-5666-4BE4-98E5-95603F299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pic>
        <p:nvPicPr>
          <p:cNvPr id="2" name="Picture 1">
            <a:hlinkClick r:id="rId4"/>
            <a:extLst>
              <a:ext uri="{FF2B5EF4-FFF2-40B4-BE49-F238E27FC236}">
                <a16:creationId xmlns:a16="http://schemas.microsoft.com/office/drawing/2014/main" xmlns="" id="{28E41C6A-AFF0-420A-A865-CF67E94ED71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9196" y="4067503"/>
            <a:ext cx="2685857" cy="1814491"/>
          </a:xfrm>
          <a:prstGeom prst="rect">
            <a:avLst/>
          </a:prstGeom>
        </p:spPr>
      </p:pic>
      <p:pic>
        <p:nvPicPr>
          <p:cNvPr id="4" name="Picture 3">
            <a:hlinkClick r:id="rId6"/>
            <a:extLst>
              <a:ext uri="{FF2B5EF4-FFF2-40B4-BE49-F238E27FC236}">
                <a16:creationId xmlns:a16="http://schemas.microsoft.com/office/drawing/2014/main" xmlns="" id="{92E873E5-4A08-4724-BAD1-C489A6327188}"/>
              </a:ext>
            </a:extLst>
          </p:cNvPr>
          <p:cNvPicPr>
            <a:picLocks noChangeAspect="1"/>
          </p:cNvPicPr>
          <p:nvPr/>
        </p:nvPicPr>
        <p:blipFill>
          <a:blip r:embed="rId7"/>
          <a:stretch>
            <a:fillRect/>
          </a:stretch>
        </p:blipFill>
        <p:spPr>
          <a:xfrm>
            <a:off x="6158946" y="1125526"/>
            <a:ext cx="2685857" cy="1814491"/>
          </a:xfrm>
          <a:prstGeom prst="rect">
            <a:avLst/>
          </a:prstGeom>
        </p:spPr>
      </p:pic>
      <p:sp>
        <p:nvSpPr>
          <p:cNvPr id="5" name="Rectangle 4">
            <a:extLst>
              <a:ext uri="{FF2B5EF4-FFF2-40B4-BE49-F238E27FC236}">
                <a16:creationId xmlns:a16="http://schemas.microsoft.com/office/drawing/2014/main" xmlns="" id="{B51E6427-98C8-4C19-8841-DAD2BD9EA21A}"/>
              </a:ext>
            </a:extLst>
          </p:cNvPr>
          <p:cNvSpPr/>
          <p:nvPr/>
        </p:nvSpPr>
        <p:spPr>
          <a:xfrm>
            <a:off x="86979" y="6639790"/>
            <a:ext cx="2066591" cy="215444"/>
          </a:xfrm>
          <a:prstGeom prst="rect">
            <a:avLst/>
          </a:prstGeom>
        </p:spPr>
        <p:txBody>
          <a:bodyPr wrap="none">
            <a:spAutoFit/>
          </a:bodyPr>
          <a:lstStyle/>
          <a:p>
            <a:r>
              <a:rPr lang="en-GB" sz="800" dirty="0">
                <a:hlinkClick r:id="rId6"/>
              </a:rPr>
              <a:t>https://safeshare.tv/x/BBqqaVptVOk  </a:t>
            </a:r>
            <a:endParaRPr lang="en-GB" sz="800" dirty="0"/>
          </a:p>
        </p:txBody>
      </p:sp>
      <p:sp>
        <p:nvSpPr>
          <p:cNvPr id="14" name="Google Shape;261;p12">
            <a:hlinkClick r:id="rId6"/>
            <a:extLst>
              <a:ext uri="{FF2B5EF4-FFF2-40B4-BE49-F238E27FC236}">
                <a16:creationId xmlns:a16="http://schemas.microsoft.com/office/drawing/2014/main" xmlns="" id="{45E052BB-255F-455C-8FCC-FFA137596B28}"/>
              </a:ext>
            </a:extLst>
          </p:cNvPr>
          <p:cNvSpPr/>
          <p:nvPr/>
        </p:nvSpPr>
        <p:spPr>
          <a:xfrm>
            <a:off x="8271641" y="956709"/>
            <a:ext cx="683173" cy="538608"/>
          </a:xfrm>
          <a:prstGeom prst="roundRect">
            <a:avLst>
              <a:gd name="adj" fmla="val 16667"/>
            </a:avLst>
          </a:prstGeom>
          <a:solidFill>
            <a:srgbClr val="D9E2FB"/>
          </a:solidFill>
          <a:ln w="28575">
            <a:solidFill>
              <a:schemeClr val="tx2"/>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0:00-2:02</a:t>
            </a:r>
            <a:endParaRPr dirty="0"/>
          </a:p>
        </p:txBody>
      </p:sp>
    </p:spTree>
    <p:extLst>
      <p:ext uri="{BB962C8B-B14F-4D97-AF65-F5344CB8AC3E}">
        <p14:creationId xmlns:p14="http://schemas.microsoft.com/office/powerpoint/2010/main" val="320112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E190A-2F47-46F1-97CB-07DA59BCA76B}"/>
              </a:ext>
            </a:extLst>
          </p:cNvPr>
          <p:cNvSpPr>
            <a:spLocks noGrp="1"/>
          </p:cNvSpPr>
          <p:nvPr>
            <p:ph type="title"/>
          </p:nvPr>
        </p:nvSpPr>
        <p:spPr>
          <a:xfrm>
            <a:off x="878305" y="274638"/>
            <a:ext cx="7387389" cy="769158"/>
          </a:xfrm>
        </p:spPr>
        <p:txBody>
          <a:bodyPr>
            <a:normAutofit fontScale="90000"/>
          </a:bodyPr>
          <a:lstStyle/>
          <a:p>
            <a:pPr algn="ctr"/>
            <a:r>
              <a:rPr lang="en-GB" dirty="0"/>
              <a:t>Feedback: “Do young people know what an unhealthy relationship looks like?”</a:t>
            </a:r>
          </a:p>
        </p:txBody>
      </p:sp>
      <p:pic>
        <p:nvPicPr>
          <p:cNvPr id="4" name="Picture 3" descr="A person smiling for the camera&#10;&#10;Description automatically generated">
            <a:extLst>
              <a:ext uri="{FF2B5EF4-FFF2-40B4-BE49-F238E27FC236}">
                <a16:creationId xmlns:a16="http://schemas.microsoft.com/office/drawing/2014/main" xmlns="" id="{F16E5E93-7A1B-4575-B7F7-8B15FB0303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3776" y="1193074"/>
            <a:ext cx="3238808" cy="3115957"/>
          </a:xfrm>
          <a:prstGeom prst="rect">
            <a:avLst/>
          </a:prstGeom>
        </p:spPr>
      </p:pic>
      <p:sp>
        <p:nvSpPr>
          <p:cNvPr id="6" name="Speech Bubble: Rectangle with Corners Rounded 5">
            <a:extLst>
              <a:ext uri="{FF2B5EF4-FFF2-40B4-BE49-F238E27FC236}">
                <a16:creationId xmlns:a16="http://schemas.microsoft.com/office/drawing/2014/main" xmlns="" id="{2F8EF2A7-B21C-442F-B84B-6CFA929A6277}"/>
              </a:ext>
            </a:extLst>
          </p:cNvPr>
          <p:cNvSpPr/>
          <p:nvPr/>
        </p:nvSpPr>
        <p:spPr>
          <a:xfrm>
            <a:off x="3944202" y="1193074"/>
            <a:ext cx="4936022" cy="2333898"/>
          </a:xfrm>
          <a:prstGeom prst="wedgeRoundRectCallout">
            <a:avLst>
              <a:gd name="adj1" fmla="val -72109"/>
              <a:gd name="adj2" fmla="val 19655"/>
              <a:gd name="adj3" fmla="val 16667"/>
            </a:avLst>
          </a:prstGeom>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is a </a:t>
            </a:r>
            <a:r>
              <a:rPr lang="en-GB" sz="1600" b="1" dirty="0"/>
              <a:t>big difference in the number of young people who know what an unhealthy relationship looks like around the country</a:t>
            </a:r>
            <a:r>
              <a:rPr lang="en-GB" sz="1600" dirty="0"/>
              <a:t>. There is also a big difference in what children in Primary school said and what young people in Secondary school said – </a:t>
            </a:r>
            <a:r>
              <a:rPr lang="en-GB" sz="1600" b="1" dirty="0"/>
              <a:t>we were surprised by this difference which makes what you have told us even more helpful</a:t>
            </a:r>
            <a:r>
              <a:rPr lang="en-GB" sz="1600" dirty="0"/>
              <a:t>!”</a:t>
            </a:r>
          </a:p>
        </p:txBody>
      </p:sp>
      <p:sp>
        <p:nvSpPr>
          <p:cNvPr id="7" name="Rectangle: Rounded Corners 6">
            <a:extLst>
              <a:ext uri="{FF2B5EF4-FFF2-40B4-BE49-F238E27FC236}">
                <a16:creationId xmlns:a16="http://schemas.microsoft.com/office/drawing/2014/main" xmlns="" id="{DA30EE39-B654-4B81-B428-54E436C049AC}"/>
              </a:ext>
            </a:extLst>
          </p:cNvPr>
          <p:cNvSpPr/>
          <p:nvPr/>
        </p:nvSpPr>
        <p:spPr>
          <a:xfrm>
            <a:off x="3944202" y="3676250"/>
            <a:ext cx="4936022" cy="670560"/>
          </a:xfrm>
          <a:prstGeom prst="roundRect">
            <a:avLst/>
          </a:prstGeom>
          <a:solidFill>
            <a:schemeClr val="accent4"/>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So, what are the Children’s Society going to do with what you told them?</a:t>
            </a:r>
          </a:p>
        </p:txBody>
      </p:sp>
      <p:sp>
        <p:nvSpPr>
          <p:cNvPr id="8" name="Rectangle: Rounded Corners 7">
            <a:extLst>
              <a:ext uri="{FF2B5EF4-FFF2-40B4-BE49-F238E27FC236}">
                <a16:creationId xmlns:a16="http://schemas.microsoft.com/office/drawing/2014/main" xmlns="" id="{AFB4E95C-6218-434B-9154-308550ACFD4F}"/>
              </a:ext>
            </a:extLst>
          </p:cNvPr>
          <p:cNvSpPr/>
          <p:nvPr/>
        </p:nvSpPr>
        <p:spPr>
          <a:xfrm>
            <a:off x="3944202" y="4432623"/>
            <a:ext cx="4936022" cy="67056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will write a report and include what we have learnt from you – the report will go on our website, on our social media and might be covered in the news!”</a:t>
            </a:r>
            <a:endParaRPr lang="en-GB" sz="1400" b="1" dirty="0"/>
          </a:p>
        </p:txBody>
      </p:sp>
      <p:sp>
        <p:nvSpPr>
          <p:cNvPr id="9" name="Rectangle: Rounded Corners 8">
            <a:extLst>
              <a:ext uri="{FF2B5EF4-FFF2-40B4-BE49-F238E27FC236}">
                <a16:creationId xmlns:a16="http://schemas.microsoft.com/office/drawing/2014/main" xmlns="" id="{22F996F9-8F50-4D50-966A-07F6362DC66D}"/>
              </a:ext>
            </a:extLst>
          </p:cNvPr>
          <p:cNvSpPr/>
          <p:nvPr/>
        </p:nvSpPr>
        <p:spPr>
          <a:xfrm>
            <a:off x="3944202" y="5172712"/>
            <a:ext cx="4936022" cy="67056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“We will talk to people in the Government and ask them to help us make the change we want to see.” </a:t>
            </a:r>
            <a:endParaRPr lang="en-GB" sz="1400" b="1" dirty="0"/>
          </a:p>
        </p:txBody>
      </p:sp>
      <p:sp>
        <p:nvSpPr>
          <p:cNvPr id="10" name="Rectangle: Rounded Corners 9">
            <a:extLst>
              <a:ext uri="{FF2B5EF4-FFF2-40B4-BE49-F238E27FC236}">
                <a16:creationId xmlns:a16="http://schemas.microsoft.com/office/drawing/2014/main" xmlns="" id="{B425956D-E7B5-4A3C-A65B-976CBD194B86}"/>
              </a:ext>
            </a:extLst>
          </p:cNvPr>
          <p:cNvSpPr/>
          <p:nvPr/>
        </p:nvSpPr>
        <p:spPr>
          <a:xfrm>
            <a:off x="3944202" y="5912802"/>
            <a:ext cx="4936022" cy="67056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“If we don’t see the change we want at first we will keep on trying!”</a:t>
            </a:r>
          </a:p>
        </p:txBody>
      </p:sp>
      <p:sp>
        <p:nvSpPr>
          <p:cNvPr id="11" name="Oval 10">
            <a:extLst>
              <a:ext uri="{FF2B5EF4-FFF2-40B4-BE49-F238E27FC236}">
                <a16:creationId xmlns:a16="http://schemas.microsoft.com/office/drawing/2014/main" xmlns="" id="{901D4EF5-7796-4BA7-B5F9-6B905788F081}"/>
              </a:ext>
            </a:extLst>
          </p:cNvPr>
          <p:cNvSpPr/>
          <p:nvPr/>
        </p:nvSpPr>
        <p:spPr>
          <a:xfrm>
            <a:off x="3594024" y="4550278"/>
            <a:ext cx="426720" cy="435249"/>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1</a:t>
            </a:r>
          </a:p>
        </p:txBody>
      </p:sp>
      <p:sp>
        <p:nvSpPr>
          <p:cNvPr id="12" name="Oval 11">
            <a:extLst>
              <a:ext uri="{FF2B5EF4-FFF2-40B4-BE49-F238E27FC236}">
                <a16:creationId xmlns:a16="http://schemas.microsoft.com/office/drawing/2014/main" xmlns="" id="{433428E9-D949-483B-AF09-5FE5ADB8E6D8}"/>
              </a:ext>
            </a:extLst>
          </p:cNvPr>
          <p:cNvSpPr/>
          <p:nvPr/>
        </p:nvSpPr>
        <p:spPr>
          <a:xfrm>
            <a:off x="3594024" y="5290367"/>
            <a:ext cx="426720" cy="435249"/>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2</a:t>
            </a:r>
          </a:p>
        </p:txBody>
      </p:sp>
      <p:sp>
        <p:nvSpPr>
          <p:cNvPr id="13" name="Oval 12">
            <a:extLst>
              <a:ext uri="{FF2B5EF4-FFF2-40B4-BE49-F238E27FC236}">
                <a16:creationId xmlns:a16="http://schemas.microsoft.com/office/drawing/2014/main" xmlns="" id="{89A92A66-52E3-4835-BCE3-E507AA939BC1}"/>
              </a:ext>
            </a:extLst>
          </p:cNvPr>
          <p:cNvSpPr/>
          <p:nvPr/>
        </p:nvSpPr>
        <p:spPr>
          <a:xfrm>
            <a:off x="3594024" y="6030457"/>
            <a:ext cx="426720" cy="435249"/>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3</a:t>
            </a:r>
          </a:p>
        </p:txBody>
      </p:sp>
      <p:sp>
        <p:nvSpPr>
          <p:cNvPr id="14" name="Rectangle: Rounded Corners 13">
            <a:extLst>
              <a:ext uri="{FF2B5EF4-FFF2-40B4-BE49-F238E27FC236}">
                <a16:creationId xmlns:a16="http://schemas.microsoft.com/office/drawing/2014/main" xmlns="" id="{F26798BC-3DB5-419E-A4F7-51257055EE6A}"/>
              </a:ext>
            </a:extLst>
          </p:cNvPr>
          <p:cNvSpPr/>
          <p:nvPr/>
        </p:nvSpPr>
        <p:spPr>
          <a:xfrm>
            <a:off x="1684422" y="4458309"/>
            <a:ext cx="1818162" cy="2007397"/>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This is </a:t>
            </a:r>
            <a:r>
              <a:rPr lang="en-GB" sz="1400" b="1" dirty="0"/>
              <a:t>Hannah Chetwynd </a:t>
            </a:r>
            <a:r>
              <a:rPr lang="en-GB" sz="1400" dirty="0"/>
              <a:t>from </a:t>
            </a:r>
            <a:r>
              <a:rPr lang="en-GB" sz="1400" b="1" dirty="0"/>
              <a:t>The Children’s Society</a:t>
            </a:r>
            <a:r>
              <a:rPr lang="en-GB" sz="1400" dirty="0"/>
              <a:t>, who has some </a:t>
            </a:r>
            <a:r>
              <a:rPr lang="en-GB" sz="1400" b="1" dirty="0"/>
              <a:t>exciting news on your vote! </a:t>
            </a:r>
            <a:r>
              <a:rPr lang="en-GB" sz="1400" dirty="0"/>
              <a:t>Click to have a look.</a:t>
            </a:r>
          </a:p>
        </p:txBody>
      </p:sp>
      <p:pic>
        <p:nvPicPr>
          <p:cNvPr id="1026" name="Picture 2" descr="Home">
            <a:extLst>
              <a:ext uri="{FF2B5EF4-FFF2-40B4-BE49-F238E27FC236}">
                <a16:creationId xmlns:a16="http://schemas.microsoft.com/office/drawing/2014/main" xmlns="" id="{7D659DF3-BD73-4069-A7B9-735266CAE8E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3776" y="4550278"/>
            <a:ext cx="1276266" cy="952641"/>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Marketing">
            <a:extLst>
              <a:ext uri="{FF2B5EF4-FFF2-40B4-BE49-F238E27FC236}">
                <a16:creationId xmlns:a16="http://schemas.microsoft.com/office/drawing/2014/main" xmlns="" id="{2921C7CA-F22A-4B39-96A7-ADE38E575A1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4709" y="5573257"/>
            <a:ext cx="914400" cy="914400"/>
          </a:xfrm>
          <a:prstGeom prst="rect">
            <a:avLst/>
          </a:prstGeom>
        </p:spPr>
      </p:pic>
      <p:pic>
        <p:nvPicPr>
          <p:cNvPr id="15" name="Picture 14">
            <a:extLst>
              <a:ext uri="{FF2B5EF4-FFF2-40B4-BE49-F238E27FC236}">
                <a16:creationId xmlns:a16="http://schemas.microsoft.com/office/drawing/2014/main" xmlns="" id="{15E64410-0378-4DF5-8539-3102466481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Tree>
    <p:extLst>
      <p:ext uri="{BB962C8B-B14F-4D97-AF65-F5344CB8AC3E}">
        <p14:creationId xmlns:p14="http://schemas.microsoft.com/office/powerpoint/2010/main" val="16153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08C0B32F-21A0-4EF6-BAED-9803E4C56074}"/>
              </a:ext>
            </a:extLst>
          </p:cNvPr>
          <p:cNvSpPr/>
          <p:nvPr/>
        </p:nvSpPr>
        <p:spPr>
          <a:xfrm>
            <a:off x="1364485" y="5561234"/>
            <a:ext cx="7395210" cy="919401"/>
          </a:xfrm>
          <a:prstGeom prst="roundRect">
            <a:avLst/>
          </a:prstGeom>
          <a:solidFill>
            <a:schemeClr val="accent1"/>
          </a:solidFill>
          <a:ln w="28575">
            <a:solidFill>
              <a:schemeClr val="tx2"/>
            </a:solidFill>
          </a:ln>
        </p:spPr>
        <p:txBody>
          <a:bodyPr wrap="square">
            <a:spAutoFit/>
          </a:bodyPr>
          <a:lstStyle/>
          <a:p>
            <a:pPr algn="ctr"/>
            <a:r>
              <a:rPr lang="en-GB" sz="1600" b="1" dirty="0">
                <a:solidFill>
                  <a:srgbClr val="060505"/>
                </a:solidFill>
                <a:latin typeface="+mj-lt"/>
              </a:rPr>
              <a:t>Not sure how? </a:t>
            </a:r>
          </a:p>
          <a:p>
            <a:pPr algn="ctr"/>
            <a:r>
              <a:rPr lang="en-GB" sz="1600" dirty="0">
                <a:solidFill>
                  <a:srgbClr val="060505"/>
                </a:solidFill>
                <a:latin typeface="+mj-lt"/>
              </a:rPr>
              <a:t>Click the owl to see a video on how to log your votes. </a:t>
            </a:r>
            <a:r>
              <a:rPr lang="en-GB" sz="1600" dirty="0">
                <a:solidFill>
                  <a:srgbClr val="060505"/>
                </a:solidFill>
              </a:rPr>
              <a:t>If you have any issues, feedback or comments, email </a:t>
            </a:r>
            <a:r>
              <a:rPr lang="en-GB" sz="1600" b="1" dirty="0">
                <a:solidFill>
                  <a:schemeClr val="tx2"/>
                </a:solidFill>
                <a:hlinkClick r:id="rId4">
                  <a:extLst>
                    <a:ext uri="{A12FA001-AC4F-418D-AE19-62706E023703}">
                      <ahyp:hlinkClr xmlns:ahyp="http://schemas.microsoft.com/office/drawing/2018/hyperlinkcolor" xmlns="" val="tx"/>
                    </a:ext>
                  </a:extLst>
                </a:hlinkClick>
              </a:rPr>
              <a:t>amy@votesforschools.com</a:t>
            </a:r>
            <a:r>
              <a:rPr lang="en-GB" sz="1600" dirty="0">
                <a:solidFill>
                  <a:srgbClr val="060505"/>
                </a:solidFill>
              </a:rPr>
              <a:t>!</a:t>
            </a:r>
          </a:p>
        </p:txBody>
      </p:sp>
      <p:sp>
        <p:nvSpPr>
          <p:cNvPr id="3" name="Rectangle 2">
            <a:extLst>
              <a:ext uri="{FF2B5EF4-FFF2-40B4-BE49-F238E27FC236}">
                <a16:creationId xmlns:a16="http://schemas.microsoft.com/office/drawing/2014/main" xmlns="" id="{91DFD676-1B8F-4C51-BB24-698D06323D18}"/>
              </a:ext>
            </a:extLst>
          </p:cNvPr>
          <p:cNvSpPr/>
          <p:nvPr/>
        </p:nvSpPr>
        <p:spPr>
          <a:xfrm>
            <a:off x="61646" y="6630350"/>
            <a:ext cx="2058577" cy="215444"/>
          </a:xfrm>
          <a:prstGeom prst="rect">
            <a:avLst/>
          </a:prstGeom>
        </p:spPr>
        <p:txBody>
          <a:bodyPr wrap="none">
            <a:spAutoFit/>
          </a:bodyPr>
          <a:lstStyle/>
          <a:p>
            <a:r>
              <a:rPr lang="en-GB" sz="800" dirty="0">
                <a:hlinkClick r:id="rId3"/>
              </a:rPr>
              <a:t>https://safeshare.tv/x/FoQ45XPO_WQ</a:t>
            </a:r>
            <a:endParaRPr lang="en-GB" sz="800" dirty="0"/>
          </a:p>
        </p:txBody>
      </p:sp>
      <p:pic>
        <p:nvPicPr>
          <p:cNvPr id="4" name="Picture 3">
            <a:hlinkClick r:id="rId3"/>
            <a:extLst>
              <a:ext uri="{FF2B5EF4-FFF2-40B4-BE49-F238E27FC236}">
                <a16:creationId xmlns:a16="http://schemas.microsoft.com/office/drawing/2014/main" xmlns="" id="{1745C072-72B6-44E1-A055-763CDD1469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spTree>
    <p:extLst>
      <p:ext uri="{BB962C8B-B14F-4D97-AF65-F5344CB8AC3E}">
        <p14:creationId xmlns:p14="http://schemas.microsoft.com/office/powerpoint/2010/main" val="221882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xmlns=""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xmlns=""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22" name="Shape 114">
            <a:extLst>
              <a:ext uri="{FF2B5EF4-FFF2-40B4-BE49-F238E27FC236}">
                <a16:creationId xmlns:a16="http://schemas.microsoft.com/office/drawing/2014/main" xmlns="" id="{74B6031E-5490-41AD-A9D7-52863F4784CD}"/>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r>
              <a:rPr lang="en-GB" sz="2800" b="1" dirty="0"/>
              <a:t>Coronavirus: advice for students &amp; staff</a:t>
            </a:r>
          </a:p>
        </p:txBody>
      </p:sp>
      <p:sp>
        <p:nvSpPr>
          <p:cNvPr id="25" name="Pentagon 20">
            <a:extLst>
              <a:ext uri="{FF2B5EF4-FFF2-40B4-BE49-F238E27FC236}">
                <a16:creationId xmlns:a16="http://schemas.microsoft.com/office/drawing/2014/main" xmlns="" id="{65A7C1D4-4BC5-4F61-98FC-79470F84DB55}"/>
              </a:ext>
            </a:extLst>
          </p:cNvPr>
          <p:cNvSpPr/>
          <p:nvPr/>
        </p:nvSpPr>
        <p:spPr>
          <a:xfrm>
            <a:off x="37911" y="181055"/>
            <a:ext cx="758663" cy="538608"/>
          </a:xfrm>
          <a:prstGeom prst="homePlat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b="1" dirty="0">
              <a:solidFill>
                <a:schemeClr val="bg1"/>
              </a:solidFill>
              <a:latin typeface="Century Gothic" charset="0"/>
              <a:ea typeface="Century Gothic" charset="0"/>
              <a:cs typeface="Century Gothic" charset="0"/>
            </a:endParaRPr>
          </a:p>
        </p:txBody>
      </p:sp>
      <p:pic>
        <p:nvPicPr>
          <p:cNvPr id="3" name="Graphic 2" descr="Information">
            <a:extLst>
              <a:ext uri="{FF2B5EF4-FFF2-40B4-BE49-F238E27FC236}">
                <a16:creationId xmlns:a16="http://schemas.microsoft.com/office/drawing/2014/main" xmlns="" id="{D744404A-9A22-4CFB-957B-828D52BC3FB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678" y="183647"/>
            <a:ext cx="517058" cy="517058"/>
          </a:xfrm>
          <a:prstGeom prst="rect">
            <a:avLst/>
          </a:prstGeom>
        </p:spPr>
      </p:pic>
      <p:sp>
        <p:nvSpPr>
          <p:cNvPr id="27" name="Rectangle: Rounded Corners 26">
            <a:extLst>
              <a:ext uri="{FF2B5EF4-FFF2-40B4-BE49-F238E27FC236}">
                <a16:creationId xmlns:a16="http://schemas.microsoft.com/office/drawing/2014/main" xmlns="" id="{C0FF66CE-A9B6-42AB-9F88-13F61063BF1F}"/>
              </a:ext>
            </a:extLst>
          </p:cNvPr>
          <p:cNvSpPr/>
          <p:nvPr/>
        </p:nvSpPr>
        <p:spPr>
          <a:xfrm>
            <a:off x="4808536" y="2137336"/>
            <a:ext cx="4026056" cy="1291664"/>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rPr>
              <a:t>Key information: </a:t>
            </a:r>
          </a:p>
          <a:p>
            <a:pPr marL="214313" indent="-214313" algn="ctr">
              <a:buFont typeface="Arial" panose="020B0604020202020204" pitchFamily="34" charset="0"/>
              <a:buChar char="•"/>
            </a:pPr>
            <a:r>
              <a:rPr lang="en-GB" sz="1400" dirty="0">
                <a:solidFill>
                  <a:schemeClr val="bg1"/>
                </a:solidFill>
              </a:rPr>
              <a:t>If you are worried about yourself, the best thing to do is call 111 (the NHS non-emergency number)</a:t>
            </a:r>
          </a:p>
          <a:p>
            <a:pPr marL="214313" indent="-214313" algn="ctr">
              <a:buFont typeface="Arial" panose="020B0604020202020204" pitchFamily="34" charset="0"/>
              <a:buChar char="•"/>
            </a:pPr>
            <a:r>
              <a:rPr lang="en-GB" sz="1400" dirty="0">
                <a:solidFill>
                  <a:schemeClr val="bg1"/>
                </a:solidFill>
              </a:rPr>
              <a:t>You can Google “NHS coronavirus questions” for more</a:t>
            </a:r>
            <a:r>
              <a:rPr lang="en-GB" sz="1400" dirty="0">
                <a:solidFill>
                  <a:schemeClr val="tx1"/>
                </a:solidFill>
              </a:rPr>
              <a:t> </a:t>
            </a:r>
            <a:r>
              <a:rPr lang="en-GB" sz="1400" dirty="0">
                <a:solidFill>
                  <a:schemeClr val="bg1"/>
                </a:solidFill>
              </a:rPr>
              <a:t>info</a:t>
            </a:r>
          </a:p>
        </p:txBody>
      </p:sp>
      <p:sp>
        <p:nvSpPr>
          <p:cNvPr id="28" name="Rectangle: Rounded Corners 27">
            <a:extLst>
              <a:ext uri="{FF2B5EF4-FFF2-40B4-BE49-F238E27FC236}">
                <a16:creationId xmlns:a16="http://schemas.microsoft.com/office/drawing/2014/main" xmlns="" id="{D777FD98-D08A-4E46-9FAC-38B499523A8B}"/>
              </a:ext>
            </a:extLst>
          </p:cNvPr>
          <p:cNvSpPr/>
          <p:nvPr/>
        </p:nvSpPr>
        <p:spPr>
          <a:xfrm>
            <a:off x="309408" y="817555"/>
            <a:ext cx="4262592" cy="2611445"/>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600" b="1" dirty="0">
                <a:solidFill>
                  <a:schemeClr val="tx1"/>
                </a:solidFill>
              </a:rPr>
              <a:t>What should I look out for? </a:t>
            </a:r>
          </a:p>
          <a:p>
            <a:pPr marL="214313" indent="-214313" algn="ctr">
              <a:buFont typeface="Arial" panose="020B0604020202020204" pitchFamily="34" charset="0"/>
              <a:buChar char="•"/>
            </a:pPr>
            <a:r>
              <a:rPr lang="en-GB" sz="1600" dirty="0">
                <a:solidFill>
                  <a:schemeClr val="tx1"/>
                </a:solidFill>
              </a:rPr>
              <a:t>A cough</a:t>
            </a:r>
          </a:p>
          <a:p>
            <a:pPr marL="214313" indent="-214313" algn="ctr">
              <a:buFont typeface="Arial" panose="020B0604020202020204" pitchFamily="34" charset="0"/>
              <a:buChar char="•"/>
            </a:pPr>
            <a:r>
              <a:rPr lang="en-GB" sz="1600" dirty="0">
                <a:solidFill>
                  <a:schemeClr val="tx1"/>
                </a:solidFill>
              </a:rPr>
              <a:t>A high temperature</a:t>
            </a:r>
          </a:p>
          <a:p>
            <a:pPr marL="214313" indent="-214313" algn="ctr">
              <a:buFont typeface="Arial" panose="020B0604020202020204" pitchFamily="34" charset="0"/>
              <a:buChar char="•"/>
            </a:pPr>
            <a:r>
              <a:rPr lang="en-GB" sz="1600" dirty="0">
                <a:solidFill>
                  <a:schemeClr val="tx1"/>
                </a:solidFill>
              </a:rPr>
              <a:t>Finding it hard to breathe </a:t>
            </a:r>
            <a:br>
              <a:rPr lang="en-GB" sz="1600" dirty="0">
                <a:solidFill>
                  <a:schemeClr val="tx1"/>
                </a:solidFill>
              </a:rPr>
            </a:br>
            <a:endParaRPr lang="en-GB" sz="1600" dirty="0">
              <a:solidFill>
                <a:schemeClr val="tx1"/>
              </a:solidFill>
            </a:endParaRPr>
          </a:p>
          <a:p>
            <a:pPr algn="ctr"/>
            <a:r>
              <a:rPr lang="en-GB" sz="1600" b="1" dirty="0">
                <a:solidFill>
                  <a:schemeClr val="tx1"/>
                </a:solidFill>
              </a:rPr>
              <a:t>Remember: </a:t>
            </a:r>
            <a:r>
              <a:rPr lang="en-GB" sz="1600" dirty="0">
                <a:solidFill>
                  <a:schemeClr val="tx1"/>
                </a:solidFill>
              </a:rPr>
              <a:t>These things don’t mean you have the virus! These symptoms (signs) are similar to common illnesses like cold &amp; flu.</a:t>
            </a:r>
          </a:p>
        </p:txBody>
      </p:sp>
      <p:sp>
        <p:nvSpPr>
          <p:cNvPr id="29" name="Rectangle: Rounded Corners 28">
            <a:extLst>
              <a:ext uri="{FF2B5EF4-FFF2-40B4-BE49-F238E27FC236}">
                <a16:creationId xmlns:a16="http://schemas.microsoft.com/office/drawing/2014/main" xmlns="" id="{B58319B8-3108-45B3-9ACD-947249846FEC}"/>
              </a:ext>
            </a:extLst>
          </p:cNvPr>
          <p:cNvSpPr/>
          <p:nvPr/>
        </p:nvSpPr>
        <p:spPr>
          <a:xfrm>
            <a:off x="309408" y="3553045"/>
            <a:ext cx="4185312" cy="2909662"/>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600" b="1" dirty="0">
                <a:solidFill>
                  <a:schemeClr val="tx1"/>
                </a:solidFill>
              </a:rPr>
              <a:t>What you should do: </a:t>
            </a:r>
          </a:p>
          <a:p>
            <a:pPr marL="214313" indent="-214313" algn="ctr">
              <a:buFont typeface="Arial" panose="020B0604020202020204" pitchFamily="34" charset="0"/>
              <a:buChar char="•"/>
            </a:pPr>
            <a:r>
              <a:rPr lang="en-GB" sz="1600" dirty="0">
                <a:solidFill>
                  <a:schemeClr val="tx1"/>
                </a:solidFill>
              </a:rPr>
              <a:t>Make sure you cover your mouth &amp; nose with a tissue or sleeve (not your hands) if you cough or sneeze</a:t>
            </a:r>
          </a:p>
          <a:p>
            <a:pPr marL="214313" indent="-214313" algn="ctr">
              <a:buFont typeface="Arial" panose="020B0604020202020204" pitchFamily="34" charset="0"/>
              <a:buChar char="•"/>
            </a:pPr>
            <a:r>
              <a:rPr lang="en-GB" sz="1600" dirty="0">
                <a:solidFill>
                  <a:schemeClr val="tx1"/>
                </a:solidFill>
              </a:rPr>
              <a:t>Put used tissues in the bin straight after using them</a:t>
            </a:r>
          </a:p>
          <a:p>
            <a:pPr marL="214313" indent="-214313" algn="ctr">
              <a:buFont typeface="Arial" panose="020B0604020202020204" pitchFamily="34" charset="0"/>
              <a:buChar char="•"/>
            </a:pPr>
            <a:r>
              <a:rPr lang="en-GB" sz="1600" dirty="0">
                <a:solidFill>
                  <a:schemeClr val="tx1"/>
                </a:solidFill>
              </a:rPr>
              <a:t>Wash your hands with soap &amp; water often (or use hand sanitizer if you have it)</a:t>
            </a:r>
          </a:p>
          <a:p>
            <a:pPr marL="214313" indent="-214313" algn="ctr">
              <a:buFont typeface="Arial" panose="020B0604020202020204" pitchFamily="34" charset="0"/>
              <a:buChar char="•"/>
            </a:pPr>
            <a:r>
              <a:rPr lang="en-GB" sz="1600" dirty="0">
                <a:solidFill>
                  <a:schemeClr val="tx1"/>
                </a:solidFill>
              </a:rPr>
              <a:t>Try to avoid close contact with unwell people</a:t>
            </a:r>
          </a:p>
        </p:txBody>
      </p:sp>
      <p:sp>
        <p:nvSpPr>
          <p:cNvPr id="32" name="Rectangle: Rounded Corners 31">
            <a:extLst>
              <a:ext uri="{FF2B5EF4-FFF2-40B4-BE49-F238E27FC236}">
                <a16:creationId xmlns:a16="http://schemas.microsoft.com/office/drawing/2014/main" xmlns="" id="{556FCC66-F476-481E-BB5A-FAA55C9F73A7}"/>
              </a:ext>
            </a:extLst>
          </p:cNvPr>
          <p:cNvSpPr/>
          <p:nvPr/>
        </p:nvSpPr>
        <p:spPr>
          <a:xfrm>
            <a:off x="4648448" y="3539484"/>
            <a:ext cx="4185312" cy="2923223"/>
          </a:xfrm>
          <a:prstGeom prst="roundRect">
            <a:avLst/>
          </a:prstGeom>
          <a:solidFill>
            <a:schemeClr val="bg1">
              <a:lumMod val="95000"/>
            </a:schemeClr>
          </a:solidFill>
          <a:ln w="285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600" b="1" dirty="0">
                <a:solidFill>
                  <a:schemeClr val="tx1"/>
                </a:solidFill>
              </a:rPr>
              <a:t>What you </a:t>
            </a:r>
            <a:r>
              <a:rPr lang="en-GB" sz="1600" b="1" u="sng" dirty="0">
                <a:solidFill>
                  <a:schemeClr val="tx1"/>
                </a:solidFill>
              </a:rPr>
              <a:t>shouldn’t</a:t>
            </a:r>
            <a:r>
              <a:rPr lang="en-GB" sz="1600" b="1" dirty="0">
                <a:solidFill>
                  <a:schemeClr val="tx1"/>
                </a:solidFill>
              </a:rPr>
              <a:t> do:</a:t>
            </a:r>
          </a:p>
          <a:p>
            <a:pPr marL="214313" indent="-214313" algn="ctr">
              <a:buFont typeface="Arial" panose="020B0604020202020204" pitchFamily="34" charset="0"/>
              <a:buChar char="•"/>
            </a:pPr>
            <a:r>
              <a:rPr lang="en-GB" sz="1600" dirty="0">
                <a:solidFill>
                  <a:schemeClr val="tx1"/>
                </a:solidFill>
              </a:rPr>
              <a:t>Panic! Though there’s lots we still don’t know about the virus, the risk is still quite low compared to other countries</a:t>
            </a:r>
          </a:p>
          <a:p>
            <a:pPr marL="214313" indent="-214313" algn="ctr">
              <a:buFont typeface="Arial" panose="020B0604020202020204" pitchFamily="34" charset="0"/>
              <a:buChar char="•"/>
            </a:pPr>
            <a:r>
              <a:rPr lang="en-GB" sz="1600" dirty="0">
                <a:solidFill>
                  <a:schemeClr val="tx1"/>
                </a:solidFill>
              </a:rPr>
              <a:t>Touch your eyes, nose or mouth if your hands are not clean</a:t>
            </a:r>
          </a:p>
          <a:p>
            <a:pPr marL="214313" indent="-214313" algn="ctr">
              <a:buFont typeface="Arial" panose="020B0604020202020204" pitchFamily="34" charset="0"/>
              <a:buChar char="•"/>
            </a:pPr>
            <a:r>
              <a:rPr lang="en-GB" sz="1600" dirty="0">
                <a:solidFill>
                  <a:schemeClr val="tx1"/>
                </a:solidFill>
              </a:rPr>
              <a:t>Go to busy public places if you think you have been close to someone who definitely has the virus</a:t>
            </a:r>
          </a:p>
        </p:txBody>
      </p:sp>
      <p:pic>
        <p:nvPicPr>
          <p:cNvPr id="33" name="Picture 2" descr="Image result for NHS logo">
            <a:extLst>
              <a:ext uri="{FF2B5EF4-FFF2-40B4-BE49-F238E27FC236}">
                <a16:creationId xmlns:a16="http://schemas.microsoft.com/office/drawing/2014/main" xmlns="" id="{B998AC2F-373B-44A6-AFAF-8EB40D7FDDC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48935" y="868948"/>
            <a:ext cx="2895383" cy="1171725"/>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descr="Nose">
            <a:extLst>
              <a:ext uri="{FF2B5EF4-FFF2-40B4-BE49-F238E27FC236}">
                <a16:creationId xmlns:a16="http://schemas.microsoft.com/office/drawing/2014/main" xmlns="" id="{D86D445F-1647-4621-AF86-8261FD22411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021278" y="3473689"/>
            <a:ext cx="685800" cy="685800"/>
          </a:xfrm>
          <a:prstGeom prst="rect">
            <a:avLst/>
          </a:prstGeom>
        </p:spPr>
      </p:pic>
      <p:sp>
        <p:nvSpPr>
          <p:cNvPr id="35" name="Oval 34">
            <a:extLst>
              <a:ext uri="{FF2B5EF4-FFF2-40B4-BE49-F238E27FC236}">
                <a16:creationId xmlns:a16="http://schemas.microsoft.com/office/drawing/2014/main" xmlns="" id="{6329ACB4-EA51-418D-B01C-45B8DE3F2FEB}"/>
              </a:ext>
            </a:extLst>
          </p:cNvPr>
          <p:cNvSpPr/>
          <p:nvPr/>
        </p:nvSpPr>
        <p:spPr>
          <a:xfrm flipH="1">
            <a:off x="4177488" y="794844"/>
            <a:ext cx="373380" cy="355283"/>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pic>
        <p:nvPicPr>
          <p:cNvPr id="36" name="Graphic 18" descr="Magnifying glass">
            <a:extLst>
              <a:ext uri="{FF2B5EF4-FFF2-40B4-BE49-F238E27FC236}">
                <a16:creationId xmlns:a16="http://schemas.microsoft.com/office/drawing/2014/main" xmlns="" id="{CD19D81A-2A25-4C07-B536-43CEE1986C6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flipH="1">
            <a:off x="3940952" y="693510"/>
            <a:ext cx="685800" cy="685800"/>
          </a:xfrm>
          <a:prstGeom prst="rect">
            <a:avLst/>
          </a:prstGeom>
        </p:spPr>
      </p:pic>
      <p:sp>
        <p:nvSpPr>
          <p:cNvPr id="37" name="Oval 36">
            <a:extLst>
              <a:ext uri="{FF2B5EF4-FFF2-40B4-BE49-F238E27FC236}">
                <a16:creationId xmlns:a16="http://schemas.microsoft.com/office/drawing/2014/main" xmlns="" id="{11D0E071-A4CC-41B9-8F59-09805A178D98}"/>
              </a:ext>
            </a:extLst>
          </p:cNvPr>
          <p:cNvSpPr/>
          <p:nvPr/>
        </p:nvSpPr>
        <p:spPr>
          <a:xfrm>
            <a:off x="4793716" y="6252307"/>
            <a:ext cx="110439" cy="1524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38" name="Oval 37">
            <a:extLst>
              <a:ext uri="{FF2B5EF4-FFF2-40B4-BE49-F238E27FC236}">
                <a16:creationId xmlns:a16="http://schemas.microsoft.com/office/drawing/2014/main" xmlns="" id="{25F674EE-E781-4784-AF77-D7C44C63C04C}"/>
              </a:ext>
            </a:extLst>
          </p:cNvPr>
          <p:cNvSpPr/>
          <p:nvPr/>
        </p:nvSpPr>
        <p:spPr>
          <a:xfrm>
            <a:off x="4793717" y="6039311"/>
            <a:ext cx="111817" cy="8620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39" name="Oval 38">
            <a:extLst>
              <a:ext uri="{FF2B5EF4-FFF2-40B4-BE49-F238E27FC236}">
                <a16:creationId xmlns:a16="http://schemas.microsoft.com/office/drawing/2014/main" xmlns="" id="{C44C5E8B-36C0-4CD2-9D04-2BF60BB51A68}"/>
              </a:ext>
            </a:extLst>
          </p:cNvPr>
          <p:cNvSpPr/>
          <p:nvPr/>
        </p:nvSpPr>
        <p:spPr>
          <a:xfrm>
            <a:off x="5015278" y="6191946"/>
            <a:ext cx="111817" cy="8620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40" name="Oval 39">
            <a:extLst>
              <a:ext uri="{FF2B5EF4-FFF2-40B4-BE49-F238E27FC236}">
                <a16:creationId xmlns:a16="http://schemas.microsoft.com/office/drawing/2014/main" xmlns="" id="{4BD42669-DA1C-4D18-8091-B9BAF7EA4158}"/>
              </a:ext>
            </a:extLst>
          </p:cNvPr>
          <p:cNvSpPr/>
          <p:nvPr/>
        </p:nvSpPr>
        <p:spPr>
          <a:xfrm>
            <a:off x="4961357" y="6443171"/>
            <a:ext cx="111817" cy="8620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41" name="Oval 40">
            <a:extLst>
              <a:ext uri="{FF2B5EF4-FFF2-40B4-BE49-F238E27FC236}">
                <a16:creationId xmlns:a16="http://schemas.microsoft.com/office/drawing/2014/main" xmlns="" id="{291760A1-420E-4B75-A13B-710E3603D06D}"/>
              </a:ext>
            </a:extLst>
          </p:cNvPr>
          <p:cNvSpPr/>
          <p:nvPr/>
        </p:nvSpPr>
        <p:spPr>
          <a:xfrm>
            <a:off x="4580357" y="6191711"/>
            <a:ext cx="111817" cy="8620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pic>
        <p:nvPicPr>
          <p:cNvPr id="42" name="Graphic 41" descr="Social network">
            <a:extLst>
              <a:ext uri="{FF2B5EF4-FFF2-40B4-BE49-F238E27FC236}">
                <a16:creationId xmlns:a16="http://schemas.microsoft.com/office/drawing/2014/main" xmlns="" id="{8024F1DE-36C2-4333-9177-F8F479778AB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513656" y="5949650"/>
            <a:ext cx="685800" cy="685800"/>
          </a:xfrm>
          <a:prstGeom prst="rect">
            <a:avLst/>
          </a:prstGeom>
        </p:spPr>
      </p:pic>
      <p:sp>
        <p:nvSpPr>
          <p:cNvPr id="43" name="Rectangle 42">
            <a:extLst>
              <a:ext uri="{FF2B5EF4-FFF2-40B4-BE49-F238E27FC236}">
                <a16:creationId xmlns:a16="http://schemas.microsoft.com/office/drawing/2014/main" xmlns="" id="{9B133049-3632-439B-BB42-C09777648671}"/>
              </a:ext>
            </a:extLst>
          </p:cNvPr>
          <p:cNvSpPr/>
          <p:nvPr/>
        </p:nvSpPr>
        <p:spPr>
          <a:xfrm>
            <a:off x="328344" y="6333779"/>
            <a:ext cx="402440" cy="745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pic>
        <p:nvPicPr>
          <p:cNvPr id="44" name="Graphic 6" descr="Sink">
            <a:extLst>
              <a:ext uri="{FF2B5EF4-FFF2-40B4-BE49-F238E27FC236}">
                <a16:creationId xmlns:a16="http://schemas.microsoft.com/office/drawing/2014/main" xmlns="" id="{AEA202B3-BC20-4FF4-8C70-07B133B4A13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198285" y="6017308"/>
            <a:ext cx="685800" cy="685800"/>
          </a:xfrm>
          <a:prstGeom prst="rect">
            <a:avLst/>
          </a:prstGeom>
        </p:spPr>
      </p:pic>
      <p:sp>
        <p:nvSpPr>
          <p:cNvPr id="45" name="Rectangle 44">
            <a:extLst>
              <a:ext uri="{FF2B5EF4-FFF2-40B4-BE49-F238E27FC236}">
                <a16:creationId xmlns:a16="http://schemas.microsoft.com/office/drawing/2014/main" xmlns="" id="{375AFC6A-524F-4222-AF88-52DACE4AA85C}"/>
              </a:ext>
            </a:extLst>
          </p:cNvPr>
          <p:cNvSpPr/>
          <p:nvPr/>
        </p:nvSpPr>
        <p:spPr>
          <a:xfrm>
            <a:off x="8485200" y="3644787"/>
            <a:ext cx="359995" cy="4382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47" name="Rectangle 46">
            <a:extLst>
              <a:ext uri="{FF2B5EF4-FFF2-40B4-BE49-F238E27FC236}">
                <a16:creationId xmlns:a16="http://schemas.microsoft.com/office/drawing/2014/main" xmlns="" id="{CEA455E4-01CD-4DE5-A740-1F40CB3B3984}"/>
              </a:ext>
            </a:extLst>
          </p:cNvPr>
          <p:cNvSpPr/>
          <p:nvPr/>
        </p:nvSpPr>
        <p:spPr>
          <a:xfrm>
            <a:off x="8598961" y="3545633"/>
            <a:ext cx="139026" cy="1716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pic>
        <p:nvPicPr>
          <p:cNvPr id="48" name="Graphic 23" descr="Garbage">
            <a:extLst>
              <a:ext uri="{FF2B5EF4-FFF2-40B4-BE49-F238E27FC236}">
                <a16:creationId xmlns:a16="http://schemas.microsoft.com/office/drawing/2014/main" xmlns="" id="{4678E417-9874-4243-BC11-32DA44EF9C1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322298" y="3473689"/>
            <a:ext cx="685800" cy="685800"/>
          </a:xfrm>
          <a:prstGeom prst="rect">
            <a:avLst/>
          </a:prstGeom>
        </p:spPr>
      </p:pic>
      <p:sp>
        <p:nvSpPr>
          <p:cNvPr id="49" name="Rectangle 48">
            <a:extLst>
              <a:ext uri="{FF2B5EF4-FFF2-40B4-BE49-F238E27FC236}">
                <a16:creationId xmlns:a16="http://schemas.microsoft.com/office/drawing/2014/main" xmlns="" id="{067DB294-82F3-481E-A372-388D68CC3625}"/>
              </a:ext>
            </a:extLst>
          </p:cNvPr>
          <p:cNvSpPr/>
          <p:nvPr/>
        </p:nvSpPr>
        <p:spPr>
          <a:xfrm>
            <a:off x="320460" y="3257734"/>
            <a:ext cx="203772" cy="26368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58" name="Rectangle 57">
            <a:extLst>
              <a:ext uri="{FF2B5EF4-FFF2-40B4-BE49-F238E27FC236}">
                <a16:creationId xmlns:a16="http://schemas.microsoft.com/office/drawing/2014/main" xmlns="" id="{EC33CF1C-A126-485E-96E4-AB751AC77E4B}"/>
              </a:ext>
            </a:extLst>
          </p:cNvPr>
          <p:cNvSpPr/>
          <p:nvPr/>
        </p:nvSpPr>
        <p:spPr>
          <a:xfrm rot="1014958">
            <a:off x="563666" y="3283572"/>
            <a:ext cx="95845" cy="1447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pic>
        <p:nvPicPr>
          <p:cNvPr id="59" name="Graphic 10" descr="Doctor">
            <a:extLst>
              <a:ext uri="{FF2B5EF4-FFF2-40B4-BE49-F238E27FC236}">
                <a16:creationId xmlns:a16="http://schemas.microsoft.com/office/drawing/2014/main" xmlns="" id="{4FC733FB-4E3F-4AE1-9B83-EA8FE68B4ECA}"/>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155680" y="2880668"/>
            <a:ext cx="685800" cy="685800"/>
          </a:xfrm>
          <a:prstGeom prst="rect">
            <a:avLst/>
          </a:prstGeom>
        </p:spPr>
      </p:pic>
      <p:pic>
        <p:nvPicPr>
          <p:cNvPr id="5" name="Graphic 4" descr="Telephone">
            <a:extLst>
              <a:ext uri="{FF2B5EF4-FFF2-40B4-BE49-F238E27FC236}">
                <a16:creationId xmlns:a16="http://schemas.microsoft.com/office/drawing/2014/main" xmlns="" id="{6A465F81-793E-4C29-9215-AF9496FB58AD}"/>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801437" y="628223"/>
            <a:ext cx="914400" cy="914400"/>
          </a:xfrm>
          <a:prstGeom prst="rect">
            <a:avLst/>
          </a:prstGeom>
        </p:spPr>
      </p:pic>
      <p:pic>
        <p:nvPicPr>
          <p:cNvPr id="7" name="Graphic 6" descr="Internet">
            <a:extLst>
              <a:ext uri="{FF2B5EF4-FFF2-40B4-BE49-F238E27FC236}">
                <a16:creationId xmlns:a16="http://schemas.microsoft.com/office/drawing/2014/main" xmlns="" id="{C1B1BA3F-9DE9-416B-AB4D-D287FB20EC9D}"/>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801437" y="1306193"/>
            <a:ext cx="914400" cy="914400"/>
          </a:xfrm>
          <a:prstGeom prst="rect">
            <a:avLst/>
          </a:prstGeom>
        </p:spPr>
      </p:pic>
    </p:spTree>
    <p:extLst>
      <p:ext uri="{BB962C8B-B14F-4D97-AF65-F5344CB8AC3E}">
        <p14:creationId xmlns:p14="http://schemas.microsoft.com/office/powerpoint/2010/main" val="291675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xmlns="" id="{327C62E6-57D7-485C-BF1A-ED1080768B31}"/>
              </a:ext>
            </a:extLst>
          </p:cNvPr>
          <p:cNvSpPr/>
          <p:nvPr/>
        </p:nvSpPr>
        <p:spPr>
          <a:xfrm>
            <a:off x="437439" y="1668936"/>
            <a:ext cx="5378147" cy="2253129"/>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Pick your favourite (3-8 mins)</a:t>
            </a:r>
          </a:p>
          <a:p>
            <a:pPr algn="ctr"/>
            <a:r>
              <a:rPr lang="en-GB" sz="1600" dirty="0"/>
              <a:t>Look at some of the things that have been invented or become easier in the modern world. Which one is your favourite and why?</a:t>
            </a:r>
          </a:p>
        </p:txBody>
      </p:sp>
      <p:pic>
        <p:nvPicPr>
          <p:cNvPr id="8" name="Picture 7">
            <a:extLst>
              <a:ext uri="{FF2B5EF4-FFF2-40B4-BE49-F238E27FC236}">
                <a16:creationId xmlns:a16="http://schemas.microsoft.com/office/drawing/2014/main" xmlns="" id="{D89824C3-0A9D-40DB-AA58-96AAE7C9C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748" y="274638"/>
            <a:ext cx="799350" cy="769159"/>
          </a:xfrm>
          <a:prstGeom prst="rect">
            <a:avLst/>
          </a:prstGeom>
        </p:spPr>
      </p:pic>
      <p:sp>
        <p:nvSpPr>
          <p:cNvPr id="10" name="Title 1">
            <a:extLst>
              <a:ext uri="{FF2B5EF4-FFF2-40B4-BE49-F238E27FC236}">
                <a16:creationId xmlns:a16="http://schemas.microsoft.com/office/drawing/2014/main" xmlns="" id="{8CBD3352-17E3-4D5A-AF4A-DBCF16ED8751}"/>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Starter: My favourite things…</a:t>
            </a:r>
          </a:p>
        </p:txBody>
      </p:sp>
      <p:sp>
        <p:nvSpPr>
          <p:cNvPr id="9" name="Rectangle: Rounded Corners 33">
            <a:extLst>
              <a:ext uri="{FF2B5EF4-FFF2-40B4-BE49-F238E27FC236}">
                <a16:creationId xmlns:a16="http://schemas.microsoft.com/office/drawing/2014/main" xmlns="" id="{5825B815-2305-4C23-9313-7C844450B881}"/>
              </a:ext>
            </a:extLst>
          </p:cNvPr>
          <p:cNvSpPr/>
          <p:nvPr/>
        </p:nvSpPr>
        <p:spPr>
          <a:xfrm>
            <a:off x="641405" y="941350"/>
            <a:ext cx="5211234" cy="6014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Over the past </a:t>
            </a:r>
            <a:r>
              <a:rPr lang="en-GB" sz="1600" b="1" dirty="0">
                <a:solidFill>
                  <a:schemeClr val="tx1"/>
                </a:solidFill>
                <a:latin typeface="Century Gothic" panose="020B0502020202020204" pitchFamily="34" charset="0"/>
                <a:ea typeface="Century Gothic"/>
                <a:cs typeface="Century Gothic"/>
                <a:sym typeface="Century Gothic"/>
              </a:rPr>
              <a:t>50 years</a:t>
            </a:r>
            <a:r>
              <a:rPr lang="en-GB" sz="1600" dirty="0">
                <a:solidFill>
                  <a:schemeClr val="tx1"/>
                </a:solidFill>
                <a:latin typeface="Century Gothic" panose="020B0502020202020204" pitchFamily="34" charset="0"/>
                <a:ea typeface="Century Gothic"/>
                <a:cs typeface="Century Gothic"/>
                <a:sym typeface="Century Gothic"/>
              </a:rPr>
              <a:t>, the world we live in has changed a lot…</a:t>
            </a:r>
          </a:p>
        </p:txBody>
      </p:sp>
      <p:sp>
        <p:nvSpPr>
          <p:cNvPr id="11" name="Rectangle: Rounded Corners 33">
            <a:extLst>
              <a:ext uri="{FF2B5EF4-FFF2-40B4-BE49-F238E27FC236}">
                <a16:creationId xmlns:a16="http://schemas.microsoft.com/office/drawing/2014/main" xmlns="" id="{65E83D2B-654F-4A73-AC63-6212304E542B}"/>
              </a:ext>
            </a:extLst>
          </p:cNvPr>
          <p:cNvSpPr/>
          <p:nvPr/>
        </p:nvSpPr>
        <p:spPr>
          <a:xfrm>
            <a:off x="6809169" y="5529082"/>
            <a:ext cx="1795684" cy="982626"/>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Did you know?</a:t>
            </a:r>
          </a:p>
          <a:p>
            <a:pPr algn="ctr"/>
            <a:r>
              <a:rPr lang="en-GB" sz="1600" dirty="0">
                <a:solidFill>
                  <a:schemeClr val="tx1"/>
                </a:solidFill>
                <a:latin typeface="Century Gothic" panose="020B0502020202020204" pitchFamily="34" charset="0"/>
                <a:ea typeface="Century Gothic"/>
                <a:cs typeface="Century Gothic"/>
                <a:sym typeface="Century Gothic"/>
              </a:rPr>
              <a:t>Pizza was invented in Italy!</a:t>
            </a:r>
          </a:p>
        </p:txBody>
      </p:sp>
      <p:pic>
        <p:nvPicPr>
          <p:cNvPr id="2" name="Picture 1">
            <a:extLst>
              <a:ext uri="{FF2B5EF4-FFF2-40B4-BE49-F238E27FC236}">
                <a16:creationId xmlns:a16="http://schemas.microsoft.com/office/drawing/2014/main" xmlns="" id="{42C7432B-43FF-46CB-9E4E-687FEDF1D18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47639" y="4121236"/>
            <a:ext cx="2288547" cy="1539801"/>
          </a:xfrm>
          <a:prstGeom prst="rect">
            <a:avLst/>
          </a:prstGeom>
        </p:spPr>
      </p:pic>
      <p:pic>
        <p:nvPicPr>
          <p:cNvPr id="3" name="Picture 2">
            <a:extLst>
              <a:ext uri="{FF2B5EF4-FFF2-40B4-BE49-F238E27FC236}">
                <a16:creationId xmlns:a16="http://schemas.microsoft.com/office/drawing/2014/main" xmlns="" id="{263CF25D-17E3-465A-BDF5-599C464FEC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849" y="4886904"/>
            <a:ext cx="2320691" cy="1562149"/>
          </a:xfrm>
          <a:prstGeom prst="rect">
            <a:avLst/>
          </a:prstGeom>
        </p:spPr>
      </p:pic>
      <p:sp>
        <p:nvSpPr>
          <p:cNvPr id="12" name="Rectangle: Rounded Corners 33">
            <a:extLst>
              <a:ext uri="{FF2B5EF4-FFF2-40B4-BE49-F238E27FC236}">
                <a16:creationId xmlns:a16="http://schemas.microsoft.com/office/drawing/2014/main" xmlns="" id="{7DC476B3-AA0D-4DB8-9F2C-AC0763E7984A}"/>
              </a:ext>
            </a:extLst>
          </p:cNvPr>
          <p:cNvSpPr/>
          <p:nvPr/>
        </p:nvSpPr>
        <p:spPr>
          <a:xfrm>
            <a:off x="378998" y="4261764"/>
            <a:ext cx="2325600" cy="860400"/>
          </a:xfrm>
          <a:prstGeom prst="wedgeRoundRectCallout">
            <a:avLst>
              <a:gd name="adj1" fmla="val 2030"/>
              <a:gd name="adj2" fmla="val 8633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It’s easy to travel to different countries.</a:t>
            </a:r>
          </a:p>
        </p:txBody>
      </p:sp>
      <p:pic>
        <p:nvPicPr>
          <p:cNvPr id="7" name="Picture 6">
            <a:extLst>
              <a:ext uri="{FF2B5EF4-FFF2-40B4-BE49-F238E27FC236}">
                <a16:creationId xmlns:a16="http://schemas.microsoft.com/office/drawing/2014/main" xmlns="" id="{63DCA38D-C798-46B2-A3C1-411B6B93574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17360" y="3735754"/>
            <a:ext cx="2287493" cy="1539802"/>
          </a:xfrm>
          <a:prstGeom prst="rect">
            <a:avLst/>
          </a:prstGeom>
        </p:spPr>
      </p:pic>
      <p:pic>
        <p:nvPicPr>
          <p:cNvPr id="15" name="Picture 14">
            <a:extLst>
              <a:ext uri="{FF2B5EF4-FFF2-40B4-BE49-F238E27FC236}">
                <a16:creationId xmlns:a16="http://schemas.microsoft.com/office/drawing/2014/main" xmlns="" id="{C0924523-3A01-4ACF-855A-C0E88E7953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47507" y="1242050"/>
            <a:ext cx="2294895" cy="1539801"/>
          </a:xfrm>
          <a:prstGeom prst="rect">
            <a:avLst/>
          </a:prstGeom>
        </p:spPr>
      </p:pic>
      <p:sp>
        <p:nvSpPr>
          <p:cNvPr id="17" name="Rectangle: Rounded Corners 33">
            <a:extLst>
              <a:ext uri="{FF2B5EF4-FFF2-40B4-BE49-F238E27FC236}">
                <a16:creationId xmlns:a16="http://schemas.microsoft.com/office/drawing/2014/main" xmlns="" id="{6606CB1E-5742-4460-B4F2-3E4018012FA0}"/>
              </a:ext>
            </a:extLst>
          </p:cNvPr>
          <p:cNvSpPr/>
          <p:nvPr/>
        </p:nvSpPr>
        <p:spPr>
          <a:xfrm>
            <a:off x="3247639" y="5448124"/>
            <a:ext cx="2325600" cy="860400"/>
          </a:xfrm>
          <a:prstGeom prst="wedgeRoundRectCallout">
            <a:avLst>
              <a:gd name="adj1" fmla="val 19302"/>
              <a:gd name="adj2" fmla="val -85246"/>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You can go online to talk, play or find out things.</a:t>
            </a:r>
          </a:p>
        </p:txBody>
      </p:sp>
      <p:sp>
        <p:nvSpPr>
          <p:cNvPr id="18" name="Rectangle: Rounded Corners 33">
            <a:extLst>
              <a:ext uri="{FF2B5EF4-FFF2-40B4-BE49-F238E27FC236}">
                <a16:creationId xmlns:a16="http://schemas.microsoft.com/office/drawing/2014/main" xmlns="" id="{CB2C87F7-434E-463B-9EBC-810CFF2CD55B}"/>
              </a:ext>
            </a:extLst>
          </p:cNvPr>
          <p:cNvSpPr/>
          <p:nvPr/>
        </p:nvSpPr>
        <p:spPr>
          <a:xfrm>
            <a:off x="6347507" y="494424"/>
            <a:ext cx="2298443" cy="787171"/>
          </a:xfrm>
          <a:prstGeom prst="wedgeRoundRectCallout">
            <a:avLst>
              <a:gd name="adj1" fmla="val 13348"/>
              <a:gd name="adj2" fmla="val 86943"/>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Cameras, tablets, phones, computers… technology!</a:t>
            </a:r>
          </a:p>
        </p:txBody>
      </p:sp>
      <p:sp>
        <p:nvSpPr>
          <p:cNvPr id="19" name="Rectangle: Rounded Corners 33">
            <a:extLst>
              <a:ext uri="{FF2B5EF4-FFF2-40B4-BE49-F238E27FC236}">
                <a16:creationId xmlns:a16="http://schemas.microsoft.com/office/drawing/2014/main" xmlns="" id="{E54D6631-0115-41C3-ACD5-680C506F4352}"/>
              </a:ext>
            </a:extLst>
          </p:cNvPr>
          <p:cNvSpPr/>
          <p:nvPr/>
        </p:nvSpPr>
        <p:spPr>
          <a:xfrm>
            <a:off x="6317360" y="2980105"/>
            <a:ext cx="2325042" cy="860617"/>
          </a:xfrm>
          <a:prstGeom prst="wedgeRoundRectCallout">
            <a:avLst>
              <a:gd name="adj1" fmla="val 13472"/>
              <a:gd name="adj2" fmla="val 7823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You can eat food from anywhere in the world now!</a:t>
            </a:r>
          </a:p>
        </p:txBody>
      </p:sp>
      <p:pic>
        <p:nvPicPr>
          <p:cNvPr id="22" name="Graphic 21" descr="Whole pizza">
            <a:extLst>
              <a:ext uri="{FF2B5EF4-FFF2-40B4-BE49-F238E27FC236}">
                <a16:creationId xmlns:a16="http://schemas.microsoft.com/office/drawing/2014/main" xmlns="" id="{B36153C4-C38C-45A4-A84A-12A80CD6A9C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763379" y="5563195"/>
            <a:ext cx="914400" cy="914400"/>
          </a:xfrm>
          <a:prstGeom prst="rect">
            <a:avLst/>
          </a:prstGeom>
        </p:spPr>
      </p:pic>
    </p:spTree>
    <p:extLst>
      <p:ext uri="{BB962C8B-B14F-4D97-AF65-F5344CB8AC3E}">
        <p14:creationId xmlns:p14="http://schemas.microsoft.com/office/powerpoint/2010/main" val="232955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 table, sitting, filled&#10;&#10;Description automatically generated">
            <a:extLst>
              <a:ext uri="{FF2B5EF4-FFF2-40B4-BE49-F238E27FC236}">
                <a16:creationId xmlns:a16="http://schemas.microsoft.com/office/drawing/2014/main" xmlns="" id="{3C71D805-4865-4C15-A4D5-F40595DAB7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27311" y="1392539"/>
            <a:ext cx="6689377" cy="4465358"/>
          </a:xfrm>
          <a:prstGeom prst="rect">
            <a:avLst/>
          </a:prstGeom>
        </p:spPr>
      </p:pic>
      <p:sp>
        <p:nvSpPr>
          <p:cNvPr id="2" name="Title 1">
            <a:extLst>
              <a:ext uri="{FF2B5EF4-FFF2-40B4-BE49-F238E27FC236}">
                <a16:creationId xmlns:a16="http://schemas.microsoft.com/office/drawing/2014/main" xmlns="" id="{EBEFF6DE-950C-45C8-9C71-E01DA11A05A1}"/>
              </a:ext>
            </a:extLst>
          </p:cNvPr>
          <p:cNvSpPr>
            <a:spLocks noGrp="1"/>
          </p:cNvSpPr>
          <p:nvPr>
            <p:ph type="ctrTitle"/>
          </p:nvPr>
        </p:nvSpPr>
        <p:spPr>
          <a:xfrm>
            <a:off x="546652" y="164386"/>
            <a:ext cx="8050694" cy="1290724"/>
          </a:xfrm>
        </p:spPr>
        <p:txBody>
          <a:bodyPr>
            <a:normAutofit/>
          </a:bodyPr>
          <a:lstStyle/>
          <a:p>
            <a:r>
              <a:rPr lang="en-GB" dirty="0"/>
              <a:t>Does the </a:t>
            </a:r>
            <a:r>
              <a:rPr lang="en-GB" dirty="0">
                <a:solidFill>
                  <a:schemeClr val="accent2"/>
                </a:solidFill>
              </a:rPr>
              <a:t>modern world </a:t>
            </a:r>
            <a:r>
              <a:rPr lang="en-GB" dirty="0"/>
              <a:t>make it </a:t>
            </a:r>
            <a:r>
              <a:rPr lang="en-GB" dirty="0">
                <a:solidFill>
                  <a:schemeClr val="accent2"/>
                </a:solidFill>
              </a:rPr>
              <a:t>harder</a:t>
            </a:r>
            <a:r>
              <a:rPr lang="en-GB" dirty="0"/>
              <a:t> </a:t>
            </a:r>
            <a:br>
              <a:rPr lang="en-GB" dirty="0"/>
            </a:br>
            <a:r>
              <a:rPr lang="en-GB" dirty="0"/>
              <a:t>for </a:t>
            </a:r>
            <a:r>
              <a:rPr lang="en-GB" dirty="0">
                <a:solidFill>
                  <a:schemeClr val="accent2"/>
                </a:solidFill>
              </a:rPr>
              <a:t>diseases to spread</a:t>
            </a:r>
            <a:r>
              <a:rPr lang="en-GB" dirty="0"/>
              <a:t>?</a:t>
            </a:r>
          </a:p>
        </p:txBody>
      </p:sp>
      <p:sp>
        <p:nvSpPr>
          <p:cNvPr id="3" name="Rectangle: Rounded Corners 2">
            <a:extLst>
              <a:ext uri="{FF2B5EF4-FFF2-40B4-BE49-F238E27FC236}">
                <a16:creationId xmlns:a16="http://schemas.microsoft.com/office/drawing/2014/main" xmlns="" id="{C0CB7B3D-611A-4AD8-BDC9-7060CDA3B1C3}"/>
              </a:ext>
            </a:extLst>
          </p:cNvPr>
          <p:cNvSpPr/>
          <p:nvPr/>
        </p:nvSpPr>
        <p:spPr>
          <a:xfrm>
            <a:off x="732205" y="5656161"/>
            <a:ext cx="8050694" cy="868289"/>
          </a:xfrm>
          <a:prstGeom prst="roundRect">
            <a:avLst/>
          </a:prstGeom>
          <a:solidFill>
            <a:schemeClr val="accent3"/>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Worried about Coronavirus?</a:t>
            </a:r>
          </a:p>
          <a:p>
            <a:pPr algn="ctr"/>
            <a:r>
              <a:rPr lang="en-GB" sz="1400" dirty="0"/>
              <a:t>This week’s assembly contains all the information you need! It explains what it is, whether it is dangerous and how you can stay safe. </a:t>
            </a:r>
            <a:r>
              <a:rPr lang="en-GB" sz="1400" dirty="0">
                <a:hlinkClick r:id="rId4"/>
              </a:rPr>
              <a:t>Click here </a:t>
            </a:r>
            <a:r>
              <a:rPr lang="en-GB" sz="1400" dirty="0"/>
              <a:t>to download it for your class!</a:t>
            </a:r>
          </a:p>
        </p:txBody>
      </p:sp>
    </p:spTree>
    <p:extLst>
      <p:ext uri="{BB962C8B-B14F-4D97-AF65-F5344CB8AC3E}">
        <p14:creationId xmlns:p14="http://schemas.microsoft.com/office/powerpoint/2010/main" val="308759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C147962-76C0-49F4-930C-5DEE9CEA53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0640" y="1396546"/>
            <a:ext cx="1345635" cy="1333797"/>
          </a:xfrm>
          <a:prstGeom prst="rect">
            <a:avLst/>
          </a:prstGeom>
        </p:spPr>
      </p:pic>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641963" y="3674969"/>
            <a:ext cx="1799130" cy="1149259"/>
          </a:xfrm>
        </p:spPr>
        <p:txBody>
          <a:bodyPr/>
          <a:lstStyle/>
          <a:p>
            <a:r>
              <a:rPr lang="en-GB" dirty="0"/>
              <a:t>What’s changed in the modern world?</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p:txBody>
          <a:bodyPr/>
          <a:lstStyle/>
          <a:p>
            <a:r>
              <a:rPr lang="en-GB" dirty="0"/>
              <a:t>Starter: My favourite things…</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solidFill>
            <a:schemeClr val="accent5"/>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6240204" y="2620395"/>
            <a:ext cx="1713599" cy="1108800"/>
          </a:xfrm>
        </p:spPr>
        <p:txBody>
          <a:bodyPr/>
          <a:lstStyle/>
          <a:p>
            <a:r>
              <a:rPr lang="en-GB" dirty="0"/>
              <a:t>What are diseases?</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271928" y="2845828"/>
            <a:ext cx="2064047" cy="1173600"/>
          </a:xfrm>
        </p:spPr>
        <p:txBody>
          <a:bodyPr anchor="ctr"/>
          <a:lstStyle/>
          <a:p>
            <a:r>
              <a:rPr lang="en-GB" dirty="0"/>
              <a:t>How do diseases spread?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712026" y="4853943"/>
            <a:ext cx="1487488" cy="1181100"/>
          </a:xfrm>
        </p:spPr>
        <p:txBody>
          <a:bodyPr/>
          <a:lstStyle/>
          <a:p>
            <a:r>
              <a:rPr lang="en-GB" dirty="0"/>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3803661" y="4504761"/>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133" y="1055093"/>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5262" y="233837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044985" y="5006899"/>
            <a:ext cx="2064047" cy="1292824"/>
          </a:xfrm>
          <a:solidFill>
            <a:schemeClr val="bg1"/>
          </a:solidFill>
        </p:spPr>
        <p:txBody>
          <a:bodyPr/>
          <a:lstStyle/>
          <a:p>
            <a:r>
              <a:rPr lang="en-GB" dirty="0"/>
              <a:t>If I was Prime Minister…</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4960196" y="4888716"/>
            <a:ext cx="499626" cy="595324"/>
          </a:xfrm>
          <a:prstGeom prst="rect">
            <a:avLst/>
          </a:prstGeom>
        </p:spPr>
      </p:pic>
      <p:pic>
        <p:nvPicPr>
          <p:cNvPr id="13" name="Picture 12">
            <a:extLst>
              <a:ext uri="{FF2B5EF4-FFF2-40B4-BE49-F238E27FC236}">
                <a16:creationId xmlns:a16="http://schemas.microsoft.com/office/drawing/2014/main" xmlns="" id="{6A31DBAB-75D5-41AF-9485-1C1BA704CB2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819" y="3009484"/>
            <a:ext cx="1056512" cy="1009944"/>
          </a:xfrm>
          <a:prstGeom prst="rect">
            <a:avLst/>
          </a:prstGeom>
        </p:spPr>
      </p:pic>
      <p:pic>
        <p:nvPicPr>
          <p:cNvPr id="14" name="Picture 13">
            <a:extLst>
              <a:ext uri="{FF2B5EF4-FFF2-40B4-BE49-F238E27FC236}">
                <a16:creationId xmlns:a16="http://schemas.microsoft.com/office/drawing/2014/main" xmlns="" id="{E0879F61-9FD1-4A79-A86F-018AA29A036C}"/>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035986" y="1989693"/>
            <a:ext cx="1470247" cy="551342"/>
          </a:xfrm>
          <a:prstGeom prst="rect">
            <a:avLst/>
          </a:prstGeom>
        </p:spPr>
      </p:pic>
      <p:pic>
        <p:nvPicPr>
          <p:cNvPr id="15" name="Picture 14">
            <a:extLst>
              <a:ext uri="{FF2B5EF4-FFF2-40B4-BE49-F238E27FC236}">
                <a16:creationId xmlns:a16="http://schemas.microsoft.com/office/drawing/2014/main" xmlns="" id="{2A644E33-D5B7-4B33-BA6D-CDBFFE09F38D}"/>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6474" y="5295810"/>
            <a:ext cx="871370" cy="895405"/>
          </a:xfrm>
          <a:prstGeom prst="rect">
            <a:avLst/>
          </a:prstGeom>
        </p:spPr>
      </p:pic>
      <p:pic>
        <p:nvPicPr>
          <p:cNvPr id="16" name="Picture 15">
            <a:extLst>
              <a:ext uri="{FF2B5EF4-FFF2-40B4-BE49-F238E27FC236}">
                <a16:creationId xmlns:a16="http://schemas.microsoft.com/office/drawing/2014/main" xmlns="" id="{1CF92CF2-AD4C-4276-B253-2643A795734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1612" y="3264165"/>
            <a:ext cx="1056511" cy="895405"/>
          </a:xfrm>
          <a:prstGeom prst="rect">
            <a:avLst/>
          </a:prstGeom>
        </p:spPr>
      </p:pic>
      <p:sp>
        <p:nvSpPr>
          <p:cNvPr id="7" name="Rectangle 6">
            <a:extLst>
              <a:ext uri="{FF2B5EF4-FFF2-40B4-BE49-F238E27FC236}">
                <a16:creationId xmlns:a16="http://schemas.microsoft.com/office/drawing/2014/main" xmlns="" id="{F7F1FDEE-0843-49FB-841C-4F5C5402B071}"/>
              </a:ext>
            </a:extLst>
          </p:cNvPr>
          <p:cNvSpPr/>
          <p:nvPr/>
        </p:nvSpPr>
        <p:spPr>
          <a:xfrm>
            <a:off x="6077008" y="4654495"/>
            <a:ext cx="1032024" cy="76249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xmlns="" id="{234E3E30-B5B0-4A12-A628-AEEF95AB527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19617" y="4561285"/>
            <a:ext cx="1258584" cy="1123995"/>
          </a:xfrm>
          <a:prstGeom prst="rect">
            <a:avLst/>
          </a:prstGeom>
        </p:spPr>
      </p:pic>
    </p:spTree>
    <p:extLst>
      <p:ext uri="{BB962C8B-B14F-4D97-AF65-F5344CB8AC3E}">
        <p14:creationId xmlns:p14="http://schemas.microsoft.com/office/powerpoint/2010/main" val="2742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911948A0-0BB6-48AB-870C-B86E649B47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5485" y="3422954"/>
            <a:ext cx="4196515" cy="3160408"/>
          </a:xfrm>
          <a:prstGeom prst="rect">
            <a:avLst/>
          </a:prstGeom>
        </p:spPr>
      </p:pic>
      <p:sp>
        <p:nvSpPr>
          <p:cNvPr id="21" name="Rectangle: Rounded Corners 20">
            <a:extLst>
              <a:ext uri="{FF2B5EF4-FFF2-40B4-BE49-F238E27FC236}">
                <a16:creationId xmlns:a16="http://schemas.microsoft.com/office/drawing/2014/main" xmlns="" id="{0A349778-6A62-48B6-99F4-FAF2403D5626}"/>
              </a:ext>
            </a:extLst>
          </p:cNvPr>
          <p:cNvSpPr/>
          <p:nvPr/>
        </p:nvSpPr>
        <p:spPr>
          <a:xfrm>
            <a:off x="366266" y="1059504"/>
            <a:ext cx="4205734" cy="101135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Everywhere you look right now, it feels like </a:t>
            </a:r>
            <a:r>
              <a:rPr lang="en-GB" sz="1600" b="1" dirty="0"/>
              <a:t>someone is talking about “Coronavirus”</a:t>
            </a:r>
            <a:r>
              <a:rPr lang="en-GB" sz="1600" dirty="0"/>
              <a:t>, and some people are feeling </a:t>
            </a:r>
            <a:r>
              <a:rPr lang="en-GB" sz="1600" b="1" dirty="0"/>
              <a:t>very worried</a:t>
            </a:r>
            <a:r>
              <a:rPr lang="en-GB" sz="1600" dirty="0"/>
              <a:t>. </a:t>
            </a:r>
            <a:endParaRPr lang="en-GB" sz="1600" b="1" dirty="0"/>
          </a:p>
        </p:txBody>
      </p:sp>
      <p:pic>
        <p:nvPicPr>
          <p:cNvPr id="14" name="Picture 13">
            <a:extLst>
              <a:ext uri="{FF2B5EF4-FFF2-40B4-BE49-F238E27FC236}">
                <a16:creationId xmlns:a16="http://schemas.microsoft.com/office/drawing/2014/main" xmlns="" id="{59516B2E-E461-41B1-A78F-B4AE4A789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pic>
        <p:nvPicPr>
          <p:cNvPr id="1028" name="Picture 4" descr="Image result for coronavirus headlines">
            <a:extLst>
              <a:ext uri="{FF2B5EF4-FFF2-40B4-BE49-F238E27FC236}">
                <a16:creationId xmlns:a16="http://schemas.microsoft.com/office/drawing/2014/main" xmlns="" id="{FCCEC18F-BD2E-4E37-8B1A-161ADB75F5A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33891" y="886143"/>
            <a:ext cx="1762128" cy="2310545"/>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pic>
        <p:nvPicPr>
          <p:cNvPr id="12" name="Graphic 11" descr="Stethoscope">
            <a:extLst>
              <a:ext uri="{FF2B5EF4-FFF2-40B4-BE49-F238E27FC236}">
                <a16:creationId xmlns:a16="http://schemas.microsoft.com/office/drawing/2014/main" xmlns="" id="{89DAA81C-F495-4EDF-A3AE-A25E5EB2F4B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189105" y="214564"/>
            <a:ext cx="618052" cy="618052"/>
          </a:xfrm>
          <a:prstGeom prst="rect">
            <a:avLst/>
          </a:prstGeom>
        </p:spPr>
      </p:pic>
      <p:pic>
        <p:nvPicPr>
          <p:cNvPr id="17" name="Graphic 16" descr="Medicine">
            <a:extLst>
              <a:ext uri="{FF2B5EF4-FFF2-40B4-BE49-F238E27FC236}">
                <a16:creationId xmlns:a16="http://schemas.microsoft.com/office/drawing/2014/main" xmlns="" id="{3D2CC4D4-E00F-461F-A9A4-6B9D7DAE7EC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653588" y="205498"/>
            <a:ext cx="618052" cy="618052"/>
          </a:xfrm>
          <a:prstGeom prst="rect">
            <a:avLst/>
          </a:prstGeom>
        </p:spPr>
      </p:pic>
      <p:pic>
        <p:nvPicPr>
          <p:cNvPr id="18" name="Picture 17">
            <a:extLst>
              <a:ext uri="{FF2B5EF4-FFF2-40B4-BE49-F238E27FC236}">
                <a16:creationId xmlns:a16="http://schemas.microsoft.com/office/drawing/2014/main" xmlns="" id="{962237AE-D0C5-4188-8D59-1C2D2E65964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030959" y="886142"/>
            <a:ext cx="1662238" cy="2310546"/>
          </a:xfrm>
          <a:prstGeom prst="rect">
            <a:avLst/>
          </a:prstGeom>
          <a:ln w="28575">
            <a:solidFill>
              <a:schemeClr val="tx2"/>
            </a:solidFill>
          </a:ln>
        </p:spPr>
      </p:pic>
      <p:sp>
        <p:nvSpPr>
          <p:cNvPr id="24" name="Rectangle: Rounded Corners 23">
            <a:extLst>
              <a:ext uri="{FF2B5EF4-FFF2-40B4-BE49-F238E27FC236}">
                <a16:creationId xmlns:a16="http://schemas.microsoft.com/office/drawing/2014/main" xmlns="" id="{64E96414-EE62-4E7C-859D-3E0589B7CCB8}"/>
              </a:ext>
            </a:extLst>
          </p:cNvPr>
          <p:cNvSpPr/>
          <p:nvPr/>
        </p:nvSpPr>
        <p:spPr>
          <a:xfrm>
            <a:off x="836473" y="2173336"/>
            <a:ext cx="3994713" cy="1118413"/>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While there are </a:t>
            </a:r>
            <a:r>
              <a:rPr lang="en-GB" sz="1600" b="1" dirty="0"/>
              <a:t>many types of Coronavirus</a:t>
            </a:r>
            <a:r>
              <a:rPr lang="en-GB" sz="1600" dirty="0"/>
              <a:t>, this one is a </a:t>
            </a:r>
            <a:r>
              <a:rPr lang="en-GB" sz="1600" b="1" dirty="0"/>
              <a:t>new</a:t>
            </a:r>
            <a:r>
              <a:rPr lang="en-GB" sz="1600" dirty="0"/>
              <a:t> strain that scientists have not seen before. They’ve </a:t>
            </a:r>
            <a:r>
              <a:rPr lang="en-GB" sz="1600" b="1" dirty="0"/>
              <a:t>named in COVID-19</a:t>
            </a:r>
            <a:r>
              <a:rPr lang="en-GB" sz="1600" dirty="0"/>
              <a:t>. </a:t>
            </a:r>
          </a:p>
        </p:txBody>
      </p:sp>
      <p:sp>
        <p:nvSpPr>
          <p:cNvPr id="25" name="Rectangle: Rounded Corners 24">
            <a:extLst>
              <a:ext uri="{FF2B5EF4-FFF2-40B4-BE49-F238E27FC236}">
                <a16:creationId xmlns:a16="http://schemas.microsoft.com/office/drawing/2014/main" xmlns="" id="{99F8534E-8FA9-47B4-8683-919FA1E4C4CE}"/>
              </a:ext>
            </a:extLst>
          </p:cNvPr>
          <p:cNvSpPr/>
          <p:nvPr/>
        </p:nvSpPr>
        <p:spPr>
          <a:xfrm>
            <a:off x="4771831" y="3360338"/>
            <a:ext cx="3996684" cy="132481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But </a:t>
            </a:r>
            <a:r>
              <a:rPr lang="en-GB" sz="1600" b="1" dirty="0"/>
              <a:t>COVID-19 isn’t the first ever new disease</a:t>
            </a:r>
            <a:r>
              <a:rPr lang="en-GB" sz="1600" dirty="0"/>
              <a:t> – there have been lots of them throughout history! In fact, </a:t>
            </a:r>
            <a:r>
              <a:rPr lang="en-GB" sz="1600" b="1" dirty="0"/>
              <a:t>since 1970, scientists have discovered over 40 new diseases. </a:t>
            </a:r>
          </a:p>
        </p:txBody>
      </p:sp>
      <p:sp>
        <p:nvSpPr>
          <p:cNvPr id="26" name="Rectangle: Rounded Corners 25">
            <a:extLst>
              <a:ext uri="{FF2B5EF4-FFF2-40B4-BE49-F238E27FC236}">
                <a16:creationId xmlns:a16="http://schemas.microsoft.com/office/drawing/2014/main" xmlns="" id="{85BDBEEE-519F-4DDE-91CA-82BE2D289851}"/>
              </a:ext>
            </a:extLst>
          </p:cNvPr>
          <p:cNvSpPr/>
          <p:nvPr/>
        </p:nvSpPr>
        <p:spPr>
          <a:xfrm>
            <a:off x="4755663" y="4772972"/>
            <a:ext cx="3996684" cy="1066845"/>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That’s why, this week, we’re asking whether you think the </a:t>
            </a:r>
            <a:r>
              <a:rPr lang="en-GB" sz="1600" b="1" dirty="0"/>
              <a:t>modern world makes it harder for diseases like Coronavirus to spread</a:t>
            </a:r>
            <a:r>
              <a:rPr lang="en-GB" sz="1600" dirty="0"/>
              <a:t>.</a:t>
            </a:r>
          </a:p>
        </p:txBody>
      </p:sp>
      <p:sp>
        <p:nvSpPr>
          <p:cNvPr id="27" name="Rectangle: Rounded Corners 26">
            <a:extLst>
              <a:ext uri="{FF2B5EF4-FFF2-40B4-BE49-F238E27FC236}">
                <a16:creationId xmlns:a16="http://schemas.microsoft.com/office/drawing/2014/main" xmlns="" id="{40FF5C13-6F25-4CA3-BD81-26C7B9380235}"/>
              </a:ext>
            </a:extLst>
          </p:cNvPr>
          <p:cNvSpPr/>
          <p:nvPr/>
        </p:nvSpPr>
        <p:spPr>
          <a:xfrm>
            <a:off x="4771831" y="5927639"/>
            <a:ext cx="3996684" cy="655723"/>
          </a:xfrm>
          <a:prstGeom prst="roundRect">
            <a:avLst/>
          </a:prstGeom>
          <a:solidFill>
            <a:schemeClr val="accent3"/>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Modern:</a:t>
            </a:r>
          </a:p>
          <a:p>
            <a:pPr algn="ctr"/>
            <a:r>
              <a:rPr lang="en-GB" sz="1400" dirty="0"/>
              <a:t>Designed and made using the most recent ideas and methods. </a:t>
            </a:r>
          </a:p>
        </p:txBody>
      </p:sp>
      <p:pic>
        <p:nvPicPr>
          <p:cNvPr id="22" name="Graphic 21" descr="Microscope">
            <a:extLst>
              <a:ext uri="{FF2B5EF4-FFF2-40B4-BE49-F238E27FC236}">
                <a16:creationId xmlns:a16="http://schemas.microsoft.com/office/drawing/2014/main" xmlns="" id="{C7E8596A-D5AC-402B-8F36-BE43B9BBA98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54307" y="2417977"/>
            <a:ext cx="618053" cy="618053"/>
          </a:xfrm>
          <a:prstGeom prst="rect">
            <a:avLst/>
          </a:prstGeom>
        </p:spPr>
      </p:pic>
      <p:sp>
        <p:nvSpPr>
          <p:cNvPr id="15" name="Title 1">
            <a:extLst>
              <a:ext uri="{FF2B5EF4-FFF2-40B4-BE49-F238E27FC236}">
                <a16:creationId xmlns:a16="http://schemas.microsoft.com/office/drawing/2014/main" xmlns="" id="{10823359-E299-4AB6-A239-8AAF1112C78C}"/>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Tree>
    <p:extLst>
      <p:ext uri="{BB962C8B-B14F-4D97-AF65-F5344CB8AC3E}">
        <p14:creationId xmlns:p14="http://schemas.microsoft.com/office/powerpoint/2010/main" val="40541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C147962-76C0-49F4-930C-5DEE9CEA53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0640" y="1396546"/>
            <a:ext cx="1345635" cy="1333797"/>
          </a:xfrm>
          <a:prstGeom prst="rect">
            <a:avLst/>
          </a:prstGeom>
        </p:spPr>
      </p:pic>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641963" y="3674969"/>
            <a:ext cx="1799130" cy="1149259"/>
          </a:xfrm>
        </p:spPr>
        <p:txBody>
          <a:bodyPr/>
          <a:lstStyle/>
          <a:p>
            <a:r>
              <a:rPr lang="en-GB" dirty="0"/>
              <a:t>What’s changed in the modern world?</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p:txBody>
          <a:bodyPr/>
          <a:lstStyle/>
          <a:p>
            <a:r>
              <a:rPr lang="en-GB" dirty="0"/>
              <a:t>Starter: My favourite things…</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6240204" y="2620395"/>
            <a:ext cx="1713599" cy="1108800"/>
          </a:xfrm>
          <a:solidFill>
            <a:schemeClr val="accent5"/>
          </a:solidFill>
        </p:spPr>
        <p:txBody>
          <a:bodyPr/>
          <a:lstStyle/>
          <a:p>
            <a:r>
              <a:rPr lang="en-GB" dirty="0"/>
              <a:t>What are diseases?</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271928" y="2845828"/>
            <a:ext cx="2064047" cy="1173600"/>
          </a:xfrm>
        </p:spPr>
        <p:txBody>
          <a:bodyPr anchor="ctr"/>
          <a:lstStyle/>
          <a:p>
            <a:r>
              <a:rPr lang="en-GB" dirty="0"/>
              <a:t>How do diseases spread?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712026" y="4853943"/>
            <a:ext cx="1487488" cy="1181100"/>
          </a:xfrm>
        </p:spPr>
        <p:txBody>
          <a:bodyPr/>
          <a:lstStyle/>
          <a:p>
            <a:r>
              <a:rPr lang="en-GB" dirty="0"/>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3803661" y="4504761"/>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133" y="1055093"/>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5262" y="233837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044985" y="5006899"/>
            <a:ext cx="2064047" cy="1292824"/>
          </a:xfrm>
          <a:solidFill>
            <a:schemeClr val="bg1"/>
          </a:solidFill>
        </p:spPr>
        <p:txBody>
          <a:bodyPr/>
          <a:lstStyle/>
          <a:p>
            <a:r>
              <a:rPr lang="en-GB" dirty="0"/>
              <a:t>If I was Prime Minister…</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4960196" y="4888716"/>
            <a:ext cx="499626" cy="595324"/>
          </a:xfrm>
          <a:prstGeom prst="rect">
            <a:avLst/>
          </a:prstGeom>
        </p:spPr>
      </p:pic>
      <p:pic>
        <p:nvPicPr>
          <p:cNvPr id="13" name="Picture 12">
            <a:extLst>
              <a:ext uri="{FF2B5EF4-FFF2-40B4-BE49-F238E27FC236}">
                <a16:creationId xmlns:a16="http://schemas.microsoft.com/office/drawing/2014/main" xmlns="" id="{6A31DBAB-75D5-41AF-9485-1C1BA704CB2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819" y="3009484"/>
            <a:ext cx="1056512" cy="1009944"/>
          </a:xfrm>
          <a:prstGeom prst="rect">
            <a:avLst/>
          </a:prstGeom>
        </p:spPr>
      </p:pic>
      <p:pic>
        <p:nvPicPr>
          <p:cNvPr id="14" name="Picture 13">
            <a:extLst>
              <a:ext uri="{FF2B5EF4-FFF2-40B4-BE49-F238E27FC236}">
                <a16:creationId xmlns:a16="http://schemas.microsoft.com/office/drawing/2014/main" xmlns="" id="{E0879F61-9FD1-4A79-A86F-018AA29A036C}"/>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508309">
            <a:off x="3035986" y="1989693"/>
            <a:ext cx="1470247" cy="551342"/>
          </a:xfrm>
          <a:prstGeom prst="rect">
            <a:avLst/>
          </a:prstGeom>
        </p:spPr>
      </p:pic>
      <p:pic>
        <p:nvPicPr>
          <p:cNvPr id="15" name="Picture 14">
            <a:extLst>
              <a:ext uri="{FF2B5EF4-FFF2-40B4-BE49-F238E27FC236}">
                <a16:creationId xmlns:a16="http://schemas.microsoft.com/office/drawing/2014/main" xmlns="" id="{2A644E33-D5B7-4B33-BA6D-CDBFFE09F38D}"/>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6474" y="5295810"/>
            <a:ext cx="871370" cy="895405"/>
          </a:xfrm>
          <a:prstGeom prst="rect">
            <a:avLst/>
          </a:prstGeom>
        </p:spPr>
      </p:pic>
      <p:pic>
        <p:nvPicPr>
          <p:cNvPr id="16" name="Picture 15">
            <a:extLst>
              <a:ext uri="{FF2B5EF4-FFF2-40B4-BE49-F238E27FC236}">
                <a16:creationId xmlns:a16="http://schemas.microsoft.com/office/drawing/2014/main" xmlns="" id="{1CF92CF2-AD4C-4276-B253-2643A7957347}"/>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1612" y="3264165"/>
            <a:ext cx="1056511" cy="895405"/>
          </a:xfrm>
          <a:prstGeom prst="rect">
            <a:avLst/>
          </a:prstGeom>
        </p:spPr>
      </p:pic>
      <p:sp>
        <p:nvSpPr>
          <p:cNvPr id="7" name="Rectangle 6">
            <a:extLst>
              <a:ext uri="{FF2B5EF4-FFF2-40B4-BE49-F238E27FC236}">
                <a16:creationId xmlns:a16="http://schemas.microsoft.com/office/drawing/2014/main" xmlns="" id="{F7F1FDEE-0843-49FB-841C-4F5C5402B071}"/>
              </a:ext>
            </a:extLst>
          </p:cNvPr>
          <p:cNvSpPr/>
          <p:nvPr/>
        </p:nvSpPr>
        <p:spPr>
          <a:xfrm>
            <a:off x="6077008" y="4654495"/>
            <a:ext cx="1032024" cy="76249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xmlns="" id="{234E3E30-B5B0-4A12-A628-AEEF95AB527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19617" y="4561285"/>
            <a:ext cx="1258584" cy="1123995"/>
          </a:xfrm>
          <a:prstGeom prst="rect">
            <a:avLst/>
          </a:prstGeom>
        </p:spPr>
      </p:pic>
    </p:spTree>
    <p:extLst>
      <p:ext uri="{BB962C8B-B14F-4D97-AF65-F5344CB8AC3E}">
        <p14:creationId xmlns:p14="http://schemas.microsoft.com/office/powerpoint/2010/main" val="245687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E25FE548-3C85-4809-89B3-4BBDBB830B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31405" y="4679697"/>
            <a:ext cx="1721089" cy="1475517"/>
          </a:xfrm>
          <a:prstGeom prst="rect">
            <a:avLst/>
          </a:prstGeom>
        </p:spPr>
      </p:pic>
      <p:pic>
        <p:nvPicPr>
          <p:cNvPr id="19" name="Picture 18">
            <a:extLst>
              <a:ext uri="{FF2B5EF4-FFF2-40B4-BE49-F238E27FC236}">
                <a16:creationId xmlns:a16="http://schemas.microsoft.com/office/drawing/2014/main" xmlns="" id="{A80B67C7-CC8D-4945-93F4-4D5C541C27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23367" y="2534414"/>
            <a:ext cx="1721089" cy="1472406"/>
          </a:xfrm>
          <a:prstGeom prst="rect">
            <a:avLst/>
          </a:prstGeom>
        </p:spPr>
      </p:pic>
      <p:pic>
        <p:nvPicPr>
          <p:cNvPr id="18" name="Picture 17">
            <a:extLst>
              <a:ext uri="{FF2B5EF4-FFF2-40B4-BE49-F238E27FC236}">
                <a16:creationId xmlns:a16="http://schemas.microsoft.com/office/drawing/2014/main" xmlns="" id="{D7FD3605-521A-4C72-8220-23BA12CE7D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48759" y="4685003"/>
            <a:ext cx="1721089" cy="1470211"/>
          </a:xfrm>
          <a:prstGeom prst="rect">
            <a:avLst/>
          </a:prstGeom>
        </p:spPr>
      </p:pic>
      <p:pic>
        <p:nvPicPr>
          <p:cNvPr id="3" name="Picture 2">
            <a:extLst>
              <a:ext uri="{FF2B5EF4-FFF2-40B4-BE49-F238E27FC236}">
                <a16:creationId xmlns:a16="http://schemas.microsoft.com/office/drawing/2014/main" xmlns="" id="{BBBEE02B-3287-49AB-A7B3-D1BF43D1E5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388"/>
          <a:stretch/>
        </p:blipFill>
        <p:spPr>
          <a:xfrm>
            <a:off x="299544" y="4685005"/>
            <a:ext cx="1721089" cy="1470211"/>
          </a:xfrm>
          <a:prstGeom prst="rect">
            <a:avLst/>
          </a:prstGeom>
        </p:spPr>
      </p:pic>
      <p:pic>
        <p:nvPicPr>
          <p:cNvPr id="2" name="Picture 1">
            <a:extLst>
              <a:ext uri="{FF2B5EF4-FFF2-40B4-BE49-F238E27FC236}">
                <a16:creationId xmlns:a16="http://schemas.microsoft.com/office/drawing/2014/main" xmlns="" id="{40D84A71-57B0-48DC-8117-F670C7B0BA7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99544" y="2534414"/>
            <a:ext cx="1721089" cy="1470211"/>
          </a:xfrm>
          <a:prstGeom prst="rect">
            <a:avLst/>
          </a:prstGeom>
        </p:spPr>
      </p:pic>
      <p:sp>
        <p:nvSpPr>
          <p:cNvPr id="4" name="Rectangle: Rounded Corners 3">
            <a:extLst>
              <a:ext uri="{FF2B5EF4-FFF2-40B4-BE49-F238E27FC236}">
                <a16:creationId xmlns:a16="http://schemas.microsoft.com/office/drawing/2014/main" xmlns="" id="{F8136627-F7C4-400A-BEF6-89E0EE663CEB}"/>
              </a:ext>
            </a:extLst>
          </p:cNvPr>
          <p:cNvSpPr/>
          <p:nvPr/>
        </p:nvSpPr>
        <p:spPr>
          <a:xfrm>
            <a:off x="5753100" y="1100505"/>
            <a:ext cx="2952094" cy="1239974"/>
          </a:xfrm>
          <a:prstGeom prst="roundRect">
            <a:avLst/>
          </a:prstGeom>
          <a:solidFill>
            <a:schemeClr val="accent3"/>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Disease:</a:t>
            </a:r>
          </a:p>
          <a:p>
            <a:pPr algn="ctr"/>
            <a:r>
              <a:rPr lang="en-GB" sz="1400" dirty="0"/>
              <a:t>An illness caused by an infection or a failure of health, not by having an accident.</a:t>
            </a:r>
          </a:p>
        </p:txBody>
      </p:sp>
      <p:sp>
        <p:nvSpPr>
          <p:cNvPr id="5" name="Cloud 4">
            <a:extLst>
              <a:ext uri="{FF2B5EF4-FFF2-40B4-BE49-F238E27FC236}">
                <a16:creationId xmlns:a16="http://schemas.microsoft.com/office/drawing/2014/main" xmlns="" id="{D1BA0041-6A08-4295-A9A7-95B8EE0A5ED5}"/>
              </a:ext>
            </a:extLst>
          </p:cNvPr>
          <p:cNvSpPr/>
          <p:nvPr/>
        </p:nvSpPr>
        <p:spPr>
          <a:xfrm>
            <a:off x="2153325" y="2487531"/>
            <a:ext cx="4837350" cy="2115999"/>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How many have you had?</a:t>
            </a:r>
          </a:p>
          <a:p>
            <a:pPr algn="ctr"/>
            <a:r>
              <a:rPr lang="en-GB" sz="1600" b="1" dirty="0"/>
              <a:t>(1-2 mins)</a:t>
            </a:r>
          </a:p>
          <a:p>
            <a:pPr algn="ctr"/>
            <a:r>
              <a:rPr lang="en-GB" sz="1600" dirty="0"/>
              <a:t>Take a look at these different diseases. How many have you had before? </a:t>
            </a:r>
          </a:p>
        </p:txBody>
      </p:sp>
      <p:sp>
        <p:nvSpPr>
          <p:cNvPr id="6" name="Rectangle: Rounded Corners 5">
            <a:extLst>
              <a:ext uri="{FF2B5EF4-FFF2-40B4-BE49-F238E27FC236}">
                <a16:creationId xmlns:a16="http://schemas.microsoft.com/office/drawing/2014/main" xmlns="" id="{8D21EE69-6C23-4F8F-8B1F-2C7D5E2A30D8}"/>
              </a:ext>
            </a:extLst>
          </p:cNvPr>
          <p:cNvSpPr/>
          <p:nvPr/>
        </p:nvSpPr>
        <p:spPr>
          <a:xfrm>
            <a:off x="444064" y="1100505"/>
            <a:ext cx="5118536" cy="1239974"/>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When we hear the word </a:t>
            </a:r>
            <a:r>
              <a:rPr lang="en-GB" sz="1600" b="1" dirty="0"/>
              <a:t>“disease”</a:t>
            </a:r>
            <a:r>
              <a:rPr lang="en-GB" sz="1600" dirty="0"/>
              <a:t>, we might think of being </a:t>
            </a:r>
            <a:r>
              <a:rPr lang="en-GB" sz="1600" b="1" dirty="0"/>
              <a:t>extremely ill</a:t>
            </a:r>
            <a:r>
              <a:rPr lang="en-GB" sz="1600" dirty="0"/>
              <a:t>, but that’s not completely true. Did you know that </a:t>
            </a:r>
            <a:r>
              <a:rPr lang="en-GB" sz="1600" b="1" dirty="0"/>
              <a:t>having a cold is a type of disease too?</a:t>
            </a:r>
          </a:p>
        </p:txBody>
      </p:sp>
      <p:sp>
        <p:nvSpPr>
          <p:cNvPr id="7" name="Rectangle: Rounded Corners 6">
            <a:extLst>
              <a:ext uri="{FF2B5EF4-FFF2-40B4-BE49-F238E27FC236}">
                <a16:creationId xmlns:a16="http://schemas.microsoft.com/office/drawing/2014/main" xmlns="" id="{241825AE-699E-4F2E-9885-F89B35DA7346}"/>
              </a:ext>
            </a:extLst>
          </p:cNvPr>
          <p:cNvSpPr/>
          <p:nvPr/>
        </p:nvSpPr>
        <p:spPr>
          <a:xfrm>
            <a:off x="369177" y="3907860"/>
            <a:ext cx="1581826" cy="48059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Chicken pox</a:t>
            </a:r>
          </a:p>
        </p:txBody>
      </p:sp>
      <p:sp>
        <p:nvSpPr>
          <p:cNvPr id="8" name="Rectangle: Rounded Corners 7">
            <a:extLst>
              <a:ext uri="{FF2B5EF4-FFF2-40B4-BE49-F238E27FC236}">
                <a16:creationId xmlns:a16="http://schemas.microsoft.com/office/drawing/2014/main" xmlns="" id="{44386E6E-7D67-45A6-8DA9-85DF256C4989}"/>
              </a:ext>
            </a:extLst>
          </p:cNvPr>
          <p:cNvSpPr/>
          <p:nvPr/>
        </p:nvSpPr>
        <p:spPr>
          <a:xfrm>
            <a:off x="610262" y="6078145"/>
            <a:ext cx="1099654" cy="48059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A cold</a:t>
            </a:r>
          </a:p>
        </p:txBody>
      </p:sp>
      <p:sp>
        <p:nvSpPr>
          <p:cNvPr id="9" name="Rectangle: Rounded Corners 8">
            <a:extLst>
              <a:ext uri="{FF2B5EF4-FFF2-40B4-BE49-F238E27FC236}">
                <a16:creationId xmlns:a16="http://schemas.microsoft.com/office/drawing/2014/main" xmlns="" id="{C9B11C99-82A5-4475-99C1-4E2985AA451C}"/>
              </a:ext>
            </a:extLst>
          </p:cNvPr>
          <p:cNvSpPr/>
          <p:nvPr/>
        </p:nvSpPr>
        <p:spPr>
          <a:xfrm>
            <a:off x="2884868" y="6078145"/>
            <a:ext cx="1214165" cy="48059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Stomach bug</a:t>
            </a:r>
          </a:p>
        </p:txBody>
      </p:sp>
      <p:sp>
        <p:nvSpPr>
          <p:cNvPr id="11" name="Rectangle: Rounded Corners 10">
            <a:extLst>
              <a:ext uri="{FF2B5EF4-FFF2-40B4-BE49-F238E27FC236}">
                <a16:creationId xmlns:a16="http://schemas.microsoft.com/office/drawing/2014/main" xmlns="" id="{87BB86FB-F557-4C1B-BD11-0C0DFC1537D4}"/>
              </a:ext>
            </a:extLst>
          </p:cNvPr>
          <p:cNvSpPr/>
          <p:nvPr/>
        </p:nvSpPr>
        <p:spPr>
          <a:xfrm>
            <a:off x="5159476" y="6078145"/>
            <a:ext cx="1099654" cy="48059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Ear infection</a:t>
            </a:r>
          </a:p>
        </p:txBody>
      </p:sp>
      <p:sp>
        <p:nvSpPr>
          <p:cNvPr id="21" name="Rectangle: Rounded Corners 20">
            <a:extLst>
              <a:ext uri="{FF2B5EF4-FFF2-40B4-BE49-F238E27FC236}">
                <a16:creationId xmlns:a16="http://schemas.microsoft.com/office/drawing/2014/main" xmlns="" id="{379BE7E7-584B-4062-9168-2FC799E33009}"/>
              </a:ext>
            </a:extLst>
          </p:cNvPr>
          <p:cNvSpPr/>
          <p:nvPr/>
        </p:nvSpPr>
        <p:spPr>
          <a:xfrm>
            <a:off x="7192997" y="3907860"/>
            <a:ext cx="1581827" cy="48059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Conjunctivitis</a:t>
            </a:r>
          </a:p>
        </p:txBody>
      </p:sp>
      <p:sp>
        <p:nvSpPr>
          <p:cNvPr id="22" name="Rectangle: Rounded Corners 21">
            <a:extLst>
              <a:ext uri="{FF2B5EF4-FFF2-40B4-BE49-F238E27FC236}">
                <a16:creationId xmlns:a16="http://schemas.microsoft.com/office/drawing/2014/main" xmlns="" id="{7BCC98B7-1F9D-4CF1-B742-17782798B7C4}"/>
              </a:ext>
            </a:extLst>
          </p:cNvPr>
          <p:cNvSpPr/>
          <p:nvPr/>
        </p:nvSpPr>
        <p:spPr>
          <a:xfrm>
            <a:off x="6812649" y="4797465"/>
            <a:ext cx="2031807" cy="1681297"/>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How did you treat these diseases when you had them?</a:t>
            </a:r>
          </a:p>
        </p:txBody>
      </p:sp>
      <p:sp>
        <p:nvSpPr>
          <p:cNvPr id="24" name="Title 1">
            <a:extLst>
              <a:ext uri="{FF2B5EF4-FFF2-40B4-BE49-F238E27FC236}">
                <a16:creationId xmlns:a16="http://schemas.microsoft.com/office/drawing/2014/main" xmlns="" id="{DAAE012F-8430-427B-9412-4CACFAFA50A4}"/>
              </a:ext>
            </a:extLst>
          </p:cNvPr>
          <p:cNvSpPr txBox="1">
            <a:spLocks/>
          </p:cNvSpPr>
          <p:nvPr/>
        </p:nvSpPr>
        <p:spPr>
          <a:xfrm>
            <a:off x="872360" y="274638"/>
            <a:ext cx="6972230"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are diseases?</a:t>
            </a:r>
          </a:p>
        </p:txBody>
      </p:sp>
      <p:pic>
        <p:nvPicPr>
          <p:cNvPr id="10" name="Picture 9">
            <a:extLst>
              <a:ext uri="{FF2B5EF4-FFF2-40B4-BE49-F238E27FC236}">
                <a16:creationId xmlns:a16="http://schemas.microsoft.com/office/drawing/2014/main" xmlns="" id="{45EE6548-527A-470D-A7B5-5B8A687B51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Tree>
    <p:extLst>
      <p:ext uri="{BB962C8B-B14F-4D97-AF65-F5344CB8AC3E}">
        <p14:creationId xmlns:p14="http://schemas.microsoft.com/office/powerpoint/2010/main" val="350529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21" grpId="0" animBg="1"/>
      <p:bldP spid="22" grpId="0" animBg="1"/>
    </p:bldLst>
  </p:timing>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VotesforSchools 2020 Theme</Template>
  <TotalTime>2701</TotalTime>
  <Words>3354</Words>
  <Application>Microsoft Office PowerPoint</Application>
  <PresentationFormat>On-screen Show (4:3)</PresentationFormat>
  <Paragraphs>365</Paragraphs>
  <Slides>31</Slides>
  <Notes>24</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Colleges 2020</vt:lpstr>
      <vt:lpstr>VfS Secondary 2020</vt:lpstr>
      <vt:lpstr>VfS Prisons 2020</vt:lpstr>
      <vt:lpstr>VfS College 2020</vt:lpstr>
      <vt:lpstr>PowerPoint Presentation</vt:lpstr>
      <vt:lpstr>Feedback: “Do young people know what an unhealthy relationship looks like?”</vt:lpstr>
      <vt:lpstr>Feedback: “Do young people know what an unhealthy relationship looks like?”</vt:lpstr>
      <vt:lpstr>PowerPoint Presentation</vt:lpstr>
      <vt:lpstr>Does the modern world make it harder  for diseases to spread?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the modern world make it harder for illnesses to spread?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Lesley Moon</cp:lastModifiedBy>
  <cp:revision>303</cp:revision>
  <dcterms:created xsi:type="dcterms:W3CDTF">2020-02-17T10:16:25Z</dcterms:created>
  <dcterms:modified xsi:type="dcterms:W3CDTF">2020-03-15T16:38:29Z</dcterms:modified>
</cp:coreProperties>
</file>