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  <p:sldMasterId id="2147483713" r:id="rId2"/>
    <p:sldMasterId id="2147483725" r:id="rId3"/>
    <p:sldMasterId id="2147483751" r:id="rId4"/>
    <p:sldMasterId id="2147483763" r:id="rId5"/>
    <p:sldMasterId id="2147483775" r:id="rId6"/>
    <p:sldMasterId id="2147483784" r:id="rId7"/>
  </p:sldMasterIdLst>
  <p:notesMasterIdLst>
    <p:notesMasterId r:id="rId23"/>
  </p:notesMasterIdLst>
  <p:handoutMasterIdLst>
    <p:handoutMasterId r:id="rId24"/>
  </p:handoutMasterIdLst>
  <p:sldIdLst>
    <p:sldId id="1071" r:id="rId8"/>
    <p:sldId id="995" r:id="rId9"/>
    <p:sldId id="1070" r:id="rId10"/>
    <p:sldId id="257" r:id="rId11"/>
    <p:sldId id="1061" r:id="rId12"/>
    <p:sldId id="1027" r:id="rId13"/>
    <p:sldId id="804" r:id="rId14"/>
    <p:sldId id="260" r:id="rId15"/>
    <p:sldId id="1095" r:id="rId16"/>
    <p:sldId id="1090" r:id="rId17"/>
    <p:sldId id="1094" r:id="rId18"/>
    <p:sldId id="1093" r:id="rId19"/>
    <p:sldId id="1092" r:id="rId20"/>
    <p:sldId id="811" r:id="rId21"/>
    <p:sldId id="1063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B5777B9-3CC3-5A41-BED6-6FC88505895A}">
          <p14:sldIdLst>
            <p14:sldId id="1071"/>
            <p14:sldId id="995"/>
            <p14:sldId id="1070"/>
            <p14:sldId id="257"/>
            <p14:sldId id="1061"/>
            <p14:sldId id="1027"/>
            <p14:sldId id="804"/>
            <p14:sldId id="260"/>
            <p14:sldId id="1095"/>
            <p14:sldId id="1090"/>
            <p14:sldId id="1094"/>
            <p14:sldId id="1093"/>
            <p14:sldId id="1092"/>
            <p14:sldId id="811"/>
            <p14:sldId id="106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sslemont" initials="S" lastIdx="49" clrIdx="0"/>
  <p:cmAuthor id="2" name="sophie esslemont" initials="se" lastIdx="3" clrIdx="1"/>
  <p:cmAuthor id="3" name="georgie emery" initials="ge" lastIdx="1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3139"/>
    <a:srgbClr val="6088EF"/>
    <a:srgbClr val="AA32EA"/>
    <a:srgbClr val="97E8D7"/>
    <a:srgbClr val="FF5050"/>
    <a:srgbClr val="D6F6EF"/>
    <a:srgbClr val="EACEFA"/>
    <a:srgbClr val="FFFFF0"/>
    <a:srgbClr val="FBBB25"/>
    <a:srgbClr val="F6DC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BCA776-CDD4-41EB-86BF-158EF8C83024}" v="1462" dt="2020-03-05T11:40:34.8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84" autoAdjust="0"/>
    <p:restoredTop sz="77791" autoAdjust="0"/>
  </p:normalViewPr>
  <p:slideViewPr>
    <p:cSldViewPr snapToGrid="0" snapToObjects="1">
      <p:cViewPr varScale="1">
        <p:scale>
          <a:sx n="56" d="100"/>
          <a:sy n="56" d="100"/>
        </p:scale>
        <p:origin x="-19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749BDF79-FEFF-4E21-9AD4-F9216C5777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C98600F-9132-45CF-B2E8-89E9302D680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977E4C-6EFA-439B-AC43-528C71698BA6}" type="datetimeFigureOut">
              <a:rPr lang="en-GB" smtClean="0"/>
              <a:t>15/03/2020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4482676-166C-4A36-A108-CE0226518C4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E7472AF-F477-4596-B563-F088816CB3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E181F-F56F-4071-954E-AD1597471B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346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639A9-0CD2-2744-B770-EA455BEF754E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F1A601-D8BD-B040-ABA4-FE93694EB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85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afeshare.tv/x/QAPKveL6x2E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youtube.com/watch?v=BBqqaVptVOk&amp;feature=youtu.be" TargetMode="External"/><Relationship Id="rId5" Type="http://schemas.openxmlformats.org/officeDocument/2006/relationships/hyperlink" Target="https://www.youtube.com/watch?v=QAPKveL6x2E" TargetMode="External"/><Relationship Id="rId4" Type="http://schemas.openxmlformats.org/officeDocument/2006/relationships/hyperlink" Target="https://safeshare.tv/x/BBqqaVptVOk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0qg3oS088w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BqqaVptVOk&amp;feature=youtu.be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npr.org/sections/goatsandsoda/2020/02/28/809580453/just-for-kids-a-comic-exploring-the-new-coronavirus?t=1583159087769&amp;t=1583164897215" TargetMode="Externa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ildrenssociety.org.uk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news/business-51171395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dailymail.co.uk/sciencetech/article-8064029/Scientists-sniff-dogs-noses-cold.html" TargetMode="External"/><Relationship Id="rId5" Type="http://schemas.openxmlformats.org/officeDocument/2006/relationships/hyperlink" Target="https://news.sky.com/story/comedian-joe-lycett-changes-his-name-to-hugo-boss-in-support-of-small-businesses-targeted-by-fashion-designer-11947629" TargetMode="External"/><Relationship Id="rId4" Type="http://schemas.openxmlformats.org/officeDocument/2006/relationships/hyperlink" Target="https://www.pedestrian.tv/film-tv/meghan-markle-agent-ensemble-superhero-role/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v.com/news/2020-02-27/coronavirus-warnings-lead-thursday-s-headlines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dictionary.cambridge.org/dictionary/english/modern" TargetMode="External"/><Relationship Id="rId5" Type="http://schemas.openxmlformats.org/officeDocument/2006/relationships/hyperlink" Target="https://www.bcm.edu/departments/molecular-virology-and-microbiology/emerging-infections-and-biodefense/emerging-infectious-diseases" TargetMode="External"/><Relationship Id="rId4" Type="http://schemas.openxmlformats.org/officeDocument/2006/relationships/hyperlink" Target="https://thenounproject.com/search/?q=medical%20mask" TargetMode="External"/></Relationships>
</file>

<file path=ppt/notesSlides/_rels/notes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bc.co.uk/news/uk-wales-51369217" TargetMode="External"/><Relationship Id="rId3" Type="http://schemas.openxmlformats.org/officeDocument/2006/relationships/hyperlink" Target="https://www.youtube.com/watch?v=QAPKveL6x2E" TargetMode="External"/><Relationship Id="rId7" Type="http://schemas.openxmlformats.org/officeDocument/2006/relationships/hyperlink" Target="https://www.nytimes.com/2020/03/04/world/coronavirus-news.html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thesun.co.uk/news/10876645/coronavirus-uk-brit-virus-china-wuhan/" TargetMode="External"/><Relationship Id="rId5" Type="http://schemas.openxmlformats.org/officeDocument/2006/relationships/hyperlink" Target="https://www.washingtonpost.com/health/how-bad-will-the-coronavirus-outbreak-get-in-the-us/2020/03/03/55c5d088-5c9d-11ea-9055-5fa12981bbbf_story.html" TargetMode="External"/><Relationship Id="rId4" Type="http://schemas.openxmlformats.org/officeDocument/2006/relationships/hyperlink" Target="https://www.nhs.uk/conditions/coronavirus-covid-19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err="1"/>
              <a:t>Safeshare</a:t>
            </a:r>
            <a:r>
              <a:rPr lang="en-GB" b="1" dirty="0"/>
              <a:t> links: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Slide 10: </a:t>
            </a:r>
            <a:r>
              <a:rPr lang="en-GB" dirty="0">
                <a:hlinkClick r:id="rId3"/>
              </a:rPr>
              <a:t>https://safeshare.tv/x/QAPKveL6x2E</a:t>
            </a:r>
            <a:endParaRPr lang="en-GB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Slide 14: </a:t>
            </a:r>
            <a:r>
              <a:rPr lang="en-GB" dirty="0">
                <a:hlinkClick r:id="rId4"/>
              </a:rPr>
              <a:t>https://safeshare.tv/x/BBqqaVptVOk</a:t>
            </a:r>
            <a:endParaRPr lang="en-GB" b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/>
          </a:p>
          <a:p>
            <a:r>
              <a:rPr lang="en-GB" b="1" dirty="0"/>
              <a:t>Alternative video links: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Slide 10: </a:t>
            </a:r>
            <a:r>
              <a:rPr lang="en-GB" dirty="0">
                <a:hlinkClick r:id="rId5"/>
              </a:rPr>
              <a:t>https://www.youtube.com/watch?v=QAPKveL6x2E</a:t>
            </a:r>
            <a:r>
              <a:rPr lang="en-GB" dirty="0"/>
              <a:t> (0:33-1:49) Please note, after this point the interview makes reference to an alcoholic drink.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Slide 14: </a:t>
            </a:r>
            <a:r>
              <a:rPr lang="en-GB" dirty="0">
                <a:hlinkClick r:id="rId6"/>
              </a:rPr>
              <a:t>https://www.youtube.com/watch?v=BBqqaVptVOk&amp;feature=youtu.be</a:t>
            </a:r>
            <a:endParaRPr lang="en-GB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EB792-E9EA-4253-81C2-67B8A5021DEC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65214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Images:</a:t>
            </a:r>
          </a:p>
          <a:p>
            <a:r>
              <a:rPr lang="en-GB" dirty="0"/>
              <a:t>1) iStock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1A601-D8BD-B040-ABA4-FE93694EBCF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2519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Alternative video link: </a:t>
            </a:r>
            <a:r>
              <a:rPr lang="en-GB" dirty="0">
                <a:hlinkClick r:id="rId3"/>
              </a:rPr>
              <a:t>https://www.youtube.com/watch?v=l0qg3oS088w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1A601-D8BD-B040-ABA4-FE93694EBCF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0661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Alternative video link: </a:t>
            </a:r>
            <a:r>
              <a:rPr lang="en-GB" dirty="0">
                <a:hlinkClick r:id="rId3"/>
              </a:rPr>
              <a:t>https://www.youtube.com/watch?v=BBqqaVptVOk&amp;feature=youtu.be</a:t>
            </a:r>
            <a:endParaRPr lang="en-GB" dirty="0"/>
          </a:p>
          <a:p>
            <a:endParaRPr lang="en-GB" b="1" dirty="0"/>
          </a:p>
          <a:p>
            <a:r>
              <a:rPr lang="en-GB" b="1" dirty="0"/>
              <a:t>Images: </a:t>
            </a:r>
          </a:p>
          <a:p>
            <a:pPr marL="228600" indent="-228600">
              <a:buAutoNum type="arabicParenR"/>
            </a:pPr>
            <a:r>
              <a:rPr lang="en-GB" b="0" dirty="0"/>
              <a:t>iStock</a:t>
            </a:r>
          </a:p>
          <a:p>
            <a:pPr marL="228600" indent="-228600">
              <a:buAutoNum type="arabicParenR"/>
            </a:pPr>
            <a:r>
              <a:rPr lang="en-GB" dirty="0">
                <a:hlinkClick r:id="rId4"/>
              </a:rPr>
              <a:t>https://www.npr.org/sections/goatsandsoda/2020/02/28/809580453/just-for-kids-a-comic-exploring-the-new-coronavirus?t=1583159087769&amp;t=1583164897215</a:t>
            </a:r>
            <a:endParaRPr lang="en-GB" b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1A601-D8BD-B040-ABA4-FE93694EBCF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259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dirty="0"/>
          </a:p>
        </p:txBody>
      </p:sp>
      <p:sp>
        <p:nvSpPr>
          <p:cNvPr id="233" name="Google Shape;233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EB792-E9EA-4253-81C2-67B8A5021DEC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2922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F99BA-43AD-B845-8E67-BF48FDFD6E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552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Images: </a:t>
            </a:r>
          </a:p>
          <a:p>
            <a:pPr marL="228600" indent="-228600">
              <a:buAutoNum type="arabicParenR"/>
            </a:pPr>
            <a:r>
              <a:rPr lang="en-GB" b="0" dirty="0"/>
              <a:t>Courtesy of The Children’s Society</a:t>
            </a:r>
          </a:p>
          <a:p>
            <a:pPr marL="228600" indent="-228600">
              <a:buAutoNum type="arabicParenR"/>
            </a:pPr>
            <a:r>
              <a:rPr lang="en-GB" dirty="0">
                <a:hlinkClick r:id="rId3"/>
              </a:rPr>
              <a:t>https://www.childrenssociety.org.uk/</a:t>
            </a:r>
            <a:endParaRPr lang="en-GB" b="0" dirty="0"/>
          </a:p>
          <a:p>
            <a:pPr marL="228600" indent="-228600">
              <a:buAutoNum type="arabicParenR"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5DD86-7A75-417F-AE0C-BB2E9F52C1E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066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>
                <a:highlight>
                  <a:srgbClr val="FFFF00"/>
                </a:highlight>
              </a:rPr>
              <a:t>Images/stories:</a:t>
            </a:r>
            <a:endParaRPr lang="en-GB" dirty="0">
              <a:hlinkClick r:id="rId3"/>
            </a:endParaRPr>
          </a:p>
          <a:p>
            <a:pPr marL="228600" indent="-228600">
              <a:buAutoNum type="arabicParenR"/>
            </a:pPr>
            <a:r>
              <a:rPr lang="en-GB" dirty="0">
                <a:hlinkClick r:id="rId4"/>
              </a:rPr>
              <a:t>https://www.pedestrian.tv/film-tv/meghan-markle-agent-ensemble-superhero-role/</a:t>
            </a:r>
            <a:endParaRPr lang="en-GB" dirty="0"/>
          </a:p>
          <a:p>
            <a:pPr marL="228600" indent="-228600">
              <a:buAutoNum type="arabicParenR"/>
            </a:pPr>
            <a:r>
              <a:rPr lang="en-GB" dirty="0">
                <a:hlinkClick r:id="rId5"/>
              </a:rPr>
              <a:t>https://news.sky.com/story/comedian-joe-lycett-changes-his-name-to-hugo-boss-in-support-of-small-businesses-targeted-by-fashion-designer-11947629</a:t>
            </a:r>
            <a:endParaRPr lang="en-GB" dirty="0"/>
          </a:p>
          <a:p>
            <a:pPr marL="228600" indent="-228600">
              <a:buAutoNum type="arabicParenR"/>
            </a:pPr>
            <a:r>
              <a:rPr lang="en-GB" dirty="0"/>
              <a:t>https://www.bbc.co.uk/news/business-51746564 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dirty="0">
                <a:hlinkClick r:id="rId6"/>
              </a:rPr>
              <a:t>https://www.dailymail.co.uk/sciencetech/article-8064029/Scientists-sniff-dogs-noses-cold.html</a:t>
            </a:r>
            <a:endParaRPr lang="en-GB" dirty="0"/>
          </a:p>
          <a:p>
            <a:pPr marL="228600" indent="-228600">
              <a:buAutoNum type="arabicParenR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1A601-D8BD-B040-ABA4-FE93694EBCF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99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Images:</a:t>
            </a:r>
          </a:p>
          <a:p>
            <a:pPr marL="228600" indent="-228600">
              <a:buFont typeface="+mj-lt"/>
              <a:buAutoNum type="arabicParenR"/>
            </a:pPr>
            <a:r>
              <a:rPr lang="en-GB" b="0" dirty="0"/>
              <a:t> iStock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F99BA-43AD-B845-8E67-BF48FDFD6E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902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dirty="0"/>
              <a:t>Images: </a:t>
            </a:r>
          </a:p>
          <a:p>
            <a:r>
              <a:rPr lang="en-GB" b="0" dirty="0"/>
              <a:t>iStock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1A601-D8BD-B040-ABA4-FE93694EBCF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265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Images:</a:t>
            </a:r>
          </a:p>
          <a:p>
            <a:pPr marL="228600" indent="-228600">
              <a:buAutoNum type="arabicParenR"/>
            </a:pPr>
            <a:r>
              <a:rPr lang="en-GB" dirty="0">
                <a:hlinkClick r:id="rId3"/>
              </a:rPr>
              <a:t>https://www.itv.com/news/2020-02-27/coronavirus-warnings-lead-thursday-s-headlines/</a:t>
            </a:r>
            <a:endParaRPr lang="en-GB" dirty="0"/>
          </a:p>
          <a:p>
            <a:pPr marL="228600" indent="-228600">
              <a:buAutoNum type="arabicParenR"/>
            </a:pPr>
            <a:r>
              <a:rPr lang="en-GB" dirty="0"/>
              <a:t>iStock</a:t>
            </a:r>
          </a:p>
          <a:p>
            <a:pPr marL="228600" indent="-228600">
              <a:buAutoNum type="arabicParenR"/>
            </a:pPr>
            <a:r>
              <a:rPr lang="en-GB" dirty="0">
                <a:hlinkClick r:id="rId4"/>
              </a:rPr>
              <a:t>https://thenounproject.com/search/?q=medical%20mask</a:t>
            </a:r>
            <a:endParaRPr lang="en-GB" dirty="0"/>
          </a:p>
          <a:p>
            <a:pPr marL="228600" indent="-228600">
              <a:buAutoNum type="arabicParenR"/>
            </a:pPr>
            <a:endParaRPr lang="en-GB" dirty="0"/>
          </a:p>
          <a:p>
            <a:pPr marL="0" indent="0">
              <a:buNone/>
            </a:pPr>
            <a:r>
              <a:rPr lang="en-GB" dirty="0"/>
              <a:t>References:</a:t>
            </a:r>
          </a:p>
          <a:p>
            <a:pPr marL="228600" indent="-228600">
              <a:buAutoNum type="arabicParenR"/>
            </a:pPr>
            <a:r>
              <a:rPr lang="en-GB" dirty="0">
                <a:hlinkClick r:id="rId5"/>
              </a:rPr>
              <a:t>https://www.bcm.edu/departments/molecular-virology-and-microbiology/emerging-infections-and-biodefense/emerging-infectious-diseases</a:t>
            </a:r>
            <a:endParaRPr lang="en-GB" dirty="0"/>
          </a:p>
          <a:p>
            <a:pPr marL="228600" indent="-228600">
              <a:buAutoNum type="arabicParenR"/>
            </a:pPr>
            <a:r>
              <a:rPr lang="en-GB" dirty="0">
                <a:hlinkClick r:id="rId6"/>
              </a:rPr>
              <a:t>https://dictionary.cambridge.org/dictionary/english/modern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641B7-47AA-47D8-B43F-D519369C48F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053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Alternative video link: </a:t>
            </a:r>
            <a:r>
              <a:rPr lang="en-GB" dirty="0">
                <a:hlinkClick r:id="rId3"/>
              </a:rPr>
              <a:t>https://www.youtube.com/watch?v=QAPKveL6x2E</a:t>
            </a:r>
            <a:r>
              <a:rPr lang="en-GB" dirty="0"/>
              <a:t> (0:33-1:49) Please note, after this point the interview makes reference to an alcoholic drink.</a:t>
            </a:r>
          </a:p>
          <a:p>
            <a:endParaRPr lang="en-GB" dirty="0"/>
          </a:p>
          <a:p>
            <a:r>
              <a:rPr lang="en-GB" dirty="0"/>
              <a:t>References:</a:t>
            </a:r>
          </a:p>
          <a:p>
            <a:pPr marL="228600" indent="-228600">
              <a:buAutoNum type="arabicParenR"/>
            </a:pPr>
            <a:r>
              <a:rPr lang="en-GB" dirty="0">
                <a:hlinkClick r:id="rId4"/>
              </a:rPr>
              <a:t>https://www.nhs.uk/conditions/coronavirus-covid-19/</a:t>
            </a:r>
            <a:endParaRPr lang="en-GB" dirty="0"/>
          </a:p>
          <a:p>
            <a:pPr marL="228600" indent="-228600">
              <a:buAutoNum type="arabicParenR"/>
            </a:pPr>
            <a:r>
              <a:rPr lang="en-GB" dirty="0">
                <a:hlinkClick r:id="rId5"/>
              </a:rPr>
              <a:t>https://www.washingtonpost.com/health/how-bad-will-the-coronavirus-outbreak-get-in-the-us/2020/03/03/55c5d088-5c9d-11ea-9055-5fa12981bbbf_story.html</a:t>
            </a:r>
            <a:endParaRPr lang="en-GB" dirty="0"/>
          </a:p>
          <a:p>
            <a:pPr marL="228600" indent="-228600">
              <a:buAutoNum type="arabicParenR"/>
            </a:pPr>
            <a:r>
              <a:rPr lang="en-GB" dirty="0">
                <a:hlinkClick r:id="rId6"/>
              </a:rPr>
              <a:t>https://www.thesun.co.uk/news/10876645/coronavirus-uk-brit-virus-china-wuhan/</a:t>
            </a:r>
            <a:endParaRPr lang="en-GB" dirty="0"/>
          </a:p>
          <a:p>
            <a:pPr marL="228600" indent="-228600">
              <a:buAutoNum type="arabicParenR"/>
            </a:pPr>
            <a:r>
              <a:rPr lang="en-GB" dirty="0">
                <a:hlinkClick r:id="rId7"/>
              </a:rPr>
              <a:t>https://www.nytimes.com/2020/03/04/world/coronavirus-news.html</a:t>
            </a:r>
            <a:endParaRPr lang="en-GB" dirty="0"/>
          </a:p>
          <a:p>
            <a:pPr marL="228600" indent="-228600">
              <a:buAutoNum type="arabicParenR"/>
            </a:pPr>
            <a:r>
              <a:rPr lang="en-GB" dirty="0">
                <a:hlinkClick r:id="rId8"/>
              </a:rPr>
              <a:t>https://www.bbc.co.uk/news/uk-wales-51369217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1A601-D8BD-B040-ABA4-FE93694EBCF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70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tif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tif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tif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hyperlink" Target="https://safeshare.tv/x/FoQ45XPO_WQ" TargetMode="External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4.png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safeshare.tv/x/FoQ45XPO_WQ" TargetMode="External"/><Relationship Id="rId1" Type="http://schemas.openxmlformats.org/officeDocument/2006/relationships/slideMaster" Target="../slideMasters/slideMaster5.xml"/><Relationship Id="rId4" Type="http://schemas.openxmlformats.org/officeDocument/2006/relationships/hyperlink" Target="mailto:aisling@votesforschools.com" TargetMode="Externa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32.svg"/><Relationship Id="rId5" Type="http://schemas.openxmlformats.org/officeDocument/2006/relationships/image" Target="../media/image30.png"/><Relationship Id="rId4" Type="http://schemas.openxmlformats.org/officeDocument/2006/relationships/image" Target="../media/image30.sv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7.xml"/><Relationship Id="rId6" Type="http://schemas.openxmlformats.org/officeDocument/2006/relationships/hyperlink" Target="mailto:georgie@votesforschools.com" TargetMode="External"/><Relationship Id="rId5" Type="http://schemas.openxmlformats.org/officeDocument/2006/relationships/hyperlink" Target="https://safeshare.tv/x/FoQ45XPO_WQ" TargetMode="External"/><Relationship Id="rId4" Type="http://schemas.openxmlformats.org/officeDocument/2006/relationships/hyperlink" Target="http://www.votesforschools.com/" TargetMode="Externa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2DA70E7-3C8C-472E-910F-5D5916922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170" y="2420026"/>
            <a:ext cx="1999661" cy="20179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9AD2EDB-A7E6-4118-B366-6E2D822882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8725" y="2124745"/>
            <a:ext cx="993753" cy="956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00EE5B9-5D5D-464A-A82B-BF2F089D39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5720">
            <a:off x="2542493" y="954518"/>
            <a:ext cx="499626" cy="5953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D201E08-445F-4969-842D-8287DF2BC89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0639" y="3349942"/>
            <a:ext cx="654377" cy="9807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F27D556-59F7-424F-9225-FD5341B622F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8452" y="2873384"/>
            <a:ext cx="829498" cy="164267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931BFCD-CDBC-443E-B743-AC84C5E56E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97971" y="4207070"/>
            <a:ext cx="3529013" cy="683772"/>
          </a:xfrm>
        </p:spPr>
        <p:txBody>
          <a:bodyPr>
            <a:noAutofit/>
          </a:bodyPr>
          <a:lstStyle>
            <a:lvl1pPr marL="0" indent="0">
              <a:buNone/>
              <a:defRPr sz="4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Primary KS1</a:t>
            </a:r>
          </a:p>
        </p:txBody>
      </p:sp>
    </p:spTree>
    <p:extLst>
      <p:ext uri="{BB962C8B-B14F-4D97-AF65-F5344CB8AC3E}">
        <p14:creationId xmlns:p14="http://schemas.microsoft.com/office/powerpoint/2010/main" val="2403409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0332B78-DC47-4EF7-8377-CAD9B75100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2811BCB-6383-4BBE-8F38-2811A1D36375}"/>
              </a:ext>
            </a:extLst>
          </p:cNvPr>
          <p:cNvGrpSpPr/>
          <p:nvPr/>
        </p:nvGrpSpPr>
        <p:grpSpPr>
          <a:xfrm>
            <a:off x="3541893" y="2503328"/>
            <a:ext cx="2722203" cy="2748632"/>
            <a:chOff x="3635896" y="2780928"/>
            <a:chExt cx="2722203" cy="274863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A76B8D68-E61A-41B5-83C7-05C79518C926}"/>
                </a:ext>
              </a:extLst>
            </p:cNvPr>
            <p:cNvGrpSpPr/>
            <p:nvPr/>
          </p:nvGrpSpPr>
          <p:grpSpPr>
            <a:xfrm>
              <a:off x="3635896" y="2780928"/>
              <a:ext cx="2722203" cy="2748632"/>
              <a:chOff x="3635896" y="2780928"/>
              <a:chExt cx="2722203" cy="2748632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xmlns="" id="{85BB686D-62CB-447D-913B-FE2A5C2840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35896" y="2780928"/>
                <a:ext cx="2722203" cy="2748632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xmlns="" id="{22A87CED-981C-4BF2-8994-CDAA3FEA50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55976" y="4149080"/>
                <a:ext cx="655780" cy="660365"/>
              </a:xfrm>
              <a:prstGeom prst="rect">
                <a:avLst/>
              </a:prstGeom>
            </p:spPr>
          </p:pic>
        </p:grpSp>
        <p:sp>
          <p:nvSpPr>
            <p:cNvPr id="9" name="Frame 8">
              <a:extLst>
                <a:ext uri="{FF2B5EF4-FFF2-40B4-BE49-F238E27FC236}">
                  <a16:creationId xmlns:a16="http://schemas.microsoft.com/office/drawing/2014/main" xmlns="" id="{05739293-DC20-496C-B38E-61B462753C9F}"/>
                </a:ext>
              </a:extLst>
            </p:cNvPr>
            <p:cNvSpPr/>
            <p:nvPr/>
          </p:nvSpPr>
          <p:spPr>
            <a:xfrm>
              <a:off x="4079149" y="4061384"/>
              <a:ext cx="1152128" cy="884265"/>
            </a:xfrm>
            <a:prstGeom prst="frame">
              <a:avLst>
                <a:gd name="adj1" fmla="val 2443"/>
              </a:avLst>
            </a:prstGeom>
            <a:solidFill>
              <a:srgbClr val="6088EF"/>
            </a:solidFill>
            <a:ln>
              <a:solidFill>
                <a:srgbClr val="6088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D188BFA-42D5-4812-946F-4D320F4D42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5130" y="5817904"/>
            <a:ext cx="3347864" cy="5384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B3753F7-84DA-4001-BFD1-056FC0FF60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8526" y="332656"/>
            <a:ext cx="871804" cy="8779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C4E4566-B2BC-475A-9EFF-BA5C7B4CABBD}"/>
              </a:ext>
            </a:extLst>
          </p:cNvPr>
          <p:cNvSpPr/>
          <p:nvPr/>
        </p:nvSpPr>
        <p:spPr>
          <a:xfrm>
            <a:off x="1970664" y="982129"/>
            <a:ext cx="5238398" cy="138499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GB" sz="2800" b="1" dirty="0">
                <a:solidFill>
                  <a:srgbClr val="2D2D2D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Vote now on…</a:t>
            </a:r>
            <a:r>
              <a:rPr lang="en-GB" sz="2800" b="1" dirty="0">
                <a:solidFill>
                  <a:srgbClr val="97E8D7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en-GB" sz="2800" b="1" dirty="0">
                <a:solidFill>
                  <a:srgbClr val="97E8D7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GB" sz="2800" b="1" dirty="0">
                <a:solidFill>
                  <a:srgbClr val="97E8D7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en-GB" sz="2800" b="1" dirty="0">
                <a:solidFill>
                  <a:srgbClr val="97E8D7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GB" sz="2800" b="1" u="sng" dirty="0"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www.votesforschools.com</a:t>
            </a:r>
            <a:r>
              <a:rPr lang="en-GB" sz="2800" b="1" dirty="0">
                <a:solidFill>
                  <a:srgbClr val="97E8D7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602013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0FC176-9C3E-4E4C-AF0F-A4FE49B5BCA6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315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0FC176-9C3E-4E4C-AF0F-A4FE49B5BCA6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181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2DA70E7-3C8C-472E-910F-5D5916922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170" y="2420026"/>
            <a:ext cx="1999661" cy="20179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9AD2EDB-A7E6-4118-B366-6E2D822882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8725" y="2124745"/>
            <a:ext cx="993753" cy="956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00EE5B9-5D5D-464A-A82B-BF2F089D39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5720">
            <a:off x="2542493" y="954518"/>
            <a:ext cx="499626" cy="5953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D201E08-445F-4969-842D-8287DF2BC89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0639" y="3349942"/>
            <a:ext cx="654377" cy="9807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F27D556-59F7-424F-9225-FD5341B622F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8452" y="2873384"/>
            <a:ext cx="829498" cy="164267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931BFCD-CDBC-443E-B743-AC84C5E56E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97971" y="4207070"/>
            <a:ext cx="3529013" cy="683772"/>
          </a:xfrm>
        </p:spPr>
        <p:txBody>
          <a:bodyPr>
            <a:noAutofit/>
          </a:bodyPr>
          <a:lstStyle>
            <a:lvl1pPr marL="0" indent="0">
              <a:buNone/>
              <a:defRPr sz="4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Primary KS1</a:t>
            </a:r>
          </a:p>
        </p:txBody>
      </p:sp>
    </p:spTree>
    <p:extLst>
      <p:ext uri="{BB962C8B-B14F-4D97-AF65-F5344CB8AC3E}">
        <p14:creationId xmlns:p14="http://schemas.microsoft.com/office/powerpoint/2010/main" val="631052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9"/>
            <a:ext cx="7772400" cy="1470025"/>
          </a:xfrm>
        </p:spPr>
        <p:txBody>
          <a:bodyPr>
            <a:normAutofit/>
          </a:bodyPr>
          <a:lstStyle>
            <a:lvl1pPr>
              <a:defRPr sz="28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073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arning Journ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mage result for finish sign">
            <a:extLst>
              <a:ext uri="{FF2B5EF4-FFF2-40B4-BE49-F238E27FC236}">
                <a16:creationId xmlns:a16="http://schemas.microsoft.com/office/drawing/2014/main" xmlns="" id="{B3EC44D8-1F0E-474B-B346-B47AC186D9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39817" y="4985651"/>
            <a:ext cx="1228485" cy="121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: Shape 9">
            <a:extLst>
              <a:ext uri="{FF2B5EF4-FFF2-40B4-BE49-F238E27FC236}">
                <a16:creationId xmlns:a16="http://schemas.microsoft.com/office/drawing/2014/main" xmlns="" id="{E61A4D26-4875-40CA-A5B2-7B453F8FE296}"/>
              </a:ext>
            </a:extLst>
          </p:cNvPr>
          <p:cNvSpPr/>
          <p:nvPr/>
        </p:nvSpPr>
        <p:spPr>
          <a:xfrm>
            <a:off x="836464" y="1772816"/>
            <a:ext cx="7581822" cy="4000976"/>
          </a:xfrm>
          <a:custGeom>
            <a:avLst/>
            <a:gdLst>
              <a:gd name="connsiteX0" fmla="*/ 0 w 7263928"/>
              <a:gd name="connsiteY0" fmla="*/ 75127 h 3582415"/>
              <a:gd name="connsiteX1" fmla="*/ 6150280 w 7263928"/>
              <a:gd name="connsiteY1" fmla="*/ 100179 h 3582415"/>
              <a:gd name="connsiteX2" fmla="*/ 6770318 w 7263928"/>
              <a:gd name="connsiteY2" fmla="*/ 1052157 h 3582415"/>
              <a:gd name="connsiteX3" fmla="*/ 795403 w 7263928"/>
              <a:gd name="connsiteY3" fmla="*/ 1803719 h 3582415"/>
              <a:gd name="connsiteX4" fmla="*/ 989557 w 7263928"/>
              <a:gd name="connsiteY4" fmla="*/ 3075110 h 3582415"/>
              <a:gd name="connsiteX5" fmla="*/ 6657584 w 7263928"/>
              <a:gd name="connsiteY5" fmla="*/ 3582415 h 3582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63928" h="3582415">
                <a:moveTo>
                  <a:pt x="0" y="75127"/>
                </a:moveTo>
                <a:cubicBezTo>
                  <a:pt x="2510947" y="6234"/>
                  <a:pt x="5021894" y="-62659"/>
                  <a:pt x="6150280" y="100179"/>
                </a:cubicBezTo>
                <a:cubicBezTo>
                  <a:pt x="7278666" y="263017"/>
                  <a:pt x="7662797" y="768234"/>
                  <a:pt x="6770318" y="1052157"/>
                </a:cubicBezTo>
                <a:cubicBezTo>
                  <a:pt x="5877839" y="1336080"/>
                  <a:pt x="1758863" y="1466560"/>
                  <a:pt x="795403" y="1803719"/>
                </a:cubicBezTo>
                <a:cubicBezTo>
                  <a:pt x="-168057" y="2140878"/>
                  <a:pt x="12527" y="2778661"/>
                  <a:pt x="989557" y="3075110"/>
                </a:cubicBezTo>
                <a:cubicBezTo>
                  <a:pt x="1966587" y="3371559"/>
                  <a:pt x="4312085" y="3476987"/>
                  <a:pt x="6657584" y="3582415"/>
                </a:cubicBezTo>
              </a:path>
            </a:pathLst>
          </a:custGeom>
          <a:noFill/>
          <a:ln>
            <a:solidFill>
              <a:srgbClr val="6088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highlight>
                <a:srgbClr val="03ABE1"/>
              </a:highlight>
              <a:latin typeface="Century Gothic"/>
              <a:cs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http://www.thehiveinsight.com/wp-content/themes/tsu/css/images/signs-right-start.png">
            <a:extLst>
              <a:ext uri="{FF2B5EF4-FFF2-40B4-BE49-F238E27FC236}">
                <a16:creationId xmlns:a16="http://schemas.microsoft.com/office/drawing/2014/main" xmlns="" id="{3E3F0D5E-229D-49A7-AAB6-0D351DD0A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248457"/>
            <a:ext cx="1431618" cy="124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Placeholder 24">
            <a:extLst>
              <a:ext uri="{FF2B5EF4-FFF2-40B4-BE49-F238E27FC236}">
                <a16:creationId xmlns:a16="http://schemas.microsoft.com/office/drawing/2014/main" xmlns="" id="{DB6B306F-BFCD-4479-ACB0-81C8F27DCE0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1476" y="3434574"/>
            <a:ext cx="1799130" cy="1149259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xmlns="" id="{0B71B64D-5B71-48B0-A10B-5D516CB7DCF1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b="1">
                <a:latin typeface="Century Gothic"/>
                <a:cs typeface="Century Gothic"/>
              </a:rPr>
              <a:t>Our learning journey for this week!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45CCE3C3-94F3-4F76-9B2B-3CFAD828250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9845" y="365399"/>
            <a:ext cx="871804" cy="877900"/>
          </a:xfrm>
          <a:prstGeom prst="rect">
            <a:avLst/>
          </a:prstGeom>
        </p:spPr>
      </p:pic>
      <p:sp>
        <p:nvSpPr>
          <p:cNvPr id="25" name="Text Placeholder 24">
            <a:extLst>
              <a:ext uri="{FF2B5EF4-FFF2-40B4-BE49-F238E27FC236}">
                <a16:creationId xmlns:a16="http://schemas.microsoft.com/office/drawing/2014/main" xmlns="" id="{15F20F20-48E6-4C24-8828-2C82B43385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77538" y="1231203"/>
            <a:ext cx="1712913" cy="1109663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xmlns="" id="{2868CCFB-DEDB-423B-A8FC-3A26C842F3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64864" y="1140405"/>
            <a:ext cx="1884045" cy="1161348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 marL="1828800" indent="0">
              <a:buNone/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xmlns="" id="{F28DE195-DDB4-47F8-8B8C-DC750A8D9C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01812" y="2648486"/>
            <a:ext cx="1713599" cy="110880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xmlns="" id="{C074B4FC-009B-47F9-A785-7C0FDE0B90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93747" y="2892932"/>
            <a:ext cx="2064047" cy="11736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>
            <a:lvl1pPr marL="0" indent="0" algn="ctr">
              <a:buNone/>
              <a:defRPr sz="18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 marL="1828800" indent="0">
              <a:buNone/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26">
            <a:extLst>
              <a:ext uri="{FF2B5EF4-FFF2-40B4-BE49-F238E27FC236}">
                <a16:creationId xmlns:a16="http://schemas.microsoft.com/office/drawing/2014/main" xmlns="" id="{4ADB8F8D-C5D2-43D9-95F6-8953E23439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459285" y="5006403"/>
            <a:ext cx="2064047" cy="1292824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 marL="1828800" indent="0">
              <a:buNone/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FE22C82-1322-47F0-8433-07036B1A31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08301" y="5062265"/>
            <a:ext cx="1487488" cy="118110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Vote!</a:t>
            </a:r>
          </a:p>
        </p:txBody>
      </p:sp>
    </p:spTree>
    <p:extLst>
      <p:ext uri="{BB962C8B-B14F-4D97-AF65-F5344CB8AC3E}">
        <p14:creationId xmlns:p14="http://schemas.microsoft.com/office/powerpoint/2010/main" val="4105131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m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9"/>
            <a:ext cx="7237562" cy="457199"/>
          </a:xfrm>
        </p:spPr>
        <p:txBody>
          <a:bodyPr>
            <a:noAutofit/>
          </a:bodyPr>
          <a:lstStyle>
            <a:lvl1pPr algn="l">
              <a:defRPr sz="2800" b="1">
                <a:latin typeface="+mn-lt"/>
              </a:defRPr>
            </a:lvl1pPr>
          </a:lstStyle>
          <a:p>
            <a:r>
              <a:rPr lang="en-US" dirty="0"/>
              <a:t>Commonly used boxes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D5172E2-B8C0-4B53-8CD7-E38E5A07A9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5058" y="1978534"/>
            <a:ext cx="4355980" cy="2541708"/>
          </a:xfrm>
          <a:prstGeom prst="cloud">
            <a:avLst/>
          </a:prstGeom>
          <a:solidFill>
            <a:schemeClr val="accent4"/>
          </a:solidFill>
          <a:ln w="28575">
            <a:solidFill>
              <a:schemeClr val="accent3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b="1"/>
            </a:lvl1pPr>
            <a:lvl2pPr marL="457200" indent="0" algn="ctr">
              <a:buNone/>
              <a:defRPr sz="1800"/>
            </a:lvl2pPr>
          </a:lstStyle>
          <a:p>
            <a:pPr lvl="0"/>
            <a:r>
              <a:rPr lang="en-US" dirty="0"/>
              <a:t>Activity Title (Time in mins)</a:t>
            </a:r>
          </a:p>
          <a:p>
            <a:pPr lvl="1"/>
            <a:r>
              <a:rPr lang="en-US" dirty="0"/>
              <a:t>Activity information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E7843B41-02CF-4B64-BCD9-B9CC937351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53036" y="1148331"/>
            <a:ext cx="2994025" cy="1080000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Information box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xmlns="" id="{88D644EF-BAA6-4E05-AE1F-70DBA267BF4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51859" y="3622207"/>
            <a:ext cx="2994025" cy="1080000"/>
          </a:xfrm>
          <a:prstGeom prst="roundRect">
            <a:avLst/>
          </a:prstGeom>
          <a:solidFill>
            <a:schemeClr val="accent6"/>
          </a:solidFill>
          <a:ln w="28575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 dirty="0"/>
              <a:t>SEND/Definition Box: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5D8471F-BD68-4AFA-90A1-ED78E7901F3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51859" y="2385269"/>
            <a:ext cx="2995200" cy="108000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Challenge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xmlns="" id="{77269F30-4ADC-40DA-AD25-97F31391CC2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51858" y="4859145"/>
            <a:ext cx="2994025" cy="108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 dirty="0"/>
              <a:t>Teachers note</a:t>
            </a:r>
          </a:p>
        </p:txBody>
      </p:sp>
    </p:spTree>
    <p:extLst>
      <p:ext uri="{BB962C8B-B14F-4D97-AF65-F5344CB8AC3E}">
        <p14:creationId xmlns:p14="http://schemas.microsoft.com/office/powerpoint/2010/main" val="8393628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32FFBDDD-9207-49ED-865E-A2FFF820E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9158"/>
          </a:xfrm>
        </p:spPr>
        <p:txBody>
          <a:bodyPr>
            <a:normAutofit/>
          </a:bodyPr>
          <a:lstStyle>
            <a:lvl1pPr algn="l">
              <a:defRPr lang="en-US"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3927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>
            <a:extLst>
              <a:ext uri="{FF2B5EF4-FFF2-40B4-BE49-F238E27FC236}">
                <a16:creationId xmlns:a16="http://schemas.microsoft.com/office/drawing/2014/main" xmlns="" id="{AE51AC2F-5D49-437A-B71F-AC28FAAA6B62}"/>
              </a:ext>
            </a:extLst>
          </p:cNvPr>
          <p:cNvSpPr/>
          <p:nvPr/>
        </p:nvSpPr>
        <p:spPr>
          <a:xfrm rot="10800000" flipH="1">
            <a:off x="157338" y="179617"/>
            <a:ext cx="8822067" cy="6493325"/>
          </a:xfrm>
          <a:prstGeom prst="rtTriangle">
            <a:avLst/>
          </a:prstGeom>
          <a:solidFill>
            <a:srgbClr val="EF3340">
              <a:alpha val="20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xmlns="" id="{9387F906-A046-4906-AAB7-A2E22576770C}"/>
              </a:ext>
            </a:extLst>
          </p:cNvPr>
          <p:cNvSpPr/>
          <p:nvPr/>
        </p:nvSpPr>
        <p:spPr>
          <a:xfrm flipH="1">
            <a:off x="164595" y="162818"/>
            <a:ext cx="8822067" cy="6510124"/>
          </a:xfrm>
          <a:prstGeom prst="rtTriangle">
            <a:avLst/>
          </a:prstGeom>
          <a:solidFill>
            <a:srgbClr val="6088E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3FF838-6CF6-4B1B-A723-A7C303CB2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49F1D4E-8A1B-44F5-B99D-49C8CA4E5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8107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2F86F9D-ED51-4C42-8081-D1B5B82626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BCFA275-FCCB-4B08-8C81-F682CFC0ECC5}"/>
              </a:ext>
            </a:extLst>
          </p:cNvPr>
          <p:cNvSpPr/>
          <p:nvPr/>
        </p:nvSpPr>
        <p:spPr>
          <a:xfrm>
            <a:off x="170357" y="183775"/>
            <a:ext cx="4410269" cy="6487200"/>
          </a:xfrm>
          <a:prstGeom prst="rect">
            <a:avLst/>
          </a:prstGeom>
          <a:solidFill>
            <a:srgbClr val="DDE8F6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36E1AFD-4D94-4056-96C7-7C40F622007E}"/>
              </a:ext>
            </a:extLst>
          </p:cNvPr>
          <p:cNvSpPr/>
          <p:nvPr/>
        </p:nvSpPr>
        <p:spPr>
          <a:xfrm>
            <a:off x="4565957" y="184515"/>
            <a:ext cx="4410269" cy="6487200"/>
          </a:xfrm>
          <a:prstGeom prst="rect">
            <a:avLst/>
          </a:prstGeom>
          <a:solidFill>
            <a:srgbClr val="FFD3D6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FF038C7D-BC9C-40A7-9010-BDAEA8518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5707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4920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9"/>
            <a:ext cx="7772400" cy="1470025"/>
          </a:xfrm>
        </p:spPr>
        <p:txBody>
          <a:bodyPr>
            <a:normAutofit/>
          </a:bodyPr>
          <a:lstStyle>
            <a:lvl1pPr>
              <a:defRPr sz="28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4942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665913" y="6218236"/>
            <a:ext cx="2133600" cy="365125"/>
          </a:xfrm>
        </p:spPr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E94FC0DA-1F7A-4A4F-96DF-822CA2457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74640"/>
            <a:ext cx="8229600" cy="1199413"/>
          </a:xfrm>
        </p:spPr>
        <p:txBody>
          <a:bodyPr>
            <a:normAutofit/>
          </a:bodyPr>
          <a:lstStyle>
            <a:lvl1pPr algn="ctr">
              <a:defRPr lang="en-US" sz="2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/>
              <a:t>Copy the Vote Topic Question Here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8C349FA-FA0A-47CF-B375-590C3935656D}"/>
              </a:ext>
            </a:extLst>
          </p:cNvPr>
          <p:cNvSpPr/>
          <p:nvPr/>
        </p:nvSpPr>
        <p:spPr>
          <a:xfrm>
            <a:off x="412544" y="1708914"/>
            <a:ext cx="4176347" cy="432047"/>
          </a:xfrm>
          <a:prstGeom prst="rect">
            <a:avLst/>
          </a:prstGeom>
          <a:solidFill>
            <a:srgbClr val="DF606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/>
                <a:ea typeface="Lato" panose="020F0502020204030203" pitchFamily="34" charset="0"/>
                <a:cs typeface="Century Gothic"/>
              </a:rPr>
              <a:t>Yes</a:t>
            </a:r>
            <a:endParaRPr lang="en-GB" sz="1800" b="1" dirty="0">
              <a:solidFill>
                <a:schemeClr val="tx1"/>
              </a:solidFill>
              <a:latin typeface="Century Gothic"/>
              <a:ea typeface="Lato" panose="020F0502020204030203" pitchFamily="34" charset="0"/>
              <a:cs typeface="Century Gothic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4681413-D22E-44B1-B3BB-C8FC00A935E9}"/>
              </a:ext>
            </a:extLst>
          </p:cNvPr>
          <p:cNvSpPr/>
          <p:nvPr/>
        </p:nvSpPr>
        <p:spPr>
          <a:xfrm>
            <a:off x="4588890" y="1708914"/>
            <a:ext cx="4142566" cy="432047"/>
          </a:xfrm>
          <a:prstGeom prst="rect">
            <a:avLst/>
          </a:prstGeom>
          <a:solidFill>
            <a:srgbClr val="80A0F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/>
                <a:ea typeface="Lato" panose="020F0502020204030203" pitchFamily="34" charset="0"/>
                <a:cs typeface="Century Gothic"/>
              </a:rPr>
              <a:t>No</a:t>
            </a:r>
            <a:endParaRPr lang="en-GB" sz="1800" b="1" dirty="0">
              <a:solidFill>
                <a:schemeClr val="tx1"/>
              </a:solidFill>
              <a:latin typeface="Century Gothic"/>
              <a:ea typeface="Lato" panose="020F0502020204030203" pitchFamily="34" charset="0"/>
              <a:cs typeface="Century Gothic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D7DCD71-72C7-4C2F-A1C6-C354E9ECE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8526" y="332656"/>
            <a:ext cx="871804" cy="877900"/>
          </a:xfrm>
          <a:prstGeom prst="rect">
            <a:avLst/>
          </a:prstGeom>
        </p:spPr>
      </p:pic>
      <p:sp>
        <p:nvSpPr>
          <p:cNvPr id="14" name="Text Placeholder 16">
            <a:extLst>
              <a:ext uri="{FF2B5EF4-FFF2-40B4-BE49-F238E27FC236}">
                <a16:creationId xmlns:a16="http://schemas.microsoft.com/office/drawing/2014/main" xmlns="" id="{EF66431D-E730-4458-AAE1-45B406DF2B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2751" y="2140961"/>
            <a:ext cx="4176713" cy="400373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18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These boxes should </a:t>
            </a:r>
            <a:r>
              <a:rPr lang="en-US" dirty="0" err="1"/>
              <a:t>summarise</a:t>
            </a:r>
            <a:r>
              <a:rPr lang="en-US" dirty="0"/>
              <a:t> the main arguments for each side of the question. </a:t>
            </a:r>
          </a:p>
          <a:p>
            <a:pPr lvl="0"/>
            <a:r>
              <a:rPr lang="en-US" dirty="0"/>
              <a:t>The bullet points should be the same </a:t>
            </a:r>
            <a:r>
              <a:rPr lang="en-US" dirty="0" err="1"/>
              <a:t>colour</a:t>
            </a:r>
            <a:r>
              <a:rPr lang="en-US" dirty="0"/>
              <a:t> as the above box.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xmlns="" id="{E40E376C-CDBB-4677-B0EE-B792DF94E3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89463" y="2135646"/>
            <a:ext cx="4141787" cy="400373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8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These boxes should </a:t>
            </a:r>
            <a:r>
              <a:rPr lang="en-US" dirty="0" err="1"/>
              <a:t>summarise</a:t>
            </a:r>
            <a:r>
              <a:rPr lang="en-US" dirty="0"/>
              <a:t> the main arguments for each side of the question. </a:t>
            </a:r>
          </a:p>
          <a:p>
            <a:pPr lvl="0"/>
            <a:r>
              <a:rPr lang="en-US" dirty="0"/>
              <a:t>The bullet points should be the same </a:t>
            </a:r>
            <a:r>
              <a:rPr lang="en-US" dirty="0" err="1"/>
              <a:t>colour</a:t>
            </a:r>
            <a:r>
              <a:rPr lang="en-US" dirty="0"/>
              <a:t> as the above box.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EEEFFCF4-0AFB-410B-8337-96BC925D12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4979" y="5576885"/>
            <a:ext cx="1108396" cy="100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9961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eer Launchp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751DEF6-C112-4BCD-8EF8-ADB6CE45252E}"/>
              </a:ext>
            </a:extLst>
          </p:cNvPr>
          <p:cNvSpPr/>
          <p:nvPr/>
        </p:nvSpPr>
        <p:spPr>
          <a:xfrm>
            <a:off x="172439" y="3420376"/>
            <a:ext cx="8800676" cy="3259377"/>
          </a:xfrm>
          <a:prstGeom prst="rect">
            <a:avLst/>
          </a:prstGeom>
          <a:solidFill>
            <a:srgbClr val="EF3340">
              <a:alpha val="13000"/>
            </a:srgbClr>
          </a:solidFill>
          <a:ln>
            <a:solidFill>
              <a:srgbClr val="80A0F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1F833950-833C-475A-A691-4FE801C3479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72875" y="3730469"/>
            <a:ext cx="4278975" cy="2671763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GB" dirty="0"/>
              <a:t>DRAG </a:t>
            </a:r>
          </a:p>
          <a:p>
            <a:pPr lvl="0"/>
            <a:r>
              <a:rPr lang="en-GB" dirty="0"/>
              <a:t>Career spotlight: This is .... He is a .., which means ... 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Click him to hear about how he got into a career in ...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450BE83-20A5-4AD5-9347-F6ED54151A4F}"/>
              </a:ext>
            </a:extLst>
          </p:cNvPr>
          <p:cNvSpPr/>
          <p:nvPr/>
        </p:nvSpPr>
        <p:spPr>
          <a:xfrm>
            <a:off x="163813" y="178249"/>
            <a:ext cx="8800676" cy="3240360"/>
          </a:xfrm>
          <a:prstGeom prst="rect">
            <a:avLst/>
          </a:prstGeom>
          <a:solidFill>
            <a:srgbClr val="80A0F2">
              <a:alpha val="30000"/>
            </a:srgbClr>
          </a:solidFill>
          <a:ln>
            <a:solidFill>
              <a:srgbClr val="80A0F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43C77992-C979-4C00-A915-6251B7797C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528" y="274641"/>
            <a:ext cx="3849545" cy="520349"/>
          </a:xfrm>
        </p:spPr>
        <p:txBody>
          <a:bodyPr/>
          <a:lstStyle>
            <a:lvl1pPr marL="0" marR="0" indent="0" algn="l" rtl="0">
              <a:spcBef>
                <a:spcPts val="0"/>
              </a:spcBef>
              <a:buSzPct val="25000"/>
              <a:buNone/>
              <a:defRPr/>
            </a:lvl1pPr>
          </a:lstStyle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Career Launchpad!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xmlns="" id="{B202AE5B-4974-447F-8ABF-D12E9A89C08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73688" y="846138"/>
            <a:ext cx="3078162" cy="244387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GB" dirty="0"/>
              <a:t>An image relating to the information on the left.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xmlns="" id="{90ACCFD2-7943-4AEF-88F0-D1F867DF1B6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69914" y="3745793"/>
            <a:ext cx="2960687" cy="267247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GB" dirty="0"/>
              <a:t>A screenshot of the video used in Career Spotlight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xmlns="" id="{E4081CE7-9680-41C6-8AA6-ACAF4C6CC7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1610" y="824725"/>
            <a:ext cx="4298950" cy="373844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Learn about…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9F77652-284D-459B-921E-278C7A439ED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3131" y="6626489"/>
            <a:ext cx="2427287" cy="194845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US" dirty="0"/>
              <a:t>Place hyperlink to </a:t>
            </a:r>
            <a:r>
              <a:rPr lang="en-US" dirty="0" err="1"/>
              <a:t>SafeShare</a:t>
            </a:r>
            <a:r>
              <a:rPr lang="en-US" dirty="0"/>
              <a:t> video here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F36DFA2-68E5-4B17-8F90-38FBDAC80A1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1610" y="1276255"/>
            <a:ext cx="4699229" cy="2013046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Further information about the topic.</a:t>
            </a:r>
          </a:p>
        </p:txBody>
      </p:sp>
    </p:spTree>
    <p:extLst>
      <p:ext uri="{BB962C8B-B14F-4D97-AF65-F5344CB8AC3E}">
        <p14:creationId xmlns:p14="http://schemas.microsoft.com/office/powerpoint/2010/main" val="21300757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0332B78-DC47-4EF7-8377-CAD9B75100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2811BCB-6383-4BBE-8F38-2811A1D36375}"/>
              </a:ext>
            </a:extLst>
          </p:cNvPr>
          <p:cNvGrpSpPr/>
          <p:nvPr/>
        </p:nvGrpSpPr>
        <p:grpSpPr>
          <a:xfrm>
            <a:off x="3541893" y="2503328"/>
            <a:ext cx="2722203" cy="2748632"/>
            <a:chOff x="3635896" y="2780928"/>
            <a:chExt cx="2722203" cy="274863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A76B8D68-E61A-41B5-83C7-05C79518C926}"/>
                </a:ext>
              </a:extLst>
            </p:cNvPr>
            <p:cNvGrpSpPr/>
            <p:nvPr/>
          </p:nvGrpSpPr>
          <p:grpSpPr>
            <a:xfrm>
              <a:off x="3635896" y="2780928"/>
              <a:ext cx="2722203" cy="2748632"/>
              <a:chOff x="3635896" y="2780928"/>
              <a:chExt cx="2722203" cy="2748632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xmlns="" id="{85BB686D-62CB-447D-913B-FE2A5C2840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35896" y="2780928"/>
                <a:ext cx="2722203" cy="2748632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xmlns="" id="{22A87CED-981C-4BF2-8994-CDAA3FEA50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55976" y="4149080"/>
                <a:ext cx="655780" cy="660365"/>
              </a:xfrm>
              <a:prstGeom prst="rect">
                <a:avLst/>
              </a:prstGeom>
            </p:spPr>
          </p:pic>
        </p:grpSp>
        <p:sp>
          <p:nvSpPr>
            <p:cNvPr id="9" name="Frame 8">
              <a:extLst>
                <a:ext uri="{FF2B5EF4-FFF2-40B4-BE49-F238E27FC236}">
                  <a16:creationId xmlns:a16="http://schemas.microsoft.com/office/drawing/2014/main" xmlns="" id="{05739293-DC20-496C-B38E-61B462753C9F}"/>
                </a:ext>
              </a:extLst>
            </p:cNvPr>
            <p:cNvSpPr/>
            <p:nvPr/>
          </p:nvSpPr>
          <p:spPr>
            <a:xfrm>
              <a:off x="4079149" y="4061384"/>
              <a:ext cx="1152128" cy="884265"/>
            </a:xfrm>
            <a:prstGeom prst="frame">
              <a:avLst>
                <a:gd name="adj1" fmla="val 2443"/>
              </a:avLst>
            </a:prstGeom>
            <a:solidFill>
              <a:srgbClr val="6088EF"/>
            </a:solidFill>
            <a:ln>
              <a:solidFill>
                <a:srgbClr val="6088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D188BFA-42D5-4812-946F-4D320F4D42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5955611"/>
            <a:ext cx="3347864" cy="5384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B3753F7-84DA-4001-BFD1-056FC0FF60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8526" y="332656"/>
            <a:ext cx="871804" cy="8779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C4E4566-B2BC-475A-9EFF-BA5C7B4CABBD}"/>
              </a:ext>
            </a:extLst>
          </p:cNvPr>
          <p:cNvSpPr/>
          <p:nvPr/>
        </p:nvSpPr>
        <p:spPr>
          <a:xfrm>
            <a:off x="1970664" y="982129"/>
            <a:ext cx="5238398" cy="138499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GB" sz="2800" b="1" dirty="0">
                <a:solidFill>
                  <a:srgbClr val="2D2D2D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Vote now on…</a:t>
            </a:r>
            <a:r>
              <a:rPr lang="en-GB" sz="2800" b="1" dirty="0">
                <a:solidFill>
                  <a:srgbClr val="97E8D7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en-GB" sz="2800" b="1" dirty="0">
                <a:solidFill>
                  <a:srgbClr val="97E8D7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GB" sz="2800" b="1" dirty="0">
                <a:solidFill>
                  <a:srgbClr val="97E8D7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en-GB" sz="2800" b="1" dirty="0">
                <a:solidFill>
                  <a:srgbClr val="97E8D7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GB" sz="2800" b="1" u="sng" dirty="0"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www.votesforschools.com</a:t>
            </a:r>
            <a:r>
              <a:rPr lang="en-GB" sz="2800" b="1" dirty="0">
                <a:solidFill>
                  <a:srgbClr val="97E8D7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0522090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C176-9C3E-4E4C-AF0F-A4FE49B5BCA6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5833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2DA70E7-3C8C-472E-910F-5D5916922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170" y="2420026"/>
            <a:ext cx="1999661" cy="20179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9AD2EDB-A7E6-4118-B366-6E2D822882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8725" y="2124745"/>
            <a:ext cx="993753" cy="956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00EE5B9-5D5D-464A-A82B-BF2F089D39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5720">
            <a:off x="2542493" y="954518"/>
            <a:ext cx="499626" cy="5953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D201E08-445F-4969-842D-8287DF2BC89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0639" y="3349942"/>
            <a:ext cx="654377" cy="9807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F27D556-59F7-424F-9225-FD5341B622F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8452" y="2873384"/>
            <a:ext cx="829498" cy="164267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931BFCD-CDBC-443E-B743-AC84C5E56E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97971" y="4207070"/>
            <a:ext cx="3529013" cy="683772"/>
          </a:xfrm>
        </p:spPr>
        <p:txBody>
          <a:bodyPr>
            <a:noAutofit/>
          </a:bodyPr>
          <a:lstStyle>
            <a:lvl1pPr marL="0" indent="0">
              <a:buNone/>
              <a:defRPr sz="4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Primary KS1</a:t>
            </a:r>
          </a:p>
        </p:txBody>
      </p:sp>
    </p:spTree>
    <p:extLst>
      <p:ext uri="{BB962C8B-B14F-4D97-AF65-F5344CB8AC3E}">
        <p14:creationId xmlns:p14="http://schemas.microsoft.com/office/powerpoint/2010/main" val="10508938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9"/>
            <a:ext cx="7772400" cy="1470025"/>
          </a:xfrm>
        </p:spPr>
        <p:txBody>
          <a:bodyPr>
            <a:normAutofit/>
          </a:bodyPr>
          <a:lstStyle>
            <a:lvl1pPr>
              <a:defRPr sz="28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154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arning Journ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mage result for finish sign">
            <a:extLst>
              <a:ext uri="{FF2B5EF4-FFF2-40B4-BE49-F238E27FC236}">
                <a16:creationId xmlns:a16="http://schemas.microsoft.com/office/drawing/2014/main" xmlns="" id="{B3EC44D8-1F0E-474B-B346-B47AC186D9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39817" y="4985651"/>
            <a:ext cx="1228485" cy="121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: Shape 9">
            <a:extLst>
              <a:ext uri="{FF2B5EF4-FFF2-40B4-BE49-F238E27FC236}">
                <a16:creationId xmlns:a16="http://schemas.microsoft.com/office/drawing/2014/main" xmlns="" id="{E61A4D26-4875-40CA-A5B2-7B453F8FE296}"/>
              </a:ext>
            </a:extLst>
          </p:cNvPr>
          <p:cNvSpPr/>
          <p:nvPr/>
        </p:nvSpPr>
        <p:spPr>
          <a:xfrm>
            <a:off x="836464" y="1772816"/>
            <a:ext cx="7581822" cy="4000976"/>
          </a:xfrm>
          <a:custGeom>
            <a:avLst/>
            <a:gdLst>
              <a:gd name="connsiteX0" fmla="*/ 0 w 7263928"/>
              <a:gd name="connsiteY0" fmla="*/ 75127 h 3582415"/>
              <a:gd name="connsiteX1" fmla="*/ 6150280 w 7263928"/>
              <a:gd name="connsiteY1" fmla="*/ 100179 h 3582415"/>
              <a:gd name="connsiteX2" fmla="*/ 6770318 w 7263928"/>
              <a:gd name="connsiteY2" fmla="*/ 1052157 h 3582415"/>
              <a:gd name="connsiteX3" fmla="*/ 795403 w 7263928"/>
              <a:gd name="connsiteY3" fmla="*/ 1803719 h 3582415"/>
              <a:gd name="connsiteX4" fmla="*/ 989557 w 7263928"/>
              <a:gd name="connsiteY4" fmla="*/ 3075110 h 3582415"/>
              <a:gd name="connsiteX5" fmla="*/ 6657584 w 7263928"/>
              <a:gd name="connsiteY5" fmla="*/ 3582415 h 3582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63928" h="3582415">
                <a:moveTo>
                  <a:pt x="0" y="75127"/>
                </a:moveTo>
                <a:cubicBezTo>
                  <a:pt x="2510947" y="6234"/>
                  <a:pt x="5021894" y="-62659"/>
                  <a:pt x="6150280" y="100179"/>
                </a:cubicBezTo>
                <a:cubicBezTo>
                  <a:pt x="7278666" y="263017"/>
                  <a:pt x="7662797" y="768234"/>
                  <a:pt x="6770318" y="1052157"/>
                </a:cubicBezTo>
                <a:cubicBezTo>
                  <a:pt x="5877839" y="1336080"/>
                  <a:pt x="1758863" y="1466560"/>
                  <a:pt x="795403" y="1803719"/>
                </a:cubicBezTo>
                <a:cubicBezTo>
                  <a:pt x="-168057" y="2140878"/>
                  <a:pt x="12527" y="2778661"/>
                  <a:pt x="989557" y="3075110"/>
                </a:cubicBezTo>
                <a:cubicBezTo>
                  <a:pt x="1966587" y="3371559"/>
                  <a:pt x="4312085" y="3476987"/>
                  <a:pt x="6657584" y="3582415"/>
                </a:cubicBezTo>
              </a:path>
            </a:pathLst>
          </a:custGeom>
          <a:noFill/>
          <a:ln>
            <a:solidFill>
              <a:srgbClr val="6088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highlight>
                <a:srgbClr val="03ABE1"/>
              </a:highlight>
              <a:latin typeface="Century Gothic"/>
              <a:cs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http://www.thehiveinsight.com/wp-content/themes/tsu/css/images/signs-right-start.png">
            <a:extLst>
              <a:ext uri="{FF2B5EF4-FFF2-40B4-BE49-F238E27FC236}">
                <a16:creationId xmlns:a16="http://schemas.microsoft.com/office/drawing/2014/main" xmlns="" id="{3E3F0D5E-229D-49A7-AAB6-0D351DD0A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248457"/>
            <a:ext cx="1431618" cy="124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Placeholder 24">
            <a:extLst>
              <a:ext uri="{FF2B5EF4-FFF2-40B4-BE49-F238E27FC236}">
                <a16:creationId xmlns:a16="http://schemas.microsoft.com/office/drawing/2014/main" xmlns="" id="{DB6B306F-BFCD-4479-ACB0-81C8F27DCE0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1476" y="3434574"/>
            <a:ext cx="1799130" cy="1149259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xmlns="" id="{0B71B64D-5B71-48B0-A10B-5D516CB7DCF1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b="1">
                <a:latin typeface="Century Gothic"/>
                <a:cs typeface="Century Gothic"/>
              </a:rPr>
              <a:t>Our learning journey for this week!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45CCE3C3-94F3-4F76-9B2B-3CFAD828250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9845" y="365399"/>
            <a:ext cx="871804" cy="877900"/>
          </a:xfrm>
          <a:prstGeom prst="rect">
            <a:avLst/>
          </a:prstGeom>
        </p:spPr>
      </p:pic>
      <p:sp>
        <p:nvSpPr>
          <p:cNvPr id="25" name="Text Placeholder 24">
            <a:extLst>
              <a:ext uri="{FF2B5EF4-FFF2-40B4-BE49-F238E27FC236}">
                <a16:creationId xmlns:a16="http://schemas.microsoft.com/office/drawing/2014/main" xmlns="" id="{15F20F20-48E6-4C24-8828-2C82B43385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77538" y="1231203"/>
            <a:ext cx="1712913" cy="1109663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xmlns="" id="{2868CCFB-DEDB-423B-A8FC-3A26C842F3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64864" y="1140405"/>
            <a:ext cx="1884045" cy="1161348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 marL="1828800" indent="0">
              <a:buNone/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xmlns="" id="{F28DE195-DDB4-47F8-8B8C-DC750A8D9C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01812" y="2648486"/>
            <a:ext cx="1713599" cy="110880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xmlns="" id="{C074B4FC-009B-47F9-A785-7C0FDE0B90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93747" y="2892932"/>
            <a:ext cx="2064047" cy="11736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>
            <a:lvl1pPr marL="0" indent="0" algn="ctr">
              <a:buNone/>
              <a:defRPr sz="18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 marL="1828800" indent="0">
              <a:buNone/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26">
            <a:extLst>
              <a:ext uri="{FF2B5EF4-FFF2-40B4-BE49-F238E27FC236}">
                <a16:creationId xmlns:a16="http://schemas.microsoft.com/office/drawing/2014/main" xmlns="" id="{4ADB8F8D-C5D2-43D9-95F6-8953E23439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459285" y="5006403"/>
            <a:ext cx="2064047" cy="1292824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 marL="1828800" indent="0">
              <a:buNone/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FE22C82-1322-47F0-8433-07036B1A31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08301" y="5062265"/>
            <a:ext cx="1487488" cy="118110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Vote!</a:t>
            </a:r>
          </a:p>
        </p:txBody>
      </p:sp>
    </p:spTree>
    <p:extLst>
      <p:ext uri="{BB962C8B-B14F-4D97-AF65-F5344CB8AC3E}">
        <p14:creationId xmlns:p14="http://schemas.microsoft.com/office/powerpoint/2010/main" val="3362330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m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9"/>
            <a:ext cx="7237562" cy="457199"/>
          </a:xfrm>
        </p:spPr>
        <p:txBody>
          <a:bodyPr>
            <a:noAutofit/>
          </a:bodyPr>
          <a:lstStyle>
            <a:lvl1pPr algn="l">
              <a:defRPr sz="2800" b="1">
                <a:latin typeface="+mn-lt"/>
              </a:defRPr>
            </a:lvl1pPr>
          </a:lstStyle>
          <a:p>
            <a:r>
              <a:rPr lang="en-US" dirty="0"/>
              <a:t>Commonly used boxes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D5172E2-B8C0-4B53-8CD7-E38E5A07A9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5058" y="1978534"/>
            <a:ext cx="4355980" cy="2541708"/>
          </a:xfrm>
          <a:prstGeom prst="cloud">
            <a:avLst/>
          </a:prstGeom>
          <a:solidFill>
            <a:schemeClr val="accent4"/>
          </a:solidFill>
          <a:ln w="28575">
            <a:solidFill>
              <a:schemeClr val="accent3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b="1"/>
            </a:lvl1pPr>
            <a:lvl2pPr marL="457200" indent="0" algn="ctr">
              <a:buNone/>
              <a:defRPr sz="1800"/>
            </a:lvl2pPr>
          </a:lstStyle>
          <a:p>
            <a:pPr lvl="0"/>
            <a:r>
              <a:rPr lang="en-US" dirty="0"/>
              <a:t>Activity Title (Time in mins)</a:t>
            </a:r>
          </a:p>
          <a:p>
            <a:pPr lvl="1"/>
            <a:r>
              <a:rPr lang="en-US" dirty="0"/>
              <a:t>Activity information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E7843B41-02CF-4B64-BCD9-B9CC937351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53036" y="1148331"/>
            <a:ext cx="2994025" cy="1080000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Information box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xmlns="" id="{88D644EF-BAA6-4E05-AE1F-70DBA267BF4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51859" y="3622207"/>
            <a:ext cx="2994025" cy="1080000"/>
          </a:xfrm>
          <a:prstGeom prst="roundRect">
            <a:avLst/>
          </a:prstGeom>
          <a:solidFill>
            <a:schemeClr val="accent6"/>
          </a:solidFill>
          <a:ln w="28575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 dirty="0"/>
              <a:t>SEND/Definition Box: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5D8471F-BD68-4AFA-90A1-ED78E7901F3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51859" y="2385269"/>
            <a:ext cx="2995200" cy="108000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Challenge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xmlns="" id="{77269F30-4ADC-40DA-AD25-97F31391CC2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51858" y="4859145"/>
            <a:ext cx="2994025" cy="108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 dirty="0"/>
              <a:t>Teachers note</a:t>
            </a:r>
          </a:p>
        </p:txBody>
      </p:sp>
    </p:spTree>
    <p:extLst>
      <p:ext uri="{BB962C8B-B14F-4D97-AF65-F5344CB8AC3E}">
        <p14:creationId xmlns:p14="http://schemas.microsoft.com/office/powerpoint/2010/main" val="5560697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32FFBDDD-9207-49ED-865E-A2FFF820E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9158"/>
          </a:xfrm>
        </p:spPr>
        <p:txBody>
          <a:bodyPr>
            <a:normAutofit/>
          </a:bodyPr>
          <a:lstStyle>
            <a:lvl1pPr algn="l">
              <a:defRPr lang="en-US"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086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>
            <a:extLst>
              <a:ext uri="{FF2B5EF4-FFF2-40B4-BE49-F238E27FC236}">
                <a16:creationId xmlns:a16="http://schemas.microsoft.com/office/drawing/2014/main" xmlns="" id="{AE51AC2F-5D49-437A-B71F-AC28FAAA6B62}"/>
              </a:ext>
            </a:extLst>
          </p:cNvPr>
          <p:cNvSpPr/>
          <p:nvPr/>
        </p:nvSpPr>
        <p:spPr>
          <a:xfrm rot="10800000" flipH="1">
            <a:off x="157338" y="179617"/>
            <a:ext cx="8822067" cy="6493325"/>
          </a:xfrm>
          <a:prstGeom prst="rtTriangle">
            <a:avLst/>
          </a:prstGeom>
          <a:solidFill>
            <a:srgbClr val="EF3340">
              <a:alpha val="20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xmlns="" id="{9387F906-A046-4906-AAB7-A2E22576770C}"/>
              </a:ext>
            </a:extLst>
          </p:cNvPr>
          <p:cNvSpPr/>
          <p:nvPr/>
        </p:nvSpPr>
        <p:spPr>
          <a:xfrm flipH="1">
            <a:off x="164595" y="162818"/>
            <a:ext cx="8822067" cy="6510124"/>
          </a:xfrm>
          <a:prstGeom prst="rtTriangle">
            <a:avLst/>
          </a:prstGeom>
          <a:solidFill>
            <a:srgbClr val="6088E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3FF838-6CF6-4B1B-A723-A7C303CB2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49F1D4E-8A1B-44F5-B99D-49C8CA4E5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893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arning Journ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mage result for finish sign">
            <a:extLst>
              <a:ext uri="{FF2B5EF4-FFF2-40B4-BE49-F238E27FC236}">
                <a16:creationId xmlns:a16="http://schemas.microsoft.com/office/drawing/2014/main" xmlns="" id="{B3EC44D8-1F0E-474B-B346-B47AC186D9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39817" y="4985651"/>
            <a:ext cx="1228485" cy="121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: Shape 9">
            <a:extLst>
              <a:ext uri="{FF2B5EF4-FFF2-40B4-BE49-F238E27FC236}">
                <a16:creationId xmlns:a16="http://schemas.microsoft.com/office/drawing/2014/main" xmlns="" id="{E61A4D26-4875-40CA-A5B2-7B453F8FE296}"/>
              </a:ext>
            </a:extLst>
          </p:cNvPr>
          <p:cNvSpPr/>
          <p:nvPr/>
        </p:nvSpPr>
        <p:spPr>
          <a:xfrm>
            <a:off x="836464" y="1772816"/>
            <a:ext cx="7581822" cy="4000976"/>
          </a:xfrm>
          <a:custGeom>
            <a:avLst/>
            <a:gdLst>
              <a:gd name="connsiteX0" fmla="*/ 0 w 7263928"/>
              <a:gd name="connsiteY0" fmla="*/ 75127 h 3582415"/>
              <a:gd name="connsiteX1" fmla="*/ 6150280 w 7263928"/>
              <a:gd name="connsiteY1" fmla="*/ 100179 h 3582415"/>
              <a:gd name="connsiteX2" fmla="*/ 6770318 w 7263928"/>
              <a:gd name="connsiteY2" fmla="*/ 1052157 h 3582415"/>
              <a:gd name="connsiteX3" fmla="*/ 795403 w 7263928"/>
              <a:gd name="connsiteY3" fmla="*/ 1803719 h 3582415"/>
              <a:gd name="connsiteX4" fmla="*/ 989557 w 7263928"/>
              <a:gd name="connsiteY4" fmla="*/ 3075110 h 3582415"/>
              <a:gd name="connsiteX5" fmla="*/ 6657584 w 7263928"/>
              <a:gd name="connsiteY5" fmla="*/ 3582415 h 3582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63928" h="3582415">
                <a:moveTo>
                  <a:pt x="0" y="75127"/>
                </a:moveTo>
                <a:cubicBezTo>
                  <a:pt x="2510947" y="6234"/>
                  <a:pt x="5021894" y="-62659"/>
                  <a:pt x="6150280" y="100179"/>
                </a:cubicBezTo>
                <a:cubicBezTo>
                  <a:pt x="7278666" y="263017"/>
                  <a:pt x="7662797" y="768234"/>
                  <a:pt x="6770318" y="1052157"/>
                </a:cubicBezTo>
                <a:cubicBezTo>
                  <a:pt x="5877839" y="1336080"/>
                  <a:pt x="1758863" y="1466560"/>
                  <a:pt x="795403" y="1803719"/>
                </a:cubicBezTo>
                <a:cubicBezTo>
                  <a:pt x="-168057" y="2140878"/>
                  <a:pt x="12527" y="2778661"/>
                  <a:pt x="989557" y="3075110"/>
                </a:cubicBezTo>
                <a:cubicBezTo>
                  <a:pt x="1966587" y="3371559"/>
                  <a:pt x="4312085" y="3476987"/>
                  <a:pt x="6657584" y="3582415"/>
                </a:cubicBezTo>
              </a:path>
            </a:pathLst>
          </a:custGeom>
          <a:noFill/>
          <a:ln>
            <a:solidFill>
              <a:srgbClr val="6088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highlight>
                <a:srgbClr val="03ABE1"/>
              </a:highlight>
              <a:latin typeface="Century Gothic"/>
              <a:cs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http://www.thehiveinsight.com/wp-content/themes/tsu/css/images/signs-right-start.png">
            <a:extLst>
              <a:ext uri="{FF2B5EF4-FFF2-40B4-BE49-F238E27FC236}">
                <a16:creationId xmlns:a16="http://schemas.microsoft.com/office/drawing/2014/main" xmlns="" id="{3E3F0D5E-229D-49A7-AAB6-0D351DD0A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248457"/>
            <a:ext cx="1431618" cy="124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Placeholder 24">
            <a:extLst>
              <a:ext uri="{FF2B5EF4-FFF2-40B4-BE49-F238E27FC236}">
                <a16:creationId xmlns:a16="http://schemas.microsoft.com/office/drawing/2014/main" xmlns="" id="{DB6B306F-BFCD-4479-ACB0-81C8F27DCE0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1476" y="3434574"/>
            <a:ext cx="1799130" cy="1149259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6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xmlns="" id="{0B71B64D-5B71-48B0-A10B-5D516CB7DCF1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b="1">
                <a:latin typeface="Century Gothic"/>
                <a:cs typeface="Century Gothic"/>
              </a:rPr>
              <a:t>Our learning journey for this week!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45CCE3C3-94F3-4F76-9B2B-3CFAD828250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9845" y="365399"/>
            <a:ext cx="871804" cy="877900"/>
          </a:xfrm>
          <a:prstGeom prst="rect">
            <a:avLst/>
          </a:prstGeom>
        </p:spPr>
      </p:pic>
      <p:sp>
        <p:nvSpPr>
          <p:cNvPr id="25" name="Text Placeholder 24">
            <a:extLst>
              <a:ext uri="{FF2B5EF4-FFF2-40B4-BE49-F238E27FC236}">
                <a16:creationId xmlns:a16="http://schemas.microsoft.com/office/drawing/2014/main" xmlns="" id="{15F20F20-48E6-4C24-8828-2C82B43385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77538" y="1231203"/>
            <a:ext cx="1712913" cy="1109663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6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xmlns="" id="{2868CCFB-DEDB-423B-A8FC-3A26C842F3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64864" y="1140405"/>
            <a:ext cx="1884045" cy="1161348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 marL="1828800" indent="0">
              <a:buNone/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xmlns="" id="{F28DE195-DDB4-47F8-8B8C-DC750A8D9C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01812" y="2648486"/>
            <a:ext cx="1713599" cy="110880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6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xmlns="" id="{C074B4FC-009B-47F9-A785-7C0FDE0B90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93747" y="2892932"/>
            <a:ext cx="2064047" cy="11736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>
            <a:lvl1pPr marL="0" indent="0" algn="ctr">
              <a:buNone/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 marL="1828800" indent="0">
              <a:buNone/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26">
            <a:extLst>
              <a:ext uri="{FF2B5EF4-FFF2-40B4-BE49-F238E27FC236}">
                <a16:creationId xmlns:a16="http://schemas.microsoft.com/office/drawing/2014/main" xmlns="" id="{4ADB8F8D-C5D2-43D9-95F6-8953E23439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459285" y="5006403"/>
            <a:ext cx="2064047" cy="1292824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 marL="1828800" indent="0">
              <a:buNone/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FE22C82-1322-47F0-8433-07036B1A31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08301" y="5062265"/>
            <a:ext cx="1487488" cy="118110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Vote!</a:t>
            </a:r>
          </a:p>
        </p:txBody>
      </p:sp>
    </p:spTree>
    <p:extLst>
      <p:ext uri="{BB962C8B-B14F-4D97-AF65-F5344CB8AC3E}">
        <p14:creationId xmlns:p14="http://schemas.microsoft.com/office/powerpoint/2010/main" val="27222038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2F86F9D-ED51-4C42-8081-D1B5B82626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BCFA275-FCCB-4B08-8C81-F682CFC0ECC5}"/>
              </a:ext>
            </a:extLst>
          </p:cNvPr>
          <p:cNvSpPr/>
          <p:nvPr/>
        </p:nvSpPr>
        <p:spPr>
          <a:xfrm>
            <a:off x="170357" y="183775"/>
            <a:ext cx="4410269" cy="6487200"/>
          </a:xfrm>
          <a:prstGeom prst="rect">
            <a:avLst/>
          </a:prstGeom>
          <a:solidFill>
            <a:srgbClr val="DDE8F6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36E1AFD-4D94-4056-96C7-7C40F622007E}"/>
              </a:ext>
            </a:extLst>
          </p:cNvPr>
          <p:cNvSpPr/>
          <p:nvPr/>
        </p:nvSpPr>
        <p:spPr>
          <a:xfrm>
            <a:off x="4565957" y="184515"/>
            <a:ext cx="4410269" cy="6487200"/>
          </a:xfrm>
          <a:prstGeom prst="rect">
            <a:avLst/>
          </a:prstGeom>
          <a:solidFill>
            <a:srgbClr val="FFD3D6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FF038C7D-BC9C-40A7-9010-BDAEA8518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5707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53793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665913" y="6218236"/>
            <a:ext cx="2133600" cy="365125"/>
          </a:xfrm>
        </p:spPr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E94FC0DA-1F7A-4A4F-96DF-822CA2457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74640"/>
            <a:ext cx="8229600" cy="1199413"/>
          </a:xfrm>
        </p:spPr>
        <p:txBody>
          <a:bodyPr>
            <a:normAutofit/>
          </a:bodyPr>
          <a:lstStyle>
            <a:lvl1pPr algn="ctr">
              <a:defRPr lang="en-US" sz="2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/>
              <a:t>Copy the Vote Topic Question Here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8C349FA-FA0A-47CF-B375-590C3935656D}"/>
              </a:ext>
            </a:extLst>
          </p:cNvPr>
          <p:cNvSpPr/>
          <p:nvPr/>
        </p:nvSpPr>
        <p:spPr>
          <a:xfrm>
            <a:off x="412544" y="1708914"/>
            <a:ext cx="4176347" cy="432047"/>
          </a:xfrm>
          <a:prstGeom prst="rect">
            <a:avLst/>
          </a:prstGeom>
          <a:solidFill>
            <a:srgbClr val="DF606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/>
                <a:ea typeface="Lato" panose="020F0502020204030203" pitchFamily="34" charset="0"/>
                <a:cs typeface="Century Gothic"/>
              </a:rPr>
              <a:t>Yes</a:t>
            </a:r>
            <a:endParaRPr lang="en-GB" sz="1800" b="1" dirty="0">
              <a:solidFill>
                <a:schemeClr val="tx1"/>
              </a:solidFill>
              <a:latin typeface="Century Gothic"/>
              <a:ea typeface="Lato" panose="020F0502020204030203" pitchFamily="34" charset="0"/>
              <a:cs typeface="Century Gothic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4681413-D22E-44B1-B3BB-C8FC00A935E9}"/>
              </a:ext>
            </a:extLst>
          </p:cNvPr>
          <p:cNvSpPr/>
          <p:nvPr/>
        </p:nvSpPr>
        <p:spPr>
          <a:xfrm>
            <a:off x="4588890" y="1708914"/>
            <a:ext cx="4142566" cy="432047"/>
          </a:xfrm>
          <a:prstGeom prst="rect">
            <a:avLst/>
          </a:prstGeom>
          <a:solidFill>
            <a:srgbClr val="80A0F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/>
                <a:ea typeface="Lato" panose="020F0502020204030203" pitchFamily="34" charset="0"/>
                <a:cs typeface="Century Gothic"/>
              </a:rPr>
              <a:t>No</a:t>
            </a:r>
            <a:endParaRPr lang="en-GB" sz="1800" b="1" dirty="0">
              <a:solidFill>
                <a:schemeClr val="tx1"/>
              </a:solidFill>
              <a:latin typeface="Century Gothic"/>
              <a:ea typeface="Lato" panose="020F0502020204030203" pitchFamily="34" charset="0"/>
              <a:cs typeface="Century Gothic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D7DCD71-72C7-4C2F-A1C6-C354E9ECE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8526" y="332656"/>
            <a:ext cx="871804" cy="877900"/>
          </a:xfrm>
          <a:prstGeom prst="rect">
            <a:avLst/>
          </a:prstGeom>
        </p:spPr>
      </p:pic>
      <p:sp>
        <p:nvSpPr>
          <p:cNvPr id="14" name="Text Placeholder 16">
            <a:extLst>
              <a:ext uri="{FF2B5EF4-FFF2-40B4-BE49-F238E27FC236}">
                <a16:creationId xmlns:a16="http://schemas.microsoft.com/office/drawing/2014/main" xmlns="" id="{EF66431D-E730-4458-AAE1-45B406DF2B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2751" y="2140961"/>
            <a:ext cx="4176713" cy="400373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18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These boxes should </a:t>
            </a:r>
            <a:r>
              <a:rPr lang="en-US" dirty="0" err="1"/>
              <a:t>summarise</a:t>
            </a:r>
            <a:r>
              <a:rPr lang="en-US" dirty="0"/>
              <a:t> the main arguments for each side of the question. </a:t>
            </a:r>
          </a:p>
          <a:p>
            <a:pPr lvl="0"/>
            <a:r>
              <a:rPr lang="en-US" dirty="0"/>
              <a:t>The bullet points should be the same </a:t>
            </a:r>
            <a:r>
              <a:rPr lang="en-US" dirty="0" err="1"/>
              <a:t>colour</a:t>
            </a:r>
            <a:r>
              <a:rPr lang="en-US" dirty="0"/>
              <a:t> as the above box.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xmlns="" id="{E40E376C-CDBB-4677-B0EE-B792DF94E3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89463" y="2135646"/>
            <a:ext cx="4141787" cy="400373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8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These boxes should </a:t>
            </a:r>
            <a:r>
              <a:rPr lang="en-US" dirty="0" err="1"/>
              <a:t>summarise</a:t>
            </a:r>
            <a:r>
              <a:rPr lang="en-US" dirty="0"/>
              <a:t> the main arguments for each side of the question. </a:t>
            </a:r>
          </a:p>
          <a:p>
            <a:pPr lvl="0"/>
            <a:r>
              <a:rPr lang="en-US" dirty="0"/>
              <a:t>The bullet points should be the same </a:t>
            </a:r>
            <a:r>
              <a:rPr lang="en-US" dirty="0" err="1"/>
              <a:t>colour</a:t>
            </a:r>
            <a:r>
              <a:rPr lang="en-US" dirty="0"/>
              <a:t> as the above box.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EEEFFCF4-0AFB-410B-8337-96BC925D12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4979" y="5576885"/>
            <a:ext cx="1108396" cy="100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1053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eer Launchp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751DEF6-C112-4BCD-8EF8-ADB6CE45252E}"/>
              </a:ext>
            </a:extLst>
          </p:cNvPr>
          <p:cNvSpPr/>
          <p:nvPr/>
        </p:nvSpPr>
        <p:spPr>
          <a:xfrm>
            <a:off x="172439" y="3420376"/>
            <a:ext cx="8800676" cy="3259377"/>
          </a:xfrm>
          <a:prstGeom prst="rect">
            <a:avLst/>
          </a:prstGeom>
          <a:solidFill>
            <a:srgbClr val="EF3340">
              <a:alpha val="13000"/>
            </a:srgbClr>
          </a:solidFill>
          <a:ln>
            <a:solidFill>
              <a:srgbClr val="80A0F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1F833950-833C-475A-A691-4FE801C3479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72875" y="3730469"/>
            <a:ext cx="4278975" cy="2671763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GB" dirty="0"/>
              <a:t>DRAG </a:t>
            </a:r>
          </a:p>
          <a:p>
            <a:pPr lvl="0"/>
            <a:r>
              <a:rPr lang="en-GB" dirty="0"/>
              <a:t>Career spotlight: This is .... He is a .., which means ... 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Click him to hear about how he got into a career in ...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450BE83-20A5-4AD5-9347-F6ED54151A4F}"/>
              </a:ext>
            </a:extLst>
          </p:cNvPr>
          <p:cNvSpPr/>
          <p:nvPr/>
        </p:nvSpPr>
        <p:spPr>
          <a:xfrm>
            <a:off x="163813" y="178249"/>
            <a:ext cx="8800676" cy="3240360"/>
          </a:xfrm>
          <a:prstGeom prst="rect">
            <a:avLst/>
          </a:prstGeom>
          <a:solidFill>
            <a:srgbClr val="80A0F2">
              <a:alpha val="30000"/>
            </a:srgbClr>
          </a:solidFill>
          <a:ln>
            <a:solidFill>
              <a:srgbClr val="80A0F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43C77992-C979-4C00-A915-6251B7797C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528" y="274641"/>
            <a:ext cx="3849545" cy="520349"/>
          </a:xfrm>
        </p:spPr>
        <p:txBody>
          <a:bodyPr/>
          <a:lstStyle>
            <a:lvl1pPr marL="0" marR="0" indent="0" algn="l" rtl="0">
              <a:spcBef>
                <a:spcPts val="0"/>
              </a:spcBef>
              <a:buSzPct val="25000"/>
              <a:buNone/>
              <a:defRPr/>
            </a:lvl1pPr>
          </a:lstStyle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Career Launchpad!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xmlns="" id="{B202AE5B-4974-447F-8ABF-D12E9A89C08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73688" y="846138"/>
            <a:ext cx="3078162" cy="244387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GB" dirty="0"/>
              <a:t>An image relating to the information on the left.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xmlns="" id="{90ACCFD2-7943-4AEF-88F0-D1F867DF1B6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69914" y="3745793"/>
            <a:ext cx="2960687" cy="267247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GB" dirty="0"/>
              <a:t>A screenshot of the video used in Career Spotlight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xmlns="" id="{E4081CE7-9680-41C6-8AA6-ACAF4C6CC7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1610" y="824725"/>
            <a:ext cx="4298950" cy="373844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Learn about…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9F77652-284D-459B-921E-278C7A439ED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3131" y="6626489"/>
            <a:ext cx="2427287" cy="194845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US" dirty="0"/>
              <a:t>Place hyperlink to </a:t>
            </a:r>
            <a:r>
              <a:rPr lang="en-US" dirty="0" err="1"/>
              <a:t>SafeShare</a:t>
            </a:r>
            <a:r>
              <a:rPr lang="en-US" dirty="0"/>
              <a:t> video here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F36DFA2-68E5-4B17-8F90-38FBDAC80A1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1610" y="1276255"/>
            <a:ext cx="4699229" cy="2013046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Further information about the topic.</a:t>
            </a:r>
          </a:p>
        </p:txBody>
      </p:sp>
    </p:spTree>
    <p:extLst>
      <p:ext uri="{BB962C8B-B14F-4D97-AF65-F5344CB8AC3E}">
        <p14:creationId xmlns:p14="http://schemas.microsoft.com/office/powerpoint/2010/main" val="25784273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0332B78-DC47-4EF7-8377-CAD9B75100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2811BCB-6383-4BBE-8F38-2811A1D36375}"/>
              </a:ext>
            </a:extLst>
          </p:cNvPr>
          <p:cNvGrpSpPr/>
          <p:nvPr/>
        </p:nvGrpSpPr>
        <p:grpSpPr>
          <a:xfrm>
            <a:off x="3541893" y="2503328"/>
            <a:ext cx="2722203" cy="2748632"/>
            <a:chOff x="3635896" y="2780928"/>
            <a:chExt cx="2722203" cy="274863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A76B8D68-E61A-41B5-83C7-05C79518C926}"/>
                </a:ext>
              </a:extLst>
            </p:cNvPr>
            <p:cNvGrpSpPr/>
            <p:nvPr/>
          </p:nvGrpSpPr>
          <p:grpSpPr>
            <a:xfrm>
              <a:off x="3635896" y="2780928"/>
              <a:ext cx="2722203" cy="2748632"/>
              <a:chOff x="3635896" y="2780928"/>
              <a:chExt cx="2722203" cy="2748632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xmlns="" id="{85BB686D-62CB-447D-913B-FE2A5C2840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35896" y="2780928"/>
                <a:ext cx="2722203" cy="2748632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xmlns="" id="{22A87CED-981C-4BF2-8994-CDAA3FEA50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55976" y="4149080"/>
                <a:ext cx="655780" cy="660365"/>
              </a:xfrm>
              <a:prstGeom prst="rect">
                <a:avLst/>
              </a:prstGeom>
            </p:spPr>
          </p:pic>
        </p:grpSp>
        <p:sp>
          <p:nvSpPr>
            <p:cNvPr id="9" name="Frame 8">
              <a:extLst>
                <a:ext uri="{FF2B5EF4-FFF2-40B4-BE49-F238E27FC236}">
                  <a16:creationId xmlns:a16="http://schemas.microsoft.com/office/drawing/2014/main" xmlns="" id="{05739293-DC20-496C-B38E-61B462753C9F}"/>
                </a:ext>
              </a:extLst>
            </p:cNvPr>
            <p:cNvSpPr/>
            <p:nvPr/>
          </p:nvSpPr>
          <p:spPr>
            <a:xfrm>
              <a:off x="4079149" y="4061384"/>
              <a:ext cx="1152128" cy="884265"/>
            </a:xfrm>
            <a:prstGeom prst="frame">
              <a:avLst>
                <a:gd name="adj1" fmla="val 2443"/>
              </a:avLst>
            </a:prstGeom>
            <a:solidFill>
              <a:srgbClr val="6088EF"/>
            </a:solidFill>
            <a:ln>
              <a:solidFill>
                <a:srgbClr val="6088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D188BFA-42D5-4812-946F-4D320F4D42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5955611"/>
            <a:ext cx="3347864" cy="5384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B3753F7-84DA-4001-BFD1-056FC0FF60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8526" y="332656"/>
            <a:ext cx="871804" cy="8779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C4E4566-B2BC-475A-9EFF-BA5C7B4CABBD}"/>
              </a:ext>
            </a:extLst>
          </p:cNvPr>
          <p:cNvSpPr/>
          <p:nvPr/>
        </p:nvSpPr>
        <p:spPr>
          <a:xfrm>
            <a:off x="1970664" y="982129"/>
            <a:ext cx="5238398" cy="138499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GB" sz="2800" b="1" dirty="0">
                <a:solidFill>
                  <a:srgbClr val="2D2D2D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Vote now on…</a:t>
            </a:r>
            <a:r>
              <a:rPr lang="en-GB" sz="2800" b="1" dirty="0">
                <a:solidFill>
                  <a:srgbClr val="97E8D7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en-GB" sz="2800" b="1" dirty="0">
                <a:solidFill>
                  <a:srgbClr val="97E8D7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GB" sz="2800" b="1" dirty="0">
                <a:solidFill>
                  <a:srgbClr val="97E8D7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en-GB" sz="2800" b="1" dirty="0">
                <a:solidFill>
                  <a:srgbClr val="97E8D7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GB" sz="2800" b="1" u="sng" dirty="0"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www.votesforschools.com</a:t>
            </a:r>
            <a:r>
              <a:rPr lang="en-GB" sz="2800" b="1" dirty="0">
                <a:solidFill>
                  <a:srgbClr val="97E8D7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32954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C176-9C3E-4E4C-AF0F-A4FE49B5BCA6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4724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38067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32FFBDDD-9207-49ED-865E-A2FFF820E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387389" cy="769158"/>
          </a:xfrm>
        </p:spPr>
        <p:txBody>
          <a:bodyPr>
            <a:normAutofit/>
          </a:bodyPr>
          <a:lstStyle>
            <a:lvl1pPr algn="l">
              <a:defRPr lang="en-US"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9746B77-5514-4F25-8039-1A1E79B459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5430" y="232022"/>
            <a:ext cx="764986" cy="82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1771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9822DD32-0D5A-4EB5-88D4-5D09DCA5E3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90551" y="283298"/>
            <a:ext cx="6562898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800" b="1">
                <a:latin typeface="+mn-lt"/>
              </a:defRPr>
            </a:lvl1pPr>
          </a:lstStyle>
          <a:p>
            <a:r>
              <a:rPr lang="en-US" dirty="0"/>
              <a:t>Centre Question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2DF12BC-5F83-4042-823D-DADE2A3F7E6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5430" y="232022"/>
            <a:ext cx="764986" cy="82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3154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xmlns="" id="{68D707C2-7BA7-49C9-BBBE-FE2DFB3B96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7609" y="2467955"/>
            <a:ext cx="6939815" cy="1113270"/>
          </a:xfrm>
          <a:prstGeom prst="rect">
            <a:avLst/>
          </a:prstGeom>
        </p:spPr>
      </p:pic>
      <p:sp>
        <p:nvSpPr>
          <p:cNvPr id="11" name="Shape 96">
            <a:extLst>
              <a:ext uri="{FF2B5EF4-FFF2-40B4-BE49-F238E27FC236}">
                <a16:creationId xmlns:a16="http://schemas.microsoft.com/office/drawing/2014/main" xmlns="" id="{A99762AC-3D98-44C7-B89F-F0413A501885}"/>
              </a:ext>
            </a:extLst>
          </p:cNvPr>
          <p:cNvSpPr txBox="1">
            <a:spLocks/>
          </p:cNvSpPr>
          <p:nvPr/>
        </p:nvSpPr>
        <p:spPr>
          <a:xfrm>
            <a:off x="4724400" y="3018752"/>
            <a:ext cx="3802930" cy="108012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Clr>
                <a:srgbClr val="97E8D7"/>
              </a:buClr>
              <a:buSzPct val="25000"/>
              <a:buFont typeface="Arial"/>
              <a:buNone/>
            </a:pPr>
            <a:r>
              <a:rPr lang="en-GB" sz="4800" b="1" dirty="0">
                <a:solidFill>
                  <a:srgbClr val="6088EF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Primary KS2</a:t>
            </a:r>
          </a:p>
          <a:p>
            <a:pPr algn="ctr">
              <a:lnSpc>
                <a:spcPct val="150000"/>
              </a:lnSpc>
              <a:spcBef>
                <a:spcPts val="800"/>
              </a:spcBef>
              <a:buClr>
                <a:srgbClr val="97E8D7"/>
              </a:buClr>
              <a:buSzPct val="100000"/>
              <a:buFont typeface="Arial"/>
              <a:buNone/>
            </a:pPr>
            <a:endParaRPr lang="en-GB" sz="4800" b="1" dirty="0">
              <a:solidFill>
                <a:srgbClr val="6088EF"/>
              </a:solidFill>
              <a:latin typeface="Century Gothic" panose="020B0502020202020204" pitchFamily="34" charset="0"/>
              <a:ea typeface="Lato"/>
              <a:cs typeface="Lato"/>
              <a:sym typeface="Lato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9598F9C-8083-495F-89E8-97B92D4095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9748" y="257360"/>
            <a:ext cx="1139862" cy="2257292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619F7E51-A50C-4FE6-BAF9-5399E7F57E3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620" y="5427028"/>
            <a:ext cx="5040000" cy="121943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0AB47B6-A7DE-4AD3-96E9-9363EE3785EE}"/>
              </a:ext>
            </a:extLst>
          </p:cNvPr>
          <p:cNvSpPr/>
          <p:nvPr/>
        </p:nvSpPr>
        <p:spPr>
          <a:xfrm rot="1789485">
            <a:off x="1360052" y="2352501"/>
            <a:ext cx="257695" cy="4904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FB0AF93-F02E-471C-8525-B8A4E8EC8104}"/>
              </a:ext>
            </a:extLst>
          </p:cNvPr>
          <p:cNvSpPr/>
          <p:nvPr/>
        </p:nvSpPr>
        <p:spPr>
          <a:xfrm>
            <a:off x="1360051" y="3275403"/>
            <a:ext cx="257695" cy="3058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8FF0AA5-BBF4-4B39-9B64-2B2E4BED08A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745" y="2470612"/>
            <a:ext cx="1079126" cy="116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2000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arning Journ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mage result for finish sign">
            <a:extLst>
              <a:ext uri="{FF2B5EF4-FFF2-40B4-BE49-F238E27FC236}">
                <a16:creationId xmlns:a16="http://schemas.microsoft.com/office/drawing/2014/main" xmlns="" id="{B3EC44D8-1F0E-474B-B346-B47AC186D9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39817" y="4985651"/>
            <a:ext cx="1228485" cy="121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: Shape 9">
            <a:extLst>
              <a:ext uri="{FF2B5EF4-FFF2-40B4-BE49-F238E27FC236}">
                <a16:creationId xmlns:a16="http://schemas.microsoft.com/office/drawing/2014/main" xmlns="" id="{E61A4D26-4875-40CA-A5B2-7B453F8FE296}"/>
              </a:ext>
            </a:extLst>
          </p:cNvPr>
          <p:cNvSpPr/>
          <p:nvPr/>
        </p:nvSpPr>
        <p:spPr>
          <a:xfrm>
            <a:off x="836464" y="1772816"/>
            <a:ext cx="7581822" cy="4000976"/>
          </a:xfrm>
          <a:custGeom>
            <a:avLst/>
            <a:gdLst>
              <a:gd name="connsiteX0" fmla="*/ 0 w 7263928"/>
              <a:gd name="connsiteY0" fmla="*/ 75127 h 3582415"/>
              <a:gd name="connsiteX1" fmla="*/ 6150280 w 7263928"/>
              <a:gd name="connsiteY1" fmla="*/ 100179 h 3582415"/>
              <a:gd name="connsiteX2" fmla="*/ 6770318 w 7263928"/>
              <a:gd name="connsiteY2" fmla="*/ 1052157 h 3582415"/>
              <a:gd name="connsiteX3" fmla="*/ 795403 w 7263928"/>
              <a:gd name="connsiteY3" fmla="*/ 1803719 h 3582415"/>
              <a:gd name="connsiteX4" fmla="*/ 989557 w 7263928"/>
              <a:gd name="connsiteY4" fmla="*/ 3075110 h 3582415"/>
              <a:gd name="connsiteX5" fmla="*/ 6657584 w 7263928"/>
              <a:gd name="connsiteY5" fmla="*/ 3582415 h 3582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63928" h="3582415">
                <a:moveTo>
                  <a:pt x="0" y="75127"/>
                </a:moveTo>
                <a:cubicBezTo>
                  <a:pt x="2510947" y="6234"/>
                  <a:pt x="5021894" y="-62659"/>
                  <a:pt x="6150280" y="100179"/>
                </a:cubicBezTo>
                <a:cubicBezTo>
                  <a:pt x="7278666" y="263017"/>
                  <a:pt x="7662797" y="768234"/>
                  <a:pt x="6770318" y="1052157"/>
                </a:cubicBezTo>
                <a:cubicBezTo>
                  <a:pt x="5877839" y="1336080"/>
                  <a:pt x="1758863" y="1466560"/>
                  <a:pt x="795403" y="1803719"/>
                </a:cubicBezTo>
                <a:cubicBezTo>
                  <a:pt x="-168057" y="2140878"/>
                  <a:pt x="12527" y="2778661"/>
                  <a:pt x="989557" y="3075110"/>
                </a:cubicBezTo>
                <a:cubicBezTo>
                  <a:pt x="1966587" y="3371559"/>
                  <a:pt x="4312085" y="3476987"/>
                  <a:pt x="6657584" y="3582415"/>
                </a:cubicBezTo>
              </a:path>
            </a:pathLst>
          </a:custGeom>
          <a:noFill/>
          <a:ln w="28575">
            <a:solidFill>
              <a:srgbClr val="6088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highlight>
                <a:srgbClr val="03ABE1"/>
              </a:highlight>
              <a:latin typeface="Century Gothic"/>
              <a:cs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http://www.thehiveinsight.com/wp-content/themes/tsu/css/images/signs-right-start.png">
            <a:extLst>
              <a:ext uri="{FF2B5EF4-FFF2-40B4-BE49-F238E27FC236}">
                <a16:creationId xmlns:a16="http://schemas.microsoft.com/office/drawing/2014/main" xmlns="" id="{3E3F0D5E-229D-49A7-AAB6-0D351DD0A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248457"/>
            <a:ext cx="1431618" cy="124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Placeholder 24">
            <a:extLst>
              <a:ext uri="{FF2B5EF4-FFF2-40B4-BE49-F238E27FC236}">
                <a16:creationId xmlns:a16="http://schemas.microsoft.com/office/drawing/2014/main" xmlns="" id="{DB6B306F-BFCD-4479-ACB0-81C8F27DCE0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1476" y="3434574"/>
            <a:ext cx="1799130" cy="1149259"/>
          </a:xfrm>
          <a:solidFill>
            <a:schemeClr val="bg1"/>
          </a:solidFill>
          <a:ln w="28575">
            <a:solidFill>
              <a:schemeClr val="tx2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6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xmlns="" id="{0B71B64D-5B71-48B0-A10B-5D516CB7DCF1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b="1">
                <a:latin typeface="Century Gothic"/>
                <a:cs typeface="Century Gothic"/>
              </a:rPr>
              <a:t>Our learning journey for this week!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xmlns="" id="{15F20F20-48E6-4C24-8828-2C82B43385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77538" y="1231203"/>
            <a:ext cx="1712913" cy="1109663"/>
          </a:xfrm>
          <a:solidFill>
            <a:schemeClr val="bg1"/>
          </a:solidFill>
          <a:ln w="28575">
            <a:solidFill>
              <a:schemeClr val="tx2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6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xmlns="" id="{2868CCFB-DEDB-423B-A8FC-3A26C842F3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64864" y="1140405"/>
            <a:ext cx="1884045" cy="116134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 marL="1828800" indent="0">
              <a:buNone/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xmlns="" id="{F28DE195-DDB4-47F8-8B8C-DC750A8D9C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01812" y="2648486"/>
            <a:ext cx="1713599" cy="1108800"/>
          </a:xfrm>
          <a:solidFill>
            <a:schemeClr val="bg1"/>
          </a:solidFill>
          <a:ln w="28575">
            <a:solidFill>
              <a:schemeClr val="tx2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6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xmlns="" id="{C074B4FC-009B-47F9-A785-7C0FDE0B90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93747" y="2892932"/>
            <a:ext cx="2064047" cy="11736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txBody>
          <a:bodyPr>
            <a:noAutofit/>
          </a:bodyPr>
          <a:lstStyle>
            <a:lvl1pPr marL="0" indent="0" algn="ctr">
              <a:buNone/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 marL="1828800" indent="0">
              <a:buNone/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26">
            <a:extLst>
              <a:ext uri="{FF2B5EF4-FFF2-40B4-BE49-F238E27FC236}">
                <a16:creationId xmlns:a16="http://schemas.microsoft.com/office/drawing/2014/main" xmlns="" id="{4ADB8F8D-C5D2-43D9-95F6-8953E23439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459285" y="5006403"/>
            <a:ext cx="2064047" cy="129282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 marL="1828800" indent="0">
              <a:buNone/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FE22C82-1322-47F0-8433-07036B1A31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08301" y="5062265"/>
            <a:ext cx="1487488" cy="1181100"/>
          </a:xfrm>
          <a:solidFill>
            <a:schemeClr val="bg1"/>
          </a:solidFill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Vote!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6A6997C-D971-4035-B1E0-C3AFCF4B9EF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5430" y="232022"/>
            <a:ext cx="764986" cy="82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946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m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9"/>
            <a:ext cx="7237562" cy="457199"/>
          </a:xfrm>
        </p:spPr>
        <p:txBody>
          <a:bodyPr>
            <a:noAutofit/>
          </a:bodyPr>
          <a:lstStyle>
            <a:lvl1pPr algn="l">
              <a:defRPr sz="2800" b="1">
                <a:latin typeface="+mn-lt"/>
              </a:defRPr>
            </a:lvl1pPr>
          </a:lstStyle>
          <a:p>
            <a:r>
              <a:rPr lang="en-US" dirty="0"/>
              <a:t>Commonly used boxes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D5172E2-B8C0-4B53-8CD7-E38E5A07A9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5058" y="1978534"/>
            <a:ext cx="4355980" cy="2541708"/>
          </a:xfrm>
          <a:prstGeom prst="cloud">
            <a:avLst/>
          </a:prstGeom>
          <a:solidFill>
            <a:schemeClr val="accent4"/>
          </a:solidFill>
          <a:ln w="28575">
            <a:solidFill>
              <a:schemeClr val="accent3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 b="1"/>
            </a:lvl1pPr>
            <a:lvl2pPr marL="457200" indent="0" algn="ctr">
              <a:buNone/>
              <a:defRPr sz="1600"/>
            </a:lvl2pPr>
          </a:lstStyle>
          <a:p>
            <a:pPr lvl="0"/>
            <a:r>
              <a:rPr lang="en-US" dirty="0"/>
              <a:t>Activity Title (Time in mins)</a:t>
            </a:r>
          </a:p>
          <a:p>
            <a:pPr lvl="1"/>
            <a:r>
              <a:rPr lang="en-US" dirty="0"/>
              <a:t>Activity information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E7843B41-02CF-4B64-BCD9-B9CC937351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53036" y="1148331"/>
            <a:ext cx="2994025" cy="1080000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Information box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xmlns="" id="{88D644EF-BAA6-4E05-AE1F-70DBA267BF4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51859" y="3622207"/>
            <a:ext cx="2994025" cy="1080000"/>
          </a:xfrm>
          <a:prstGeom prst="roundRect">
            <a:avLst/>
          </a:prstGeom>
          <a:solidFill>
            <a:schemeClr val="accent6"/>
          </a:solidFill>
          <a:ln w="28575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 dirty="0"/>
              <a:t>SEND/Definition Box: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5D8471F-BD68-4AFA-90A1-ED78E7901F3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51859" y="2385269"/>
            <a:ext cx="2995200" cy="108000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Challenge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xmlns="" id="{77269F30-4ADC-40DA-AD25-97F31391CC2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51858" y="4859145"/>
            <a:ext cx="2994025" cy="108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 dirty="0"/>
              <a:t>Teachers note</a:t>
            </a:r>
          </a:p>
        </p:txBody>
      </p:sp>
    </p:spTree>
    <p:extLst>
      <p:ext uri="{BB962C8B-B14F-4D97-AF65-F5344CB8AC3E}">
        <p14:creationId xmlns:p14="http://schemas.microsoft.com/office/powerpoint/2010/main" val="22211599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m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9"/>
            <a:ext cx="7237562" cy="457199"/>
          </a:xfrm>
        </p:spPr>
        <p:txBody>
          <a:bodyPr>
            <a:noAutofit/>
          </a:bodyPr>
          <a:lstStyle>
            <a:lvl1pPr algn="l">
              <a:defRPr sz="2800" b="1">
                <a:latin typeface="+mn-lt"/>
              </a:defRPr>
            </a:lvl1pPr>
          </a:lstStyle>
          <a:p>
            <a:r>
              <a:rPr lang="en-US" dirty="0"/>
              <a:t>Commonly used boxes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D5172E2-B8C0-4B53-8CD7-E38E5A07A9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879" y="3832016"/>
            <a:ext cx="3789946" cy="2146261"/>
          </a:xfrm>
          <a:prstGeom prst="cloud">
            <a:avLst/>
          </a:prstGeom>
          <a:solidFill>
            <a:schemeClr val="accent5"/>
          </a:solidFill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 b="1"/>
            </a:lvl1pPr>
            <a:lvl2pPr marL="457200" indent="0" algn="ctr">
              <a:buNone/>
              <a:defRPr sz="1600"/>
            </a:lvl2pPr>
          </a:lstStyle>
          <a:p>
            <a:pPr lvl="0"/>
            <a:r>
              <a:rPr lang="en-US" dirty="0"/>
              <a:t>Activity Title (X mins)</a:t>
            </a:r>
          </a:p>
          <a:p>
            <a:pPr lvl="1"/>
            <a:r>
              <a:rPr lang="en-US" dirty="0"/>
              <a:t>Activity information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E7843B41-02CF-4B64-BCD9-B9CC937351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37921" y="2371512"/>
            <a:ext cx="2994025" cy="940234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accent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Information box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xmlns="" id="{88D644EF-BAA6-4E05-AE1F-70DBA267BF4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80231" y="2914097"/>
            <a:ext cx="2994025" cy="940234"/>
          </a:xfrm>
          <a:prstGeom prst="roundRect">
            <a:avLst/>
          </a:prstGeom>
          <a:solidFill>
            <a:schemeClr val="accent3"/>
          </a:solidFill>
          <a:ln w="28575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 dirty="0"/>
              <a:t>SEND/Definition Box: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xmlns="" id="{77269F30-4ADC-40DA-AD25-97F31391CC2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80230" y="4037677"/>
            <a:ext cx="2994025" cy="94023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 dirty="0"/>
              <a:t>Teachers note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xmlns="" id="{3F182A14-3F1D-476C-86EF-54A1A5D78CE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36742" y="1247932"/>
            <a:ext cx="2994025" cy="940234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Information box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545BC85D-E8AA-4F9D-B69B-46A19BEFAC9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80230" y="1790517"/>
            <a:ext cx="2995200" cy="940234"/>
          </a:xfrm>
          <a:prstGeom prst="roundRect">
            <a:avLst/>
          </a:prstGeom>
          <a:solidFill>
            <a:schemeClr val="tx2"/>
          </a:solidFill>
          <a:ln w="28575">
            <a:solidFill>
              <a:schemeClr val="bg2"/>
            </a:solidFill>
          </a:ln>
        </p:spPr>
        <p:txBody>
          <a:bodyPr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  <a:lvl2pPr algn="ctr"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Challenge:</a:t>
            </a:r>
          </a:p>
          <a:p>
            <a:pPr lvl="1"/>
            <a:r>
              <a:rPr lang="en-US" dirty="0"/>
              <a:t>Information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EC2DD7D-13A1-4654-9AF7-342A85C83E1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5430" y="232022"/>
            <a:ext cx="764986" cy="82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2793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6">
            <a:extLst>
              <a:ext uri="{FF2B5EF4-FFF2-40B4-BE49-F238E27FC236}">
                <a16:creationId xmlns:a16="http://schemas.microsoft.com/office/drawing/2014/main" xmlns="" id="{EF66431D-E730-4458-AAE1-45B406DF2B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2751" y="2140961"/>
            <a:ext cx="4176713" cy="400373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285750" indent="-285750">
              <a:buClr>
                <a:schemeClr val="tx2"/>
              </a:buClr>
              <a:buFont typeface="Arial" panose="020B0604020202020204" pitchFamily="34" charset="0"/>
              <a:buChar char="•"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These boxes should </a:t>
            </a:r>
            <a:r>
              <a:rPr lang="en-US" dirty="0" err="1"/>
              <a:t>summarise</a:t>
            </a:r>
            <a:r>
              <a:rPr lang="en-US" dirty="0"/>
              <a:t> the main arguments for each side of the question. </a:t>
            </a:r>
          </a:p>
          <a:p>
            <a:pPr lvl="0"/>
            <a:r>
              <a:rPr lang="en-US" dirty="0"/>
              <a:t>The bullet points should be the same </a:t>
            </a:r>
            <a:r>
              <a:rPr lang="en-US" dirty="0" err="1"/>
              <a:t>colour</a:t>
            </a:r>
            <a:r>
              <a:rPr lang="en-US" dirty="0"/>
              <a:t> as the above box.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E94FC0DA-1F7A-4A4F-96DF-822CA2457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13428" y="274639"/>
            <a:ext cx="6350924" cy="1199413"/>
          </a:xfrm>
        </p:spPr>
        <p:txBody>
          <a:bodyPr>
            <a:normAutofit/>
          </a:bodyPr>
          <a:lstStyle>
            <a:lvl1pPr algn="ctr">
              <a:defRPr lang="en-US" sz="2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/>
              <a:t>Copy the Vote Topic Question Here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8C349FA-FA0A-47CF-B375-590C3935656D}"/>
              </a:ext>
            </a:extLst>
          </p:cNvPr>
          <p:cNvSpPr/>
          <p:nvPr/>
        </p:nvSpPr>
        <p:spPr>
          <a:xfrm>
            <a:off x="412544" y="1708914"/>
            <a:ext cx="4176347" cy="432047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/>
                <a:ea typeface="Lato" panose="020F0502020204030203" pitchFamily="34" charset="0"/>
                <a:cs typeface="Century Gothic"/>
              </a:rPr>
              <a:t>Yes</a:t>
            </a:r>
            <a:endParaRPr lang="en-GB" sz="1800" b="1" dirty="0">
              <a:solidFill>
                <a:schemeClr val="tx1"/>
              </a:solidFill>
              <a:latin typeface="Century Gothic"/>
              <a:ea typeface="Lato" panose="020F0502020204030203" pitchFamily="34" charset="0"/>
              <a:cs typeface="Century Gothic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4681413-D22E-44B1-B3BB-C8FC00A935E9}"/>
              </a:ext>
            </a:extLst>
          </p:cNvPr>
          <p:cNvSpPr/>
          <p:nvPr/>
        </p:nvSpPr>
        <p:spPr>
          <a:xfrm>
            <a:off x="4588890" y="1708914"/>
            <a:ext cx="4142566" cy="43204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/>
                <a:ea typeface="Lato" panose="020F0502020204030203" pitchFamily="34" charset="0"/>
                <a:cs typeface="Century Gothic"/>
              </a:rPr>
              <a:t>No</a:t>
            </a:r>
            <a:endParaRPr lang="en-GB" sz="1800" b="1" dirty="0">
              <a:solidFill>
                <a:schemeClr val="tx1"/>
              </a:solidFill>
              <a:latin typeface="Century Gothic"/>
              <a:ea typeface="Lato" panose="020F0502020204030203" pitchFamily="34" charset="0"/>
              <a:cs typeface="Century Gothic"/>
            </a:endParaRP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xmlns="" id="{E40E376C-CDBB-4677-B0EE-B792DF94E3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89463" y="2135646"/>
            <a:ext cx="4141787" cy="400373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These boxes should </a:t>
            </a:r>
            <a:r>
              <a:rPr lang="en-US" dirty="0" err="1"/>
              <a:t>summarise</a:t>
            </a:r>
            <a:r>
              <a:rPr lang="en-US" dirty="0"/>
              <a:t> the main arguments for each side of the question. </a:t>
            </a:r>
          </a:p>
          <a:p>
            <a:pPr lvl="0"/>
            <a:r>
              <a:rPr lang="en-US" dirty="0"/>
              <a:t>The bullet points should be the same </a:t>
            </a:r>
            <a:r>
              <a:rPr lang="en-US" dirty="0" err="1"/>
              <a:t>colour</a:t>
            </a:r>
            <a:r>
              <a:rPr lang="en-US" dirty="0"/>
              <a:t> as the above box.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0F29C03-D938-433F-A1E7-4F12140050D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5430" y="232022"/>
            <a:ext cx="764986" cy="8238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A8E46BB5-0739-4F12-916E-AFEBF7481C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420" y="4815984"/>
            <a:ext cx="925606" cy="183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227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eer Launchp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751DEF6-C112-4BCD-8EF8-ADB6CE45252E}"/>
              </a:ext>
            </a:extLst>
          </p:cNvPr>
          <p:cNvSpPr/>
          <p:nvPr/>
        </p:nvSpPr>
        <p:spPr>
          <a:xfrm>
            <a:off x="128070" y="3420376"/>
            <a:ext cx="8878297" cy="3259377"/>
          </a:xfrm>
          <a:prstGeom prst="rect">
            <a:avLst/>
          </a:prstGeom>
          <a:solidFill>
            <a:srgbClr val="EF3340">
              <a:alpha val="1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1F833950-833C-475A-A691-4FE801C3479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72875" y="3730469"/>
            <a:ext cx="4278975" cy="2671763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</a:lstStyle>
          <a:p>
            <a:pPr lvl="0"/>
            <a:r>
              <a:rPr lang="en-GB" dirty="0"/>
              <a:t>Career spotlight: This is .... He is a .., which means ... 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Click him to hear about how he got into a career in ...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450BE83-20A5-4AD5-9347-F6ED54151A4F}"/>
              </a:ext>
            </a:extLst>
          </p:cNvPr>
          <p:cNvSpPr/>
          <p:nvPr/>
        </p:nvSpPr>
        <p:spPr>
          <a:xfrm>
            <a:off x="119757" y="178249"/>
            <a:ext cx="8877984" cy="3240360"/>
          </a:xfrm>
          <a:prstGeom prst="rect">
            <a:avLst/>
          </a:prstGeom>
          <a:solidFill>
            <a:srgbClr val="80A0F2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43C77992-C979-4C00-A915-6251B7797C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528" y="274641"/>
            <a:ext cx="3849545" cy="520349"/>
          </a:xfrm>
        </p:spPr>
        <p:txBody>
          <a:bodyPr/>
          <a:lstStyle>
            <a:lvl1pPr marL="0" marR="0" indent="0" algn="l" rtl="0">
              <a:spcBef>
                <a:spcPts val="0"/>
              </a:spcBef>
              <a:buSzPct val="25000"/>
              <a:buNone/>
              <a:defRPr/>
            </a:lvl1pPr>
          </a:lstStyle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Career Launchpad!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xmlns="" id="{B202AE5B-4974-447F-8ABF-D12E9A89C08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73688" y="846138"/>
            <a:ext cx="3078162" cy="244387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/>
              <a:t>An image relating to the information on the left.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xmlns="" id="{90ACCFD2-7943-4AEF-88F0-D1F867DF1B6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69914" y="3745793"/>
            <a:ext cx="2960687" cy="267247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/>
              <a:t>A screenshot of the video used in Career Spotlight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xmlns="" id="{E4081CE7-9680-41C6-8AA6-ACAF4C6CC7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1610" y="824725"/>
            <a:ext cx="3861265" cy="373844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Learn about…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9F77652-284D-459B-921E-278C7A439ED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3131" y="6626489"/>
            <a:ext cx="2427287" cy="194845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US" dirty="0"/>
              <a:t>Place hyperlink to </a:t>
            </a:r>
            <a:r>
              <a:rPr lang="en-US" dirty="0" err="1"/>
              <a:t>SafeShare</a:t>
            </a:r>
            <a:r>
              <a:rPr lang="en-US" dirty="0"/>
              <a:t> video here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F36DFA2-68E5-4B17-8F90-38FBDAC80A1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1610" y="1276255"/>
            <a:ext cx="4699229" cy="2013046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Further information about the topic.</a:t>
            </a:r>
          </a:p>
        </p:txBody>
      </p:sp>
    </p:spTree>
    <p:extLst>
      <p:ext uri="{BB962C8B-B14F-4D97-AF65-F5344CB8AC3E}">
        <p14:creationId xmlns:p14="http://schemas.microsoft.com/office/powerpoint/2010/main" val="6563328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hlinkClick r:id="rId2"/>
            <a:extLst>
              <a:ext uri="{FF2B5EF4-FFF2-40B4-BE49-F238E27FC236}">
                <a16:creationId xmlns:a16="http://schemas.microsoft.com/office/drawing/2014/main" xmlns="" id="{B52A438F-2695-440D-854D-0CC3F37C78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2020" y="2081054"/>
            <a:ext cx="1319960" cy="2613944"/>
          </a:xfrm>
          <a:prstGeom prst="rect">
            <a:avLst/>
          </a:prstGeom>
        </p:spPr>
      </p:pic>
      <p:sp>
        <p:nvSpPr>
          <p:cNvPr id="17" name="Shape 246">
            <a:extLst>
              <a:ext uri="{FF2B5EF4-FFF2-40B4-BE49-F238E27FC236}">
                <a16:creationId xmlns:a16="http://schemas.microsoft.com/office/drawing/2014/main" xmlns="" id="{8AFFC216-EEEB-467D-8388-03354B848E3A}"/>
              </a:ext>
            </a:extLst>
          </p:cNvPr>
          <p:cNvSpPr txBox="1">
            <a:spLocks/>
          </p:cNvSpPr>
          <p:nvPr/>
        </p:nvSpPr>
        <p:spPr>
          <a:xfrm>
            <a:off x="2517061" y="4910632"/>
            <a:ext cx="4109877" cy="434967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2D2D2D"/>
              </a:buClr>
              <a:buSzPct val="25000"/>
              <a:buFont typeface="Calibri"/>
              <a:buNone/>
            </a:pPr>
            <a:r>
              <a:rPr lang="en-GB" sz="2400" b="1" dirty="0"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To have your voice heard!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57C681F7-8021-46FE-BF20-494C76A5D93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5720">
            <a:off x="6735042" y="494148"/>
            <a:ext cx="499626" cy="59532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065A866F-2833-4390-B33F-EC2AE32C864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1492" y="1053397"/>
            <a:ext cx="993753" cy="95622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07CC0623-67D0-4915-81A6-24FED169EC7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5430" y="232022"/>
            <a:ext cx="764986" cy="8238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5D89BCA-8D45-46A4-9D50-7C9779FEBA2A}"/>
              </a:ext>
            </a:extLst>
          </p:cNvPr>
          <p:cNvSpPr txBox="1"/>
          <p:nvPr/>
        </p:nvSpPr>
        <p:spPr>
          <a:xfrm>
            <a:off x="1295635" y="572758"/>
            <a:ext cx="655272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b="1" i="0" u="none" strike="noStrike" kern="1200" cap="none" dirty="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Vote Now on…</a:t>
            </a:r>
            <a:r>
              <a:rPr lang="en-GB" sz="2600" kern="1200" dirty="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/>
            </a:r>
            <a:br>
              <a:rPr lang="en-GB" sz="2600" kern="1200" dirty="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</a:br>
            <a:r>
              <a:rPr lang="en-GB" sz="2600" b="1" i="0" u="none" strike="noStrike" kern="1200" cap="none" dirty="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/>
            </a:r>
            <a:br>
              <a:rPr lang="en-GB" sz="2600" b="1" i="0" u="none" strike="noStrike" kern="1200" cap="none" dirty="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</a:br>
            <a:r>
              <a:rPr lang="en-GB" sz="2600" b="1" i="0" u="sng" strike="noStrike" kern="1200" cap="none" dirty="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www.votesforschools.com</a:t>
            </a:r>
            <a:r>
              <a:rPr lang="en-GB" sz="2600" b="1" i="0" u="none" strike="noStrike" kern="1200" cap="none" dirty="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32770738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C176-9C3E-4E4C-AF0F-A4FE49B5BCA6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3920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639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ckground 2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xmlns="" id="{C4AC8F0B-EF00-4473-BA2B-41A119BDA394}"/>
              </a:ext>
            </a:extLst>
          </p:cNvPr>
          <p:cNvSpPr/>
          <p:nvPr userDrawn="1"/>
        </p:nvSpPr>
        <p:spPr>
          <a:xfrm flipH="1">
            <a:off x="154056" y="177990"/>
            <a:ext cx="8835887" cy="6502019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3FF838-6CF6-4B1B-A723-A7C303CB2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49F1D4E-8A1B-44F5-B99D-49C8CA4E5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BEFB5-B44B-A746-AD13-78F60F19D1C6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xmlns="" id="{B1D5F91D-9933-450E-849F-960E916D5243}"/>
              </a:ext>
            </a:extLst>
          </p:cNvPr>
          <p:cNvSpPr/>
          <p:nvPr userDrawn="1"/>
        </p:nvSpPr>
        <p:spPr>
          <a:xfrm rot="10800000" flipH="1">
            <a:off x="154056" y="177990"/>
            <a:ext cx="8835887" cy="6502019"/>
          </a:xfrm>
          <a:prstGeom prst="rtTriangl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2509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5848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CC015642-D673-4A59-B7A1-9DC47DBD7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57075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61336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90551" y="283298"/>
            <a:ext cx="6562898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800" b="1">
                <a:latin typeface="+mn-lt"/>
              </a:defRPr>
            </a:lvl1pPr>
          </a:lstStyle>
          <a:p>
            <a:r>
              <a:rPr lang="en-US" dirty="0"/>
              <a:t>Centre Question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FD1F35A-EFCB-4B47-92D2-32D0A7236F5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5430" y="232022"/>
            <a:ext cx="764986" cy="82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508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32FFBDDD-9207-49ED-865E-A2FFF820E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9158"/>
          </a:xfrm>
        </p:spPr>
        <p:txBody>
          <a:bodyPr>
            <a:normAutofit/>
          </a:bodyPr>
          <a:lstStyle>
            <a:lvl1pPr algn="l">
              <a:defRPr lang="en-US"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5503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5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0B1D5726-7759-4CB5-8B90-C9F4365810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22214" y="5148606"/>
            <a:ext cx="3355975" cy="1420812"/>
          </a:xfrm>
          <a:prstGeom prst="roundRect">
            <a:avLst/>
          </a:prstGeom>
          <a:solidFill>
            <a:schemeClr val="accent3"/>
          </a:solidFill>
          <a:ln w="28575">
            <a:solidFill>
              <a:schemeClr val="tx2"/>
            </a:solidFill>
          </a:ln>
        </p:spPr>
        <p:txBody>
          <a:bodyPr anchor="ctr">
            <a:noAutofit/>
          </a:bodyPr>
          <a:lstStyle>
            <a:lvl1pPr algn="ctr">
              <a:defRPr sz="1200" b="1"/>
            </a:lvl1pPr>
            <a:lvl2pPr algn="ctr">
              <a:defRPr sz="1200"/>
            </a:lvl2pPr>
            <a:lvl3pPr marL="914400" indent="0" algn="ctr">
              <a:buNone/>
              <a:defRPr sz="1200" i="1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8E919F7-64C3-4CFD-8AAF-B4B75A414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31" y="2344363"/>
            <a:ext cx="8078599" cy="1561975"/>
          </a:xfrm>
          <a:prstGeom prst="rect">
            <a:avLst/>
          </a:prstGeom>
        </p:spPr>
      </p:pic>
      <p:sp>
        <p:nvSpPr>
          <p:cNvPr id="6" name="Shape 96">
            <a:extLst>
              <a:ext uri="{FF2B5EF4-FFF2-40B4-BE49-F238E27FC236}">
                <a16:creationId xmlns:a16="http://schemas.microsoft.com/office/drawing/2014/main" xmlns="" id="{54248BCF-05EA-4605-A9E1-4F0C88B7A185}"/>
              </a:ext>
            </a:extLst>
          </p:cNvPr>
          <p:cNvSpPr txBox="1">
            <a:spLocks/>
          </p:cNvSpPr>
          <p:nvPr/>
        </p:nvSpPr>
        <p:spPr>
          <a:xfrm>
            <a:off x="4352925" y="3126482"/>
            <a:ext cx="4174405" cy="108012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Clr>
                <a:srgbClr val="97E8D7"/>
              </a:buClr>
              <a:buSzPct val="25000"/>
              <a:buFont typeface="Arial"/>
              <a:buNone/>
            </a:pPr>
            <a:r>
              <a:rPr lang="en-GB" sz="4400" b="1" dirty="0">
                <a:solidFill>
                  <a:schemeClr val="tx2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Secondary 45</a:t>
            </a:r>
          </a:p>
        </p:txBody>
      </p:sp>
      <p:pic>
        <p:nvPicPr>
          <p:cNvPr id="7" name="Picture 6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83C43B43-C71C-41F6-B198-4D6694AD6CC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" y="5147728"/>
            <a:ext cx="5040000" cy="15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0378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0B1D5726-7759-4CB5-8B90-C9F4365810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22214" y="5148606"/>
            <a:ext cx="3355975" cy="1420812"/>
          </a:xfrm>
          <a:prstGeom prst="roundRect">
            <a:avLst/>
          </a:prstGeom>
          <a:solidFill>
            <a:schemeClr val="accent3"/>
          </a:solidFill>
          <a:ln w="28575">
            <a:solidFill>
              <a:schemeClr val="tx2"/>
            </a:solidFill>
          </a:ln>
        </p:spPr>
        <p:txBody>
          <a:bodyPr anchor="ctr">
            <a:noAutofit/>
          </a:bodyPr>
          <a:lstStyle>
            <a:lvl1pPr algn="ctr">
              <a:defRPr sz="1200" b="1"/>
            </a:lvl1pPr>
            <a:lvl2pPr algn="ctr">
              <a:defRPr sz="1200"/>
            </a:lvl2pPr>
            <a:lvl3pPr marL="914400" indent="0" algn="ctr">
              <a:buNone/>
              <a:defRPr sz="1200" i="1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AutoShape 2" descr="https://files.slack.com/files-pri/T17G4CXPU-FEBQYG2CT/image_from_ios.jpg">
            <a:extLst>
              <a:ext uri="{FF2B5EF4-FFF2-40B4-BE49-F238E27FC236}">
                <a16:creationId xmlns:a16="http://schemas.microsoft.com/office/drawing/2014/main" xmlns="" id="{A1D31A64-0A76-4111-8A30-CA24B7D84E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97602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9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66936C4A-AEC2-48E9-A9C6-8E16E3F5CF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" y="5147728"/>
            <a:ext cx="5040000" cy="154733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5290FD4-58B2-4B7A-A30C-CB84A2968A28}"/>
              </a:ext>
            </a:extLst>
          </p:cNvPr>
          <p:cNvSpPr/>
          <p:nvPr/>
        </p:nvSpPr>
        <p:spPr>
          <a:xfrm>
            <a:off x="462040" y="2365347"/>
            <a:ext cx="991376" cy="12441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B92C501-D70E-49AA-803B-1FBF2BA13654}"/>
              </a:ext>
            </a:extLst>
          </p:cNvPr>
          <p:cNvSpPr/>
          <p:nvPr/>
        </p:nvSpPr>
        <p:spPr>
          <a:xfrm>
            <a:off x="1376413" y="3292383"/>
            <a:ext cx="209760" cy="5328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D671993-6259-49DC-BD57-7D7E7F22D8D2}"/>
              </a:ext>
            </a:extLst>
          </p:cNvPr>
          <p:cNvSpPr/>
          <p:nvPr/>
        </p:nvSpPr>
        <p:spPr>
          <a:xfrm rot="2097780" flipH="1">
            <a:off x="1328225" y="2308928"/>
            <a:ext cx="326380" cy="6709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9FE6937-6C4C-4471-9530-DD2FB332B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31" y="2334203"/>
            <a:ext cx="8078599" cy="1561975"/>
          </a:xfrm>
          <a:prstGeom prst="rect">
            <a:avLst/>
          </a:prstGeom>
        </p:spPr>
      </p:pic>
      <p:sp>
        <p:nvSpPr>
          <p:cNvPr id="16" name="Shape 96">
            <a:extLst>
              <a:ext uri="{FF2B5EF4-FFF2-40B4-BE49-F238E27FC236}">
                <a16:creationId xmlns:a16="http://schemas.microsoft.com/office/drawing/2014/main" xmlns="" id="{A433E38D-0CC7-4014-9D1F-7499547B33F3}"/>
              </a:ext>
            </a:extLst>
          </p:cNvPr>
          <p:cNvSpPr txBox="1">
            <a:spLocks/>
          </p:cNvSpPr>
          <p:nvPr/>
        </p:nvSpPr>
        <p:spPr>
          <a:xfrm>
            <a:off x="4352925" y="3126482"/>
            <a:ext cx="4174405" cy="108012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Clr>
                <a:srgbClr val="97E8D7"/>
              </a:buClr>
              <a:buSzPct val="25000"/>
              <a:buFont typeface="Arial"/>
              <a:buNone/>
            </a:pPr>
            <a:r>
              <a:rPr lang="en-GB" sz="4400" b="1" dirty="0">
                <a:solidFill>
                  <a:schemeClr val="tx2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Secondary 15</a:t>
            </a:r>
          </a:p>
        </p:txBody>
      </p:sp>
    </p:spTree>
    <p:extLst>
      <p:ext uri="{BB962C8B-B14F-4D97-AF65-F5344CB8AC3E}">
        <p14:creationId xmlns:p14="http://schemas.microsoft.com/office/powerpoint/2010/main" val="7487457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sues to Cons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14">
            <a:extLst>
              <a:ext uri="{FF2B5EF4-FFF2-40B4-BE49-F238E27FC236}">
                <a16:creationId xmlns:a16="http://schemas.microsoft.com/office/drawing/2014/main" xmlns="" id="{FC5DE063-A0D5-4722-AC4F-46FD6B5BDFD8}"/>
              </a:ext>
            </a:extLst>
          </p:cNvPr>
          <p:cNvSpPr/>
          <p:nvPr/>
        </p:nvSpPr>
        <p:spPr>
          <a:xfrm>
            <a:off x="540000" y="540000"/>
            <a:ext cx="5486150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800" b="1">
                <a:solidFill>
                  <a:schemeClr val="tx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Issues to consider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768A9B8-4B0A-4DD9-BD28-D8D11742A6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0384" y="2009954"/>
            <a:ext cx="8069263" cy="3951287"/>
          </a:xfrm>
        </p:spPr>
        <p:txBody>
          <a:bodyPr/>
          <a:lstStyle>
            <a:lvl1pPr marL="285750" indent="-285750">
              <a:lnSpc>
                <a:spcPct val="2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Starter:</a:t>
            </a:r>
          </a:p>
          <a:p>
            <a:pPr lvl="0"/>
            <a:r>
              <a:rPr lang="en-US"/>
              <a:t>Why are we talking about this? (This should be bold and in purple)</a:t>
            </a:r>
          </a:p>
          <a:p>
            <a:pPr lvl="0"/>
            <a:r>
              <a:rPr lang="en-US"/>
              <a:t>Following points</a:t>
            </a:r>
          </a:p>
          <a:p>
            <a:pPr lvl="0"/>
            <a:r>
              <a:rPr lang="en-US"/>
              <a:t>Career Launchpad</a:t>
            </a:r>
          </a:p>
          <a:p>
            <a:pPr lvl="0"/>
            <a:r>
              <a:rPr lang="en-US"/>
              <a:t>Vote</a:t>
            </a:r>
          </a:p>
        </p:txBody>
      </p:sp>
    </p:spTree>
    <p:extLst>
      <p:ext uri="{BB962C8B-B14F-4D97-AF65-F5344CB8AC3E}">
        <p14:creationId xmlns:p14="http://schemas.microsoft.com/office/powerpoint/2010/main" val="11263762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A33BFEB9-CF5C-44C5-8A02-CB490F8A45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6725" y="4335463"/>
            <a:ext cx="8210550" cy="2039937"/>
          </a:xfrm>
        </p:spPr>
        <p:txBody>
          <a:bodyPr/>
          <a:lstStyle>
            <a:lvl1pPr marL="285750" indent="-285750">
              <a:lnSpc>
                <a:spcPct val="2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b="1">
                <a:solidFill>
                  <a:schemeClr val="tx2"/>
                </a:solidFill>
              </a:defRPr>
            </a:lvl1pPr>
            <a:lvl2pPr marL="457200" indent="0">
              <a:buNone/>
              <a:defRPr sz="1600"/>
            </a:lvl2pPr>
          </a:lstStyle>
          <a:p>
            <a:pPr lvl="0"/>
            <a:r>
              <a:rPr lang="en-US" dirty="0"/>
              <a:t>Key word (bold, purple): Meaning (lowercase, normal)</a:t>
            </a:r>
          </a:p>
          <a:p>
            <a:pPr lvl="0"/>
            <a:r>
              <a:rPr lang="en-US" dirty="0"/>
              <a:t>Key word:</a:t>
            </a:r>
          </a:p>
          <a:p>
            <a:pPr lvl="0"/>
            <a:r>
              <a:rPr lang="en-US" dirty="0"/>
              <a:t>Key word:</a:t>
            </a:r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hape 114">
            <a:extLst>
              <a:ext uri="{FF2B5EF4-FFF2-40B4-BE49-F238E27FC236}">
                <a16:creationId xmlns:a16="http://schemas.microsoft.com/office/drawing/2014/main" xmlns="" id="{B4B4B7E9-811B-4FB5-8E96-89BD72E83695}"/>
              </a:ext>
            </a:extLst>
          </p:cNvPr>
          <p:cNvSpPr/>
          <p:nvPr/>
        </p:nvSpPr>
        <p:spPr>
          <a:xfrm>
            <a:off x="540000" y="540000"/>
            <a:ext cx="6559300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800" b="1">
                <a:solidFill>
                  <a:schemeClr val="tx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Learning objectives for today</a:t>
            </a:r>
          </a:p>
        </p:txBody>
      </p:sp>
      <p:sp>
        <p:nvSpPr>
          <p:cNvPr id="5" name="Shape 114">
            <a:extLst>
              <a:ext uri="{FF2B5EF4-FFF2-40B4-BE49-F238E27FC236}">
                <a16:creationId xmlns:a16="http://schemas.microsoft.com/office/drawing/2014/main" xmlns="" id="{2F942913-854C-4825-ACC8-BA5AEBBC3CD9}"/>
              </a:ext>
            </a:extLst>
          </p:cNvPr>
          <p:cNvSpPr/>
          <p:nvPr/>
        </p:nvSpPr>
        <p:spPr>
          <a:xfrm>
            <a:off x="540000" y="3485606"/>
            <a:ext cx="6559300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800" b="1">
                <a:solidFill>
                  <a:schemeClr val="tx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Keywords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17CB6F5C-6D68-43F4-85C9-25930A8915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108" y="1412174"/>
            <a:ext cx="8146799" cy="1559736"/>
          </a:xfrm>
        </p:spPr>
        <p:txBody>
          <a:bodyPr/>
          <a:lstStyle>
            <a:lvl1pPr marL="342900" indent="-342900">
              <a:lnSpc>
                <a:spcPct val="200000"/>
              </a:lnSpc>
              <a:buClr>
                <a:schemeClr val="accent1"/>
              </a:buClr>
              <a:buAutoNum type="arabicPeriod"/>
              <a:defRPr/>
            </a:lvl1pPr>
          </a:lstStyle>
          <a:p>
            <a:pPr lvl="0"/>
            <a:r>
              <a:rPr lang="en-US"/>
              <a:t>Write learning objective here</a:t>
            </a:r>
          </a:p>
          <a:p>
            <a:pPr lvl="0"/>
            <a:r>
              <a:rPr lang="en-US"/>
              <a:t>Write learning objective here</a:t>
            </a:r>
          </a:p>
          <a:p>
            <a:pPr lvl="0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9B9BB49B-1B66-4C7C-9911-68F7410AD577}"/>
              </a:ext>
            </a:extLst>
          </p:cNvPr>
          <p:cNvCxnSpPr/>
          <p:nvPr/>
        </p:nvCxnSpPr>
        <p:spPr>
          <a:xfrm>
            <a:off x="53752" y="3245963"/>
            <a:ext cx="9036496" cy="0"/>
          </a:xfrm>
          <a:prstGeom prst="line">
            <a:avLst/>
          </a:prstGeom>
          <a:ln w="28575">
            <a:solidFill>
              <a:srgbClr val="43D6B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5144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m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9"/>
            <a:ext cx="7237562" cy="45719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+mn-lt"/>
              </a:defRPr>
            </a:lvl1pPr>
          </a:lstStyle>
          <a:p>
            <a:r>
              <a:rPr lang="en-US"/>
              <a:t>Commonly used boxes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D5172E2-B8C0-4B53-8CD7-E38E5A07A9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0978" y="1620499"/>
            <a:ext cx="4355980" cy="2541708"/>
          </a:xfrm>
          <a:prstGeom prst="cloud">
            <a:avLst/>
          </a:prstGeom>
          <a:solidFill>
            <a:schemeClr val="accent5"/>
          </a:solidFill>
          <a:ln w="28575">
            <a:solidFill>
              <a:srgbClr val="AA32EA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 b="1"/>
            </a:lvl1pPr>
            <a:lvl2pPr marL="457200" indent="0" algn="ctr">
              <a:buNone/>
              <a:defRPr sz="1600"/>
            </a:lvl2pPr>
          </a:lstStyle>
          <a:p>
            <a:pPr lvl="0"/>
            <a:r>
              <a:rPr lang="en-US"/>
              <a:t>Group task (Time in mins)</a:t>
            </a:r>
          </a:p>
          <a:p>
            <a:pPr lvl="1"/>
            <a:r>
              <a:rPr lang="en-US"/>
              <a:t>Activity information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E7843B41-02CF-4B64-BCD9-B9CC937351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53036" y="1148331"/>
            <a:ext cx="2994025" cy="1080000"/>
          </a:xfrm>
          <a:prstGeom prst="roundRect">
            <a:avLst/>
          </a:prstGeom>
          <a:solidFill>
            <a:schemeClr val="bg2"/>
          </a:solidFill>
          <a:ln w="28575">
            <a:solidFill>
              <a:srgbClr val="AA32EA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</a:lstStyle>
          <a:p>
            <a:pPr lvl="0"/>
            <a:r>
              <a:rPr lang="en-US"/>
              <a:t>Information box – key words in bold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xmlns="" id="{88D644EF-BAA6-4E05-AE1F-70DBA267BF4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51859" y="3622207"/>
            <a:ext cx="2994025" cy="1080000"/>
          </a:xfrm>
          <a:prstGeom prst="roundRect">
            <a:avLst/>
          </a:prstGeom>
          <a:solidFill>
            <a:schemeClr val="accent3"/>
          </a:solidFill>
          <a:ln w="28575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SEND/Definition Box: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5D8471F-BD68-4AFA-90A1-ED78E7901F3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51859" y="2385269"/>
            <a:ext cx="2995200" cy="1080000"/>
          </a:xfrm>
          <a:prstGeom prst="roundRect">
            <a:avLst/>
          </a:prstGeom>
          <a:solidFill>
            <a:srgbClr val="AA32EA"/>
          </a:solidFill>
          <a:ln>
            <a:solidFill>
              <a:srgbClr val="AA32EA"/>
            </a:solidFill>
          </a:ln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Challenge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xmlns="" id="{77269F30-4ADC-40DA-AD25-97F31391CC2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51858" y="4859145"/>
            <a:ext cx="2994025" cy="108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/>
              <a:t>Teachers note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xmlns="" id="{933C272E-2746-4403-A6CE-5E6DA906279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81956" y="4859145"/>
            <a:ext cx="2994025" cy="1080000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accent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</a:lstStyle>
          <a:p>
            <a:pPr lvl="0"/>
            <a:r>
              <a:rPr lang="en-US"/>
              <a:t>Other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611E0A4-D6C2-44D1-B9FA-CEF1EDEACDB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5430" y="232022"/>
            <a:ext cx="764986" cy="82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7469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E94FC0DA-1F7A-4A4F-96DF-822CA2457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8123" y="232022"/>
            <a:ext cx="6327748" cy="103877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lang="en-US" sz="2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/>
              <a:t>Copy the Vote Topic Question Here</a:t>
            </a:r>
            <a:endParaRPr lang="en-US" dirty="0"/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xmlns="" id="{E40E376C-CDBB-4677-B0EE-B792DF94E3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3955" y="1850591"/>
            <a:ext cx="3993845" cy="400373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These boxes should </a:t>
            </a:r>
            <a:r>
              <a:rPr lang="en-US" dirty="0" err="1"/>
              <a:t>summarise</a:t>
            </a:r>
            <a:r>
              <a:rPr lang="en-US" dirty="0"/>
              <a:t> the main arguments for each side of the question. </a:t>
            </a:r>
          </a:p>
          <a:p>
            <a:pPr lvl="0"/>
            <a:r>
              <a:rPr lang="en-US" dirty="0"/>
              <a:t>The bullet points should be the same </a:t>
            </a:r>
            <a:r>
              <a:rPr lang="en-US" dirty="0" err="1"/>
              <a:t>colour</a:t>
            </a:r>
            <a:r>
              <a:rPr lang="en-US" dirty="0"/>
              <a:t> as the above box.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xmlns="" id="{EF66431D-E730-4458-AAE1-45B406DF2B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1692" y="1850591"/>
            <a:ext cx="3950305" cy="400373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285750" indent="-285750">
              <a:buClr>
                <a:schemeClr val="bg2"/>
              </a:buClr>
              <a:buFont typeface="Arial" panose="020B0604020202020204" pitchFamily="34" charset="0"/>
              <a:buChar char="•"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These boxes should </a:t>
            </a:r>
            <a:r>
              <a:rPr lang="en-US" dirty="0" err="1"/>
              <a:t>summarise</a:t>
            </a:r>
            <a:r>
              <a:rPr lang="en-US" dirty="0"/>
              <a:t> the main arguments for each side of the question. </a:t>
            </a:r>
          </a:p>
          <a:p>
            <a:pPr lvl="0"/>
            <a:r>
              <a:rPr lang="en-US" dirty="0"/>
              <a:t>The bullet points should be the same </a:t>
            </a:r>
            <a:r>
              <a:rPr lang="en-US" dirty="0" err="1"/>
              <a:t>colour</a:t>
            </a:r>
            <a:r>
              <a:rPr lang="en-US" dirty="0"/>
              <a:t> as the above box.</a:t>
            </a:r>
          </a:p>
        </p:txBody>
      </p:sp>
      <p:sp>
        <p:nvSpPr>
          <p:cNvPr id="18" name="Shape 223">
            <a:extLst>
              <a:ext uri="{FF2B5EF4-FFF2-40B4-BE49-F238E27FC236}">
                <a16:creationId xmlns:a16="http://schemas.microsoft.com/office/drawing/2014/main" xmlns="" id="{E23674C8-DF6F-445F-A311-54882E2AA41D}"/>
              </a:ext>
            </a:extLst>
          </p:cNvPr>
          <p:cNvSpPr/>
          <p:nvPr/>
        </p:nvSpPr>
        <p:spPr>
          <a:xfrm>
            <a:off x="4571998" y="1444372"/>
            <a:ext cx="3995802" cy="406219"/>
          </a:xfrm>
          <a:prstGeom prst="rect">
            <a:avLst/>
          </a:prstGeom>
          <a:solidFill>
            <a:srgbClr val="97E8D7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2000" b="1">
                <a:solidFill>
                  <a:schemeClr val="dk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NO</a:t>
            </a:r>
          </a:p>
        </p:txBody>
      </p:sp>
      <p:sp>
        <p:nvSpPr>
          <p:cNvPr id="19" name="Shape 234">
            <a:extLst>
              <a:ext uri="{FF2B5EF4-FFF2-40B4-BE49-F238E27FC236}">
                <a16:creationId xmlns:a16="http://schemas.microsoft.com/office/drawing/2014/main" xmlns="" id="{44948174-0394-4326-B2FB-3CCE21FB747C}"/>
              </a:ext>
            </a:extLst>
          </p:cNvPr>
          <p:cNvSpPr/>
          <p:nvPr/>
        </p:nvSpPr>
        <p:spPr>
          <a:xfrm>
            <a:off x="621692" y="1444372"/>
            <a:ext cx="3950307" cy="406219"/>
          </a:xfrm>
          <a:prstGeom prst="rect">
            <a:avLst/>
          </a:prstGeom>
          <a:solidFill>
            <a:srgbClr val="BD60EF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2000" b="1">
                <a:solidFill>
                  <a:schemeClr val="dk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YES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D238BE8-6FD2-41D1-9C60-888A56636D0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5430" y="232022"/>
            <a:ext cx="764986" cy="82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9065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eer Launchp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751DEF6-C112-4BCD-8EF8-ADB6CE45252E}"/>
              </a:ext>
            </a:extLst>
          </p:cNvPr>
          <p:cNvSpPr/>
          <p:nvPr/>
        </p:nvSpPr>
        <p:spPr>
          <a:xfrm>
            <a:off x="180439" y="3426922"/>
            <a:ext cx="8800676" cy="3259377"/>
          </a:xfrm>
          <a:prstGeom prst="rect">
            <a:avLst/>
          </a:prstGeom>
          <a:solidFill>
            <a:schemeClr val="tx2">
              <a:alpha val="1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1F833950-833C-475A-A691-4FE801C3479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72875" y="3730469"/>
            <a:ext cx="4278975" cy="2671763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accent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Career spotlight: This is .... He is a .., which means ... 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Click him to hear about how he got into a career in ...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450BE83-20A5-4AD5-9347-F6ED54151A4F}"/>
              </a:ext>
            </a:extLst>
          </p:cNvPr>
          <p:cNvSpPr/>
          <p:nvPr/>
        </p:nvSpPr>
        <p:spPr>
          <a:xfrm>
            <a:off x="172126" y="178249"/>
            <a:ext cx="8800676" cy="324036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43C77992-C979-4C00-A915-6251B7797C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528" y="274641"/>
            <a:ext cx="3849545" cy="520349"/>
          </a:xfrm>
          <a:prstGeom prst="rect">
            <a:avLst/>
          </a:prstGeom>
        </p:spPr>
        <p:txBody>
          <a:bodyPr/>
          <a:lstStyle>
            <a:lvl1pPr marL="0" marR="0" indent="0" algn="l" rtl="0">
              <a:spcBef>
                <a:spcPts val="0"/>
              </a:spcBef>
              <a:buSzPct val="25000"/>
              <a:buNone/>
              <a:defRPr/>
            </a:lvl1pPr>
          </a:lstStyle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800" b="1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Career Launchpad!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xmlns="" id="{B202AE5B-4974-447F-8ABF-D12E9A89C08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73688" y="846138"/>
            <a:ext cx="3078162" cy="244387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GB"/>
              <a:t>An image relating to the information on the left.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xmlns="" id="{90ACCFD2-7943-4AEF-88F0-D1F867DF1B6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69914" y="3745793"/>
            <a:ext cx="2960687" cy="267247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GB"/>
              <a:t>A screenshot of the video used in Career Spotlight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xmlns="" id="{E4081CE7-9680-41C6-8AA6-ACAF4C6CC7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1610" y="824725"/>
            <a:ext cx="4298950" cy="373844"/>
          </a:xfrm>
          <a:prstGeom prst="roundRect">
            <a:avLst/>
          </a:prstGeom>
          <a:solidFill>
            <a:schemeClr val="bg2"/>
          </a:solidFill>
          <a:ln w="28575">
            <a:solidFill>
              <a:srgbClr val="AA32EA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Learn about…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F36DFA2-68E5-4B17-8F90-38FBDAC80A1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1610" y="1276255"/>
            <a:ext cx="4699229" cy="2013046"/>
          </a:xfrm>
          <a:prstGeom prst="roundRect">
            <a:avLst/>
          </a:prstGeom>
          <a:solidFill>
            <a:schemeClr val="bg2"/>
          </a:solidFill>
          <a:ln w="28575">
            <a:solidFill>
              <a:srgbClr val="AA32EA"/>
            </a:solidFill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Further information about the topic.</a:t>
            </a:r>
          </a:p>
        </p:txBody>
      </p:sp>
    </p:spTree>
    <p:extLst>
      <p:ext uri="{BB962C8B-B14F-4D97-AF65-F5344CB8AC3E}">
        <p14:creationId xmlns:p14="http://schemas.microsoft.com/office/powerpoint/2010/main" val="6790965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46">
            <a:extLst>
              <a:ext uri="{FF2B5EF4-FFF2-40B4-BE49-F238E27FC236}">
                <a16:creationId xmlns:a16="http://schemas.microsoft.com/office/drawing/2014/main" xmlns="" id="{EC2CFFFB-4338-4B17-9C17-0C770B558F62}"/>
              </a:ext>
            </a:extLst>
          </p:cNvPr>
          <p:cNvSpPr txBox="1">
            <a:spLocks/>
          </p:cNvSpPr>
          <p:nvPr/>
        </p:nvSpPr>
        <p:spPr>
          <a:xfrm>
            <a:off x="2390613" y="4735972"/>
            <a:ext cx="4109877" cy="434967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2D2D2D"/>
              </a:buClr>
              <a:buSzPct val="25000"/>
              <a:buFont typeface="Calibri"/>
              <a:buNone/>
            </a:pPr>
            <a:r>
              <a:rPr lang="en-GB" sz="2400" b="1" dirty="0"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To have your voice heard!</a:t>
            </a:r>
          </a:p>
        </p:txBody>
      </p:sp>
      <p:pic>
        <p:nvPicPr>
          <p:cNvPr id="8" name="Picture 7">
            <a:hlinkClick r:id="rId2"/>
            <a:extLst>
              <a:ext uri="{FF2B5EF4-FFF2-40B4-BE49-F238E27FC236}">
                <a16:creationId xmlns:a16="http://schemas.microsoft.com/office/drawing/2014/main" xmlns="" id="{6F0CCE7F-BF3C-4F4E-83D0-851D34E9A3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8031" y="2066700"/>
            <a:ext cx="2037547" cy="24092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9FCA0FD-013D-496C-914D-1B6F0E4E2473}"/>
              </a:ext>
            </a:extLst>
          </p:cNvPr>
          <p:cNvSpPr txBox="1"/>
          <p:nvPr/>
        </p:nvSpPr>
        <p:spPr>
          <a:xfrm>
            <a:off x="997527" y="534691"/>
            <a:ext cx="7148945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b="1" dirty="0"/>
              <a:t>Vote Now on…</a:t>
            </a:r>
            <a:r>
              <a:rPr lang="en-GB" sz="2800" b="1" dirty="0"/>
              <a:t/>
            </a:r>
            <a:br>
              <a:rPr lang="en-GB" sz="2800" b="1" dirty="0"/>
            </a:br>
            <a:r>
              <a:rPr lang="en-GB" sz="2800" b="1" dirty="0"/>
              <a:t/>
            </a:r>
            <a:br>
              <a:rPr lang="en-GB" sz="2800" b="1" dirty="0"/>
            </a:br>
            <a:r>
              <a:rPr lang="en-GB" sz="2800" b="1" dirty="0"/>
              <a:t>www.votesforschools.com </a:t>
            </a:r>
          </a:p>
        </p:txBody>
      </p:sp>
      <p:sp>
        <p:nvSpPr>
          <p:cNvPr id="10" name="Rectangle: Rounded Corners 9">
            <a:hlinkClick r:id="rId2"/>
            <a:extLst>
              <a:ext uri="{FF2B5EF4-FFF2-40B4-BE49-F238E27FC236}">
                <a16:creationId xmlns:a16="http://schemas.microsoft.com/office/drawing/2014/main" xmlns="" id="{BAA09533-D7E2-4F4B-939F-6BBF327E3623}"/>
              </a:ext>
            </a:extLst>
          </p:cNvPr>
          <p:cNvSpPr/>
          <p:nvPr/>
        </p:nvSpPr>
        <p:spPr>
          <a:xfrm>
            <a:off x="1936761" y="5559230"/>
            <a:ext cx="6833014" cy="919401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rgbClr val="060505"/>
                </a:solidFill>
                <a:latin typeface="+mj-lt"/>
              </a:rPr>
              <a:t>Not sure how? </a:t>
            </a:r>
            <a:r>
              <a:rPr lang="en-GB" sz="1600" dirty="0">
                <a:solidFill>
                  <a:srgbClr val="060505"/>
                </a:solidFill>
                <a:latin typeface="+mj-lt"/>
              </a:rPr>
              <a:t>Click the icon to see a video on how to log your votes! </a:t>
            </a:r>
            <a:r>
              <a:rPr lang="en-GB" sz="1600" dirty="0">
                <a:solidFill>
                  <a:srgbClr val="060505"/>
                </a:solidFill>
              </a:rPr>
              <a:t>If you have any issues, feedback or comments, email </a:t>
            </a:r>
            <a:r>
              <a:rPr lang="en-GB" sz="1600" dirty="0">
                <a:solidFill>
                  <a:srgbClr val="060505"/>
                </a:solidFill>
                <a:hlinkClick r:id="rId4"/>
              </a:rPr>
              <a:t>aisling@votesforschools.com</a:t>
            </a:r>
            <a:endParaRPr lang="en-GB" sz="1600" dirty="0">
              <a:solidFill>
                <a:srgbClr val="0605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1532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0FC176-9C3E-4E4C-AF0F-A4FE49B5BCA6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4511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 P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9271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>
            <a:extLst>
              <a:ext uri="{FF2B5EF4-FFF2-40B4-BE49-F238E27FC236}">
                <a16:creationId xmlns:a16="http://schemas.microsoft.com/office/drawing/2014/main" xmlns="" id="{AE51AC2F-5D49-437A-B71F-AC28FAAA6B62}"/>
              </a:ext>
            </a:extLst>
          </p:cNvPr>
          <p:cNvSpPr/>
          <p:nvPr/>
        </p:nvSpPr>
        <p:spPr>
          <a:xfrm rot="10800000" flipH="1">
            <a:off x="157338" y="179617"/>
            <a:ext cx="8822067" cy="6493325"/>
          </a:xfrm>
          <a:prstGeom prst="rtTriangle">
            <a:avLst/>
          </a:prstGeom>
          <a:solidFill>
            <a:srgbClr val="EF3340">
              <a:alpha val="20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xmlns="" id="{9387F906-A046-4906-AAB7-A2E22576770C}"/>
              </a:ext>
            </a:extLst>
          </p:cNvPr>
          <p:cNvSpPr/>
          <p:nvPr/>
        </p:nvSpPr>
        <p:spPr>
          <a:xfrm flipH="1">
            <a:off x="164595" y="162818"/>
            <a:ext cx="8822067" cy="6510124"/>
          </a:xfrm>
          <a:prstGeom prst="rtTriangle">
            <a:avLst/>
          </a:prstGeom>
          <a:solidFill>
            <a:srgbClr val="6088E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3FF838-6CF6-4B1B-A723-A7C303CB2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49F1D4E-8A1B-44F5-B99D-49C8CA4E5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9818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CC015642-D673-4A59-B7A1-9DC47DBD7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57075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47364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Question P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90551" y="283298"/>
            <a:ext cx="6562898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800" b="1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Centre Question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FD1F35A-EFCB-4B47-92D2-32D0A7236F5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5430" y="232022"/>
            <a:ext cx="764986" cy="82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5286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sons 45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ird, flower, tree&#10;&#10;Description automatically generated">
            <a:extLst>
              <a:ext uri="{FF2B5EF4-FFF2-40B4-BE49-F238E27FC236}">
                <a16:creationId xmlns:a16="http://schemas.microsoft.com/office/drawing/2014/main" xmlns="" id="{8D8228FB-3C88-4C74-A604-FDB3A25D17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956" y="2152253"/>
            <a:ext cx="7959935" cy="1749363"/>
          </a:xfrm>
          <a:prstGeom prst="rect">
            <a:avLst/>
          </a:prstGeom>
        </p:spPr>
      </p:pic>
      <p:sp>
        <p:nvSpPr>
          <p:cNvPr id="4" name="Shape 96">
            <a:extLst>
              <a:ext uri="{FF2B5EF4-FFF2-40B4-BE49-F238E27FC236}">
                <a16:creationId xmlns:a16="http://schemas.microsoft.com/office/drawing/2014/main" xmlns="" id="{0743B19E-861D-4031-9AB3-7DCDD9E52264}"/>
              </a:ext>
            </a:extLst>
          </p:cNvPr>
          <p:cNvSpPr txBox="1">
            <a:spLocks/>
          </p:cNvSpPr>
          <p:nvPr/>
        </p:nvSpPr>
        <p:spPr>
          <a:xfrm>
            <a:off x="4115515" y="3067012"/>
            <a:ext cx="4417343" cy="108012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spcBef>
                <a:spcPts val="0"/>
              </a:spcBef>
              <a:buClr>
                <a:srgbClr val="97E8D7"/>
              </a:buClr>
              <a:buSzPct val="25000"/>
              <a:buFont typeface="Arial"/>
              <a:buNone/>
            </a:pPr>
            <a:r>
              <a:rPr lang="en-GB" sz="4400" b="1" dirty="0">
                <a:solidFill>
                  <a:srgbClr val="BB0F70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45 minutes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D0270B4-F9D9-4D32-957F-322B7A07D9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358" y="5088169"/>
            <a:ext cx="5040000" cy="156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4629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sons 15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ird, flower, tree&#10;&#10;Description automatically generated">
            <a:extLst>
              <a:ext uri="{FF2B5EF4-FFF2-40B4-BE49-F238E27FC236}">
                <a16:creationId xmlns:a16="http://schemas.microsoft.com/office/drawing/2014/main" xmlns="" id="{8D8228FB-3C88-4C74-A604-FDB3A25D17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956" y="2152253"/>
            <a:ext cx="7959935" cy="1749363"/>
          </a:xfrm>
          <a:prstGeom prst="rect">
            <a:avLst/>
          </a:prstGeom>
        </p:spPr>
      </p:pic>
      <p:sp>
        <p:nvSpPr>
          <p:cNvPr id="4" name="Shape 96">
            <a:extLst>
              <a:ext uri="{FF2B5EF4-FFF2-40B4-BE49-F238E27FC236}">
                <a16:creationId xmlns:a16="http://schemas.microsoft.com/office/drawing/2014/main" xmlns="" id="{0743B19E-861D-4031-9AB3-7DCDD9E52264}"/>
              </a:ext>
            </a:extLst>
          </p:cNvPr>
          <p:cNvSpPr txBox="1">
            <a:spLocks/>
          </p:cNvSpPr>
          <p:nvPr/>
        </p:nvSpPr>
        <p:spPr>
          <a:xfrm>
            <a:off x="4115515" y="3067012"/>
            <a:ext cx="4417343" cy="108012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spcBef>
                <a:spcPts val="0"/>
              </a:spcBef>
              <a:buClr>
                <a:srgbClr val="97E8D7"/>
              </a:buClr>
              <a:buSzPct val="25000"/>
              <a:buFont typeface="Arial"/>
              <a:buNone/>
            </a:pPr>
            <a:r>
              <a:rPr lang="en-GB" sz="4400" b="1" dirty="0">
                <a:solidFill>
                  <a:srgbClr val="BB0F70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15 minutes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D0270B4-F9D9-4D32-957F-322B7A07D9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358" y="5088169"/>
            <a:ext cx="5040000" cy="156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8226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es/No P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E94FC0DA-1F7A-4A4F-96DF-822CA2457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8123" y="232022"/>
            <a:ext cx="6327748" cy="103877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lang="en-US" sz="2800" b="1" kern="1200" dirty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GB" dirty="0"/>
              <a:t>Copy the Vote Topic Question Here</a:t>
            </a:r>
            <a:endParaRPr lang="en-US" dirty="0"/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xmlns="" id="{E40E376C-CDBB-4677-B0EE-B792DF94E3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3955" y="1850591"/>
            <a:ext cx="3993845" cy="400373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  <a:defRPr sz="15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These boxes should </a:t>
            </a:r>
            <a:r>
              <a:rPr lang="en-US" dirty="0" err="1"/>
              <a:t>summarise</a:t>
            </a:r>
            <a:r>
              <a:rPr lang="en-US" dirty="0"/>
              <a:t> the main arguments for each side of the question. </a:t>
            </a:r>
          </a:p>
          <a:p>
            <a:pPr lvl="0"/>
            <a:r>
              <a:rPr lang="en-US" dirty="0"/>
              <a:t>The bullet points should be the same </a:t>
            </a:r>
            <a:r>
              <a:rPr lang="en-US" dirty="0" err="1"/>
              <a:t>colour</a:t>
            </a:r>
            <a:r>
              <a:rPr lang="en-US" dirty="0"/>
              <a:t> as the above box.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xmlns="" id="{EF66431D-E730-4458-AAE1-45B406DF2B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1692" y="1850591"/>
            <a:ext cx="3950305" cy="400373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285750" indent="-285750">
              <a:buClr>
                <a:schemeClr val="tx2"/>
              </a:buClr>
              <a:buFont typeface="Arial" panose="020B0604020202020204" pitchFamily="34" charset="0"/>
              <a:buChar char="•"/>
              <a:defRPr sz="15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These boxes should </a:t>
            </a:r>
            <a:r>
              <a:rPr lang="en-US" dirty="0" err="1"/>
              <a:t>summarise</a:t>
            </a:r>
            <a:r>
              <a:rPr lang="en-US" dirty="0"/>
              <a:t> the main arguments for each side of the question. </a:t>
            </a:r>
          </a:p>
          <a:p>
            <a:pPr lvl="0"/>
            <a:r>
              <a:rPr lang="en-US" dirty="0"/>
              <a:t>The bullet points should be the same </a:t>
            </a:r>
            <a:r>
              <a:rPr lang="en-US" dirty="0" err="1"/>
              <a:t>colour</a:t>
            </a:r>
            <a:r>
              <a:rPr lang="en-US" dirty="0"/>
              <a:t> as the above box.</a:t>
            </a:r>
          </a:p>
        </p:txBody>
      </p:sp>
      <p:sp>
        <p:nvSpPr>
          <p:cNvPr id="18" name="Shape 223">
            <a:extLst>
              <a:ext uri="{FF2B5EF4-FFF2-40B4-BE49-F238E27FC236}">
                <a16:creationId xmlns:a16="http://schemas.microsoft.com/office/drawing/2014/main" xmlns="" id="{E23674C8-DF6F-445F-A311-54882E2AA41D}"/>
              </a:ext>
            </a:extLst>
          </p:cNvPr>
          <p:cNvSpPr/>
          <p:nvPr/>
        </p:nvSpPr>
        <p:spPr>
          <a:xfrm>
            <a:off x="4571998" y="1444372"/>
            <a:ext cx="3995802" cy="406219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NO</a:t>
            </a:r>
          </a:p>
        </p:txBody>
      </p:sp>
      <p:sp>
        <p:nvSpPr>
          <p:cNvPr id="19" name="Shape 234">
            <a:extLst>
              <a:ext uri="{FF2B5EF4-FFF2-40B4-BE49-F238E27FC236}">
                <a16:creationId xmlns:a16="http://schemas.microsoft.com/office/drawing/2014/main" xmlns="" id="{44948174-0394-4326-B2FB-3CCE21FB747C}"/>
              </a:ext>
            </a:extLst>
          </p:cNvPr>
          <p:cNvSpPr/>
          <p:nvPr/>
        </p:nvSpPr>
        <p:spPr>
          <a:xfrm>
            <a:off x="621692" y="1444372"/>
            <a:ext cx="3950307" cy="406219"/>
          </a:xfrm>
          <a:prstGeom prst="rect">
            <a:avLst/>
          </a:prstGeom>
          <a:solidFill>
            <a:schemeClr val="tx2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YES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D238BE8-6FD2-41D1-9C60-888A56636D0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5430" y="232022"/>
            <a:ext cx="764986" cy="82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9029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rther Lear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>
            <a:extLst>
              <a:ext uri="{FF2B5EF4-FFF2-40B4-BE49-F238E27FC236}">
                <a16:creationId xmlns:a16="http://schemas.microsoft.com/office/drawing/2014/main" xmlns="" id="{4469EC5B-3F9C-40EF-BEA6-C8BF5ABFC7AF}"/>
              </a:ext>
            </a:extLst>
          </p:cNvPr>
          <p:cNvSpPr/>
          <p:nvPr/>
        </p:nvSpPr>
        <p:spPr>
          <a:xfrm rot="10800000" flipH="1">
            <a:off x="175614" y="198000"/>
            <a:ext cx="8860880" cy="6510124"/>
          </a:xfrm>
          <a:prstGeom prst="rtTriangle">
            <a:avLst/>
          </a:prstGeom>
          <a:solidFill>
            <a:srgbClr val="BB0F7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xmlns="" id="{E09B92E2-38D2-43E7-82D0-D5250F2052CF}"/>
              </a:ext>
            </a:extLst>
          </p:cNvPr>
          <p:cNvSpPr/>
          <p:nvPr/>
        </p:nvSpPr>
        <p:spPr>
          <a:xfrm flipH="1">
            <a:off x="175614" y="175760"/>
            <a:ext cx="8860880" cy="6510124"/>
          </a:xfrm>
          <a:prstGeom prst="rtTriangle">
            <a:avLst/>
          </a:prstGeom>
          <a:solidFill>
            <a:srgbClr val="30AFA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1957D865-DBDB-4C51-8742-C1220FD6B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57075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373549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P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02">
            <a:extLst>
              <a:ext uri="{FF2B5EF4-FFF2-40B4-BE49-F238E27FC236}">
                <a16:creationId xmlns:a16="http://schemas.microsoft.com/office/drawing/2014/main" xmlns="" id="{2420849F-8730-4888-8065-7959E366065F}"/>
              </a:ext>
            </a:extLst>
          </p:cNvPr>
          <p:cNvSpPr txBox="1"/>
          <p:nvPr/>
        </p:nvSpPr>
        <p:spPr>
          <a:xfrm>
            <a:off x="7334943" y="6593964"/>
            <a:ext cx="1701551" cy="2880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GB" sz="1100" b="0" u="none" dirty="0">
                <a:solidFill>
                  <a:srgbClr val="2D2D2D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 </a:t>
            </a:r>
            <a:r>
              <a:rPr lang="en-GB" sz="1000" b="0" u="none" dirty="0">
                <a:solidFill>
                  <a:srgbClr val="2D2D2D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©VotesforPrisons2020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84FE27C-58A1-43B8-90BE-806A0DAA6C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4055" y="2316784"/>
            <a:ext cx="2175883" cy="2651076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F6090BD1-D391-4D68-B469-6A02768AE9AA}"/>
              </a:ext>
            </a:extLst>
          </p:cNvPr>
          <p:cNvSpPr/>
          <p:nvPr/>
        </p:nvSpPr>
        <p:spPr>
          <a:xfrm>
            <a:off x="850250" y="5623551"/>
            <a:ext cx="7443497" cy="792087"/>
          </a:xfrm>
          <a:prstGeom prst="roundRect">
            <a:avLst/>
          </a:prstGeom>
          <a:solidFill>
            <a:srgbClr val="E6E6E6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500" b="1" dirty="0">
                <a:solidFill>
                  <a:schemeClr val="tx1"/>
                </a:solidFill>
                <a:latin typeface="Century Gothic"/>
                <a:ea typeface="Lato" panose="020F0502020204030203" pitchFamily="34" charset="0"/>
                <a:cs typeface="Century Gothic"/>
              </a:rPr>
              <a:t>Make your voice heard! </a:t>
            </a:r>
          </a:p>
          <a:p>
            <a:pPr algn="ctr"/>
            <a:r>
              <a:rPr lang="en-GB" sz="1500" dirty="0">
                <a:solidFill>
                  <a:schemeClr val="tx1"/>
                </a:solidFill>
                <a:latin typeface="Century Gothic"/>
                <a:ea typeface="Lato" panose="020F0502020204030203" pitchFamily="34" charset="0"/>
                <a:cs typeface="Century Gothic"/>
              </a:rPr>
              <a:t>If you have any comments about this topic, please ask your teacher to get in touch with us.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C3CE72D-1435-4A53-A159-3A6CD25656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5430" y="232022"/>
            <a:ext cx="764986" cy="82383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C4E2865-5D47-4833-930C-63AC72D8D4BA}"/>
              </a:ext>
            </a:extLst>
          </p:cNvPr>
          <p:cNvSpPr txBox="1"/>
          <p:nvPr/>
        </p:nvSpPr>
        <p:spPr>
          <a:xfrm>
            <a:off x="1720119" y="1163074"/>
            <a:ext cx="5703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Cast your vote now…</a:t>
            </a:r>
          </a:p>
        </p:txBody>
      </p:sp>
    </p:spTree>
    <p:extLst>
      <p:ext uri="{BB962C8B-B14F-4D97-AF65-F5344CB8AC3E}">
        <p14:creationId xmlns:p14="http://schemas.microsoft.com/office/powerpoint/2010/main" val="36338930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 Colle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59360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olle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CC015642-D673-4A59-B7A1-9DC47DBD7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57075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09816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Question Colle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90551" y="283298"/>
            <a:ext cx="6562898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700" b="1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Centre Question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FD1F35A-EFCB-4B47-92D2-32D0A7236F5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5430" y="232022"/>
            <a:ext cx="764986" cy="82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953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2F86F9D-ED51-4C42-8081-D1B5B82626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BCFA275-FCCB-4B08-8C81-F682CFC0ECC5}"/>
              </a:ext>
            </a:extLst>
          </p:cNvPr>
          <p:cNvSpPr/>
          <p:nvPr/>
        </p:nvSpPr>
        <p:spPr>
          <a:xfrm>
            <a:off x="170357" y="183775"/>
            <a:ext cx="4410269" cy="6487200"/>
          </a:xfrm>
          <a:prstGeom prst="rect">
            <a:avLst/>
          </a:prstGeom>
          <a:solidFill>
            <a:srgbClr val="DDE8F6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36E1AFD-4D94-4056-96C7-7C40F622007E}"/>
              </a:ext>
            </a:extLst>
          </p:cNvPr>
          <p:cNvSpPr/>
          <p:nvPr/>
        </p:nvSpPr>
        <p:spPr>
          <a:xfrm>
            <a:off x="4565957" y="184515"/>
            <a:ext cx="4410269" cy="6487200"/>
          </a:xfrm>
          <a:prstGeom prst="rect">
            <a:avLst/>
          </a:prstGeom>
          <a:solidFill>
            <a:srgbClr val="FFD3D6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FF038C7D-BC9C-40A7-9010-BDAEA8518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5707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977153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lege 45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D0270B4-F9D9-4D32-957F-322B7A07D9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358" y="5088169"/>
            <a:ext cx="5040000" cy="1563545"/>
          </a:xfrm>
          <a:prstGeom prst="rect">
            <a:avLst/>
          </a:prstGeom>
        </p:spPr>
      </p:pic>
      <p:pic>
        <p:nvPicPr>
          <p:cNvPr id="6" name="Picture 5" descr="A picture containing bird, flower, tree&#10;&#10;Description automatically generated">
            <a:extLst>
              <a:ext uri="{FF2B5EF4-FFF2-40B4-BE49-F238E27FC236}">
                <a16:creationId xmlns:a16="http://schemas.microsoft.com/office/drawing/2014/main" xmlns="" id="{0812DB63-BA98-44DD-ACBB-3F090CB2FE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0733" y="2234467"/>
            <a:ext cx="8610352" cy="1524816"/>
          </a:xfrm>
          <a:prstGeom prst="rect">
            <a:avLst/>
          </a:prstGeom>
        </p:spPr>
      </p:pic>
      <p:sp>
        <p:nvSpPr>
          <p:cNvPr id="4" name="Shape 96">
            <a:extLst>
              <a:ext uri="{FF2B5EF4-FFF2-40B4-BE49-F238E27FC236}">
                <a16:creationId xmlns:a16="http://schemas.microsoft.com/office/drawing/2014/main" xmlns="" id="{0743B19E-861D-4031-9AB3-7DCDD9E52264}"/>
              </a:ext>
            </a:extLst>
          </p:cNvPr>
          <p:cNvSpPr txBox="1">
            <a:spLocks/>
          </p:cNvSpPr>
          <p:nvPr/>
        </p:nvSpPr>
        <p:spPr>
          <a:xfrm>
            <a:off x="4115515" y="3067012"/>
            <a:ext cx="4417343" cy="108012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spcBef>
                <a:spcPts val="0"/>
              </a:spcBef>
              <a:buClr>
                <a:srgbClr val="97E8D7"/>
              </a:buClr>
              <a:buSzPct val="25000"/>
              <a:buFont typeface="Arial"/>
              <a:buNone/>
            </a:pPr>
            <a:r>
              <a:rPr lang="en-GB" sz="4400" b="1" dirty="0">
                <a:solidFill>
                  <a:srgbClr val="BB0F70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45 minutes</a:t>
            </a:r>
          </a:p>
        </p:txBody>
      </p:sp>
    </p:spTree>
    <p:extLst>
      <p:ext uri="{BB962C8B-B14F-4D97-AF65-F5344CB8AC3E}">
        <p14:creationId xmlns:p14="http://schemas.microsoft.com/office/powerpoint/2010/main" val="140008568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lege 15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D0270B4-F9D9-4D32-957F-322B7A07D9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358" y="5088169"/>
            <a:ext cx="5040000" cy="1563545"/>
          </a:xfrm>
          <a:prstGeom prst="rect">
            <a:avLst/>
          </a:prstGeom>
        </p:spPr>
      </p:pic>
      <p:pic>
        <p:nvPicPr>
          <p:cNvPr id="6" name="Picture 5" descr="A picture containing bird, flower, tree&#10;&#10;Description automatically generated">
            <a:extLst>
              <a:ext uri="{FF2B5EF4-FFF2-40B4-BE49-F238E27FC236}">
                <a16:creationId xmlns:a16="http://schemas.microsoft.com/office/drawing/2014/main" xmlns="" id="{0812DB63-BA98-44DD-ACBB-3F090CB2FE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0733" y="2234467"/>
            <a:ext cx="8610352" cy="1524816"/>
          </a:xfrm>
          <a:prstGeom prst="rect">
            <a:avLst/>
          </a:prstGeom>
        </p:spPr>
      </p:pic>
      <p:sp>
        <p:nvSpPr>
          <p:cNvPr id="4" name="Shape 96">
            <a:extLst>
              <a:ext uri="{FF2B5EF4-FFF2-40B4-BE49-F238E27FC236}">
                <a16:creationId xmlns:a16="http://schemas.microsoft.com/office/drawing/2014/main" xmlns="" id="{0743B19E-861D-4031-9AB3-7DCDD9E52264}"/>
              </a:ext>
            </a:extLst>
          </p:cNvPr>
          <p:cNvSpPr txBox="1">
            <a:spLocks/>
          </p:cNvSpPr>
          <p:nvPr/>
        </p:nvSpPr>
        <p:spPr>
          <a:xfrm>
            <a:off x="4115515" y="3067012"/>
            <a:ext cx="4417343" cy="108012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spcBef>
                <a:spcPts val="0"/>
              </a:spcBef>
              <a:buClr>
                <a:srgbClr val="97E8D7"/>
              </a:buClr>
              <a:buSzPct val="25000"/>
              <a:buFont typeface="Arial"/>
              <a:buNone/>
            </a:pPr>
            <a:r>
              <a:rPr lang="en-GB" sz="4400" b="1" dirty="0">
                <a:solidFill>
                  <a:srgbClr val="BB0F70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15 minutes</a:t>
            </a:r>
          </a:p>
        </p:txBody>
      </p:sp>
    </p:spTree>
    <p:extLst>
      <p:ext uri="{BB962C8B-B14F-4D97-AF65-F5344CB8AC3E}">
        <p14:creationId xmlns:p14="http://schemas.microsoft.com/office/powerpoint/2010/main" val="12725024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llege 15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FC6B756-08FA-421E-B3AF-6B608F35C8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9364" y="1577619"/>
            <a:ext cx="7886700" cy="4773613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342900" indent="-342900">
              <a:buAutoNum type="arabicParenR"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…</a:t>
            </a:r>
          </a:p>
          <a:p>
            <a:pPr lvl="0"/>
            <a:r>
              <a:rPr lang="en-US" dirty="0"/>
              <a:t>…</a:t>
            </a:r>
          </a:p>
          <a:p>
            <a:pPr lvl="0"/>
            <a:r>
              <a:rPr lang="en-US" dirty="0"/>
              <a:t>…</a:t>
            </a:r>
          </a:p>
          <a:p>
            <a:pPr lvl="0"/>
            <a:r>
              <a:rPr lang="en-US" dirty="0"/>
              <a:t>…</a:t>
            </a:r>
          </a:p>
          <a:p>
            <a:pPr lvl="0"/>
            <a:r>
              <a:rPr lang="en-US" dirty="0"/>
              <a:t>…</a:t>
            </a:r>
          </a:p>
          <a:p>
            <a:pPr lvl="0"/>
            <a:r>
              <a:rPr lang="en-US" dirty="0"/>
              <a:t>…</a:t>
            </a:r>
            <a:endParaRPr lang="en-GB" dirty="0"/>
          </a:p>
        </p:txBody>
      </p:sp>
      <p:sp>
        <p:nvSpPr>
          <p:cNvPr id="7" name="Shape 223">
            <a:extLst>
              <a:ext uri="{FF2B5EF4-FFF2-40B4-BE49-F238E27FC236}">
                <a16:creationId xmlns:a16="http://schemas.microsoft.com/office/drawing/2014/main" xmlns="" id="{C7F40F4E-63C1-4B6E-96E5-2E7166BE3984}"/>
              </a:ext>
            </a:extLst>
          </p:cNvPr>
          <p:cNvSpPr/>
          <p:nvPr/>
        </p:nvSpPr>
        <p:spPr>
          <a:xfrm>
            <a:off x="629364" y="1199435"/>
            <a:ext cx="7885269" cy="378184"/>
          </a:xfrm>
          <a:prstGeom prst="rect">
            <a:avLst/>
          </a:prstGeom>
          <a:gradFill flip="none" rotWithShape="1">
            <a:gsLst>
              <a:gs pos="0">
                <a:srgbClr val="BB0F70"/>
              </a:gs>
              <a:gs pos="100000">
                <a:srgbClr val="30AFAF"/>
              </a:gs>
            </a:gsLst>
            <a:lin ang="0" scaled="0"/>
            <a:tileRect/>
          </a:gra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YES/NO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3049D56-9A99-4D19-BBBC-10CB6E83F87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5430" y="232022"/>
            <a:ext cx="764986" cy="823832"/>
          </a:xfrm>
          <a:prstGeom prst="rect">
            <a:avLst/>
          </a:prstGeom>
        </p:spPr>
      </p:pic>
      <p:pic>
        <p:nvPicPr>
          <p:cNvPr id="10" name="Graphic 9" descr="Thumbs up sign">
            <a:extLst>
              <a:ext uri="{FF2B5EF4-FFF2-40B4-BE49-F238E27FC236}">
                <a16:creationId xmlns:a16="http://schemas.microsoft.com/office/drawing/2014/main" xmlns="" id="{061EE302-B13D-4F4B-BFEA-C3DA8D7C7A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0800000">
            <a:off x="8145985" y="5690463"/>
            <a:ext cx="914400" cy="914400"/>
          </a:xfrm>
          <a:prstGeom prst="rect">
            <a:avLst/>
          </a:prstGeom>
        </p:spPr>
      </p:pic>
      <p:pic>
        <p:nvPicPr>
          <p:cNvPr id="11" name="Graphic 10" descr="Thumbs up sign">
            <a:extLst>
              <a:ext uri="{FF2B5EF4-FFF2-40B4-BE49-F238E27FC236}">
                <a16:creationId xmlns:a16="http://schemas.microsoft.com/office/drawing/2014/main" xmlns="" id="{66F4683F-F1B8-4730-BD97-7183A095E6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212129" y="5690774"/>
            <a:ext cx="914400" cy="9144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xmlns="" id="{63D52306-D8B1-4DD9-BAFA-E1BD778160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33365" y="252826"/>
            <a:ext cx="6877265" cy="82383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700" b="1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Centre Question</a:t>
            </a:r>
          </a:p>
        </p:txBody>
      </p:sp>
    </p:spTree>
    <p:extLst>
      <p:ext uri="{BB962C8B-B14F-4D97-AF65-F5344CB8AC3E}">
        <p14:creationId xmlns:p14="http://schemas.microsoft.com/office/powerpoint/2010/main" val="321077972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areer Launchp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B1D7AAC-006E-4AAA-A19A-B17FA371EFA2}"/>
              </a:ext>
            </a:extLst>
          </p:cNvPr>
          <p:cNvSpPr/>
          <p:nvPr/>
        </p:nvSpPr>
        <p:spPr>
          <a:xfrm>
            <a:off x="176812" y="3417526"/>
            <a:ext cx="8802000" cy="3276000"/>
          </a:xfrm>
          <a:prstGeom prst="rect">
            <a:avLst/>
          </a:prstGeom>
          <a:solidFill>
            <a:srgbClr val="C93F8D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AEA2527-671F-49C9-BE1A-52E69C0FE7CD}"/>
              </a:ext>
            </a:extLst>
          </p:cNvPr>
          <p:cNvSpPr/>
          <p:nvPr/>
        </p:nvSpPr>
        <p:spPr>
          <a:xfrm>
            <a:off x="109261" y="101201"/>
            <a:ext cx="8866240" cy="3317224"/>
          </a:xfrm>
          <a:prstGeom prst="rect">
            <a:avLst/>
          </a:prstGeom>
          <a:solidFill>
            <a:srgbClr val="39CBC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1F833950-833C-475A-A691-4FE801C3479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72875" y="3730469"/>
            <a:ext cx="4278975" cy="2671763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Career spotlight: This is .... He is a .., which means ... 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Click him to hear about how he got into a career in ...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43C77992-C979-4C00-A915-6251B7797C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528" y="274641"/>
            <a:ext cx="3849545" cy="520349"/>
          </a:xfrm>
          <a:prstGeom prst="rect">
            <a:avLst/>
          </a:prstGeom>
        </p:spPr>
        <p:txBody>
          <a:bodyPr/>
          <a:lstStyle>
            <a:lvl1pPr marL="0" marR="0" indent="0" algn="l" rtl="0">
              <a:spcBef>
                <a:spcPts val="0"/>
              </a:spcBef>
              <a:buSzPct val="25000"/>
              <a:buNone/>
              <a:defRPr/>
            </a:lvl1pPr>
          </a:lstStyle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800" b="1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Career Launchpad!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xmlns="" id="{B202AE5B-4974-447F-8ABF-D12E9A89C08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73688" y="846138"/>
            <a:ext cx="3078162" cy="244387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GB"/>
              <a:t>An image relating to the information on the left.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xmlns="" id="{90ACCFD2-7943-4AEF-88F0-D1F867DF1B6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69914" y="3745793"/>
            <a:ext cx="2960687" cy="267247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GB"/>
              <a:t>A screenshot of the video used in Career Spotlight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xmlns="" id="{E4081CE7-9680-41C6-8AA6-ACAF4C6CC7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1610" y="824725"/>
            <a:ext cx="4298950" cy="373844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Learn about…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F36DFA2-68E5-4B17-8F90-38FBDAC80A1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1610" y="1276255"/>
            <a:ext cx="4699229" cy="2013046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Further information about the topic.</a:t>
            </a:r>
          </a:p>
        </p:txBody>
      </p:sp>
    </p:spTree>
    <p:extLst>
      <p:ext uri="{BB962C8B-B14F-4D97-AF65-F5344CB8AC3E}">
        <p14:creationId xmlns:p14="http://schemas.microsoft.com/office/powerpoint/2010/main" val="51878810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es/No  Colle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E94FC0DA-1F7A-4A4F-96DF-822CA2457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8123" y="232022"/>
            <a:ext cx="6327748" cy="103877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lang="en-US" sz="2800" b="1" kern="1200" dirty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GB" dirty="0"/>
              <a:t>Copy the Vote Topic Question Here</a:t>
            </a:r>
            <a:endParaRPr lang="en-US" dirty="0"/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xmlns="" id="{E40E376C-CDBB-4677-B0EE-B792DF94E3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3955" y="1850591"/>
            <a:ext cx="3993845" cy="400373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  <a:defRPr sz="15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These boxes should </a:t>
            </a:r>
            <a:r>
              <a:rPr lang="en-US" dirty="0" err="1"/>
              <a:t>summarise</a:t>
            </a:r>
            <a:r>
              <a:rPr lang="en-US" dirty="0"/>
              <a:t> the main arguments for each side of the question. </a:t>
            </a:r>
          </a:p>
          <a:p>
            <a:pPr lvl="0"/>
            <a:r>
              <a:rPr lang="en-US" dirty="0"/>
              <a:t>The bullet points should be the same </a:t>
            </a:r>
            <a:r>
              <a:rPr lang="en-US" dirty="0" err="1"/>
              <a:t>colour</a:t>
            </a:r>
            <a:r>
              <a:rPr lang="en-US" dirty="0"/>
              <a:t> as the above box.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xmlns="" id="{EF66431D-E730-4458-AAE1-45B406DF2B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1692" y="1850591"/>
            <a:ext cx="3950305" cy="400373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285750" indent="-285750">
              <a:buClr>
                <a:schemeClr val="tx2"/>
              </a:buClr>
              <a:buFont typeface="Arial" panose="020B0604020202020204" pitchFamily="34" charset="0"/>
              <a:buChar char="•"/>
              <a:defRPr sz="15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These boxes should </a:t>
            </a:r>
            <a:r>
              <a:rPr lang="en-US" dirty="0" err="1"/>
              <a:t>summarise</a:t>
            </a:r>
            <a:r>
              <a:rPr lang="en-US" dirty="0"/>
              <a:t> the main arguments for each side of the question. </a:t>
            </a:r>
          </a:p>
          <a:p>
            <a:pPr lvl="0"/>
            <a:r>
              <a:rPr lang="en-US" dirty="0"/>
              <a:t>The bullet points should be the same </a:t>
            </a:r>
            <a:r>
              <a:rPr lang="en-US" dirty="0" err="1"/>
              <a:t>colour</a:t>
            </a:r>
            <a:r>
              <a:rPr lang="en-US" dirty="0"/>
              <a:t> as the above box.</a:t>
            </a:r>
          </a:p>
        </p:txBody>
      </p:sp>
      <p:sp>
        <p:nvSpPr>
          <p:cNvPr id="18" name="Shape 223">
            <a:extLst>
              <a:ext uri="{FF2B5EF4-FFF2-40B4-BE49-F238E27FC236}">
                <a16:creationId xmlns:a16="http://schemas.microsoft.com/office/drawing/2014/main" xmlns="" id="{E23674C8-DF6F-445F-A311-54882E2AA41D}"/>
              </a:ext>
            </a:extLst>
          </p:cNvPr>
          <p:cNvSpPr/>
          <p:nvPr/>
        </p:nvSpPr>
        <p:spPr>
          <a:xfrm>
            <a:off x="4571998" y="1444372"/>
            <a:ext cx="3995802" cy="406219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NO</a:t>
            </a:r>
          </a:p>
        </p:txBody>
      </p:sp>
      <p:sp>
        <p:nvSpPr>
          <p:cNvPr id="19" name="Shape 234">
            <a:extLst>
              <a:ext uri="{FF2B5EF4-FFF2-40B4-BE49-F238E27FC236}">
                <a16:creationId xmlns:a16="http://schemas.microsoft.com/office/drawing/2014/main" xmlns="" id="{44948174-0394-4326-B2FB-3CCE21FB747C}"/>
              </a:ext>
            </a:extLst>
          </p:cNvPr>
          <p:cNvSpPr/>
          <p:nvPr/>
        </p:nvSpPr>
        <p:spPr>
          <a:xfrm>
            <a:off x="621692" y="1444372"/>
            <a:ext cx="3950307" cy="406219"/>
          </a:xfrm>
          <a:prstGeom prst="rect">
            <a:avLst/>
          </a:prstGeom>
          <a:solidFill>
            <a:schemeClr val="tx2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YES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D238BE8-6FD2-41D1-9C60-888A56636D0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5430" y="232022"/>
            <a:ext cx="764986" cy="82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47244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rther Lear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>
            <a:extLst>
              <a:ext uri="{FF2B5EF4-FFF2-40B4-BE49-F238E27FC236}">
                <a16:creationId xmlns:a16="http://schemas.microsoft.com/office/drawing/2014/main" xmlns="" id="{4469EC5B-3F9C-40EF-BEA6-C8BF5ABFC7AF}"/>
              </a:ext>
            </a:extLst>
          </p:cNvPr>
          <p:cNvSpPr/>
          <p:nvPr/>
        </p:nvSpPr>
        <p:spPr>
          <a:xfrm rot="10800000" flipH="1">
            <a:off x="175614" y="198000"/>
            <a:ext cx="8860880" cy="6510124"/>
          </a:xfrm>
          <a:prstGeom prst="rtTriangle">
            <a:avLst/>
          </a:prstGeom>
          <a:solidFill>
            <a:srgbClr val="BB0F7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xmlns="" id="{E09B92E2-38D2-43E7-82D0-D5250F2052CF}"/>
              </a:ext>
            </a:extLst>
          </p:cNvPr>
          <p:cNvSpPr/>
          <p:nvPr/>
        </p:nvSpPr>
        <p:spPr>
          <a:xfrm flipH="1">
            <a:off x="175614" y="175760"/>
            <a:ext cx="8860880" cy="6510124"/>
          </a:xfrm>
          <a:prstGeom prst="rtTriangle">
            <a:avLst/>
          </a:prstGeom>
          <a:solidFill>
            <a:srgbClr val="30AFA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1957D865-DBDB-4C51-8742-C1220FD6B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57075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146085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leges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84FE27C-58A1-43B8-90BE-806A0DAA6C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4055" y="2316784"/>
            <a:ext cx="2175883" cy="26510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C3CE72D-1435-4A53-A159-3A6CD25656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5430" y="232022"/>
            <a:ext cx="764986" cy="82383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C4E2865-5D47-4833-930C-63AC72D8D4BA}"/>
              </a:ext>
            </a:extLst>
          </p:cNvPr>
          <p:cNvSpPr txBox="1"/>
          <p:nvPr/>
        </p:nvSpPr>
        <p:spPr>
          <a:xfrm>
            <a:off x="1720119" y="947630"/>
            <a:ext cx="5703757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b="1" dirty="0"/>
              <a:t>Cast your vote on…</a:t>
            </a:r>
          </a:p>
          <a:p>
            <a:pPr algn="ctr"/>
            <a:endParaRPr lang="en-GB" sz="2800" b="1" dirty="0"/>
          </a:p>
          <a:p>
            <a:pPr algn="ctr"/>
            <a:r>
              <a:rPr lang="en-GB" sz="2800" b="1" dirty="0">
                <a:hlinkClick r:id="rId4"/>
              </a:rPr>
              <a:t>www.votesforschools.com</a:t>
            </a:r>
            <a:r>
              <a:rPr lang="en-GB" sz="2800" b="1" dirty="0"/>
              <a:t> </a:t>
            </a:r>
          </a:p>
        </p:txBody>
      </p:sp>
      <p:sp>
        <p:nvSpPr>
          <p:cNvPr id="9" name="Rectangle: Rounded Corners 8">
            <a:hlinkClick r:id="rId5"/>
            <a:extLst>
              <a:ext uri="{FF2B5EF4-FFF2-40B4-BE49-F238E27FC236}">
                <a16:creationId xmlns:a16="http://schemas.microsoft.com/office/drawing/2014/main" xmlns="" id="{42CB29EC-D773-4F0B-84CC-242883F4191D}"/>
              </a:ext>
            </a:extLst>
          </p:cNvPr>
          <p:cNvSpPr/>
          <p:nvPr/>
        </p:nvSpPr>
        <p:spPr>
          <a:xfrm>
            <a:off x="358893" y="5649827"/>
            <a:ext cx="8426214" cy="868323"/>
          </a:xfrm>
          <a:prstGeom prst="roundRect">
            <a:avLst/>
          </a:prstGeom>
          <a:solidFill>
            <a:srgbClr val="EAB9D5"/>
          </a:solidFill>
          <a:ln w="28575">
            <a:solidFill>
              <a:srgbClr val="BB0F7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500" b="1" dirty="0">
                <a:solidFill>
                  <a:srgbClr val="060505"/>
                </a:solidFill>
                <a:latin typeface="Century Gothic" panose="020B0502020202020204" pitchFamily="34" charset="0"/>
              </a:rPr>
              <a:t>Not sure how? </a:t>
            </a:r>
          </a:p>
          <a:p>
            <a:pPr algn="ctr"/>
            <a:r>
              <a:rPr lang="en-GB" sz="1500" dirty="0">
                <a:solidFill>
                  <a:srgbClr val="060505"/>
                </a:solidFill>
                <a:latin typeface="Century Gothic" panose="020B0502020202020204" pitchFamily="34" charset="0"/>
              </a:rPr>
              <a:t>Click the ballot box to see a video on how to log your votes! </a:t>
            </a:r>
          </a:p>
          <a:p>
            <a:pPr algn="ctr"/>
            <a:r>
              <a:rPr lang="en-GB" sz="1500" dirty="0">
                <a:solidFill>
                  <a:srgbClr val="060505"/>
                </a:solidFill>
                <a:latin typeface="Century Gothic" panose="020B0502020202020204" pitchFamily="34" charset="0"/>
              </a:rPr>
              <a:t>If you have any issues, feedback or comments, email </a:t>
            </a:r>
            <a:r>
              <a:rPr lang="en-GB" sz="1500" b="1" dirty="0">
                <a:solidFill>
                  <a:srgbClr val="30AFAF"/>
                </a:solidFill>
                <a:latin typeface="Century Gothic" panose="020B0502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georgie@votesforschools.com</a:t>
            </a:r>
            <a:r>
              <a:rPr lang="en-GB" sz="1500" dirty="0">
                <a:solidFill>
                  <a:srgbClr val="060505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2" name="Shape 246">
            <a:extLst>
              <a:ext uri="{FF2B5EF4-FFF2-40B4-BE49-F238E27FC236}">
                <a16:creationId xmlns:a16="http://schemas.microsoft.com/office/drawing/2014/main" xmlns="" id="{E6685DE7-3512-4633-8C3A-CEE6EC3DC240}"/>
              </a:ext>
            </a:extLst>
          </p:cNvPr>
          <p:cNvSpPr txBox="1">
            <a:spLocks/>
          </p:cNvSpPr>
          <p:nvPr/>
        </p:nvSpPr>
        <p:spPr>
          <a:xfrm>
            <a:off x="2517060" y="4924034"/>
            <a:ext cx="4109877" cy="434967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2D2D2D"/>
              </a:buClr>
              <a:buSzPct val="25000"/>
              <a:buFont typeface="Calibri"/>
              <a:buNone/>
            </a:pPr>
            <a:r>
              <a:rPr lang="en-GB" sz="2400" b="1" dirty="0"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To have your voice heard!</a:t>
            </a:r>
          </a:p>
        </p:txBody>
      </p:sp>
    </p:spTree>
    <p:extLst>
      <p:ext uri="{BB962C8B-B14F-4D97-AF65-F5344CB8AC3E}">
        <p14:creationId xmlns:p14="http://schemas.microsoft.com/office/powerpoint/2010/main" val="1682705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665913" y="6218236"/>
            <a:ext cx="2133600" cy="365125"/>
          </a:xfrm>
        </p:spPr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E94FC0DA-1F7A-4A4F-96DF-822CA2457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74640"/>
            <a:ext cx="8229600" cy="1199413"/>
          </a:xfrm>
        </p:spPr>
        <p:txBody>
          <a:bodyPr>
            <a:normAutofit/>
          </a:bodyPr>
          <a:lstStyle>
            <a:lvl1pPr algn="ctr">
              <a:defRPr lang="en-US" sz="2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/>
              <a:t>Copy the Vote Topic Question Here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8C349FA-FA0A-47CF-B375-590C3935656D}"/>
              </a:ext>
            </a:extLst>
          </p:cNvPr>
          <p:cNvSpPr/>
          <p:nvPr/>
        </p:nvSpPr>
        <p:spPr>
          <a:xfrm>
            <a:off x="412544" y="1708914"/>
            <a:ext cx="4176347" cy="432047"/>
          </a:xfrm>
          <a:prstGeom prst="rect">
            <a:avLst/>
          </a:prstGeom>
          <a:solidFill>
            <a:srgbClr val="DF606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/>
                <a:ea typeface="Lato" panose="020F0502020204030203" pitchFamily="34" charset="0"/>
                <a:cs typeface="Century Gothic"/>
              </a:rPr>
              <a:t>Yes</a:t>
            </a:r>
            <a:endParaRPr lang="en-GB" sz="1800" b="1" dirty="0">
              <a:solidFill>
                <a:schemeClr val="tx1"/>
              </a:solidFill>
              <a:latin typeface="Century Gothic"/>
              <a:ea typeface="Lato" panose="020F0502020204030203" pitchFamily="34" charset="0"/>
              <a:cs typeface="Century Gothic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4681413-D22E-44B1-B3BB-C8FC00A935E9}"/>
              </a:ext>
            </a:extLst>
          </p:cNvPr>
          <p:cNvSpPr/>
          <p:nvPr/>
        </p:nvSpPr>
        <p:spPr>
          <a:xfrm>
            <a:off x="4588890" y="1708914"/>
            <a:ext cx="4142566" cy="432047"/>
          </a:xfrm>
          <a:prstGeom prst="rect">
            <a:avLst/>
          </a:prstGeom>
          <a:solidFill>
            <a:srgbClr val="80A0F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/>
                <a:ea typeface="Lato" panose="020F0502020204030203" pitchFamily="34" charset="0"/>
                <a:cs typeface="Century Gothic"/>
              </a:rPr>
              <a:t>No</a:t>
            </a:r>
            <a:endParaRPr lang="en-GB" sz="1800" b="1" dirty="0">
              <a:solidFill>
                <a:schemeClr val="tx1"/>
              </a:solidFill>
              <a:latin typeface="Century Gothic"/>
              <a:ea typeface="Lato" panose="020F0502020204030203" pitchFamily="34" charset="0"/>
              <a:cs typeface="Century Gothic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D7DCD71-72C7-4C2F-A1C6-C354E9ECE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8526" y="332656"/>
            <a:ext cx="871804" cy="877900"/>
          </a:xfrm>
          <a:prstGeom prst="rect">
            <a:avLst/>
          </a:prstGeom>
        </p:spPr>
      </p:pic>
      <p:sp>
        <p:nvSpPr>
          <p:cNvPr id="14" name="Text Placeholder 16">
            <a:extLst>
              <a:ext uri="{FF2B5EF4-FFF2-40B4-BE49-F238E27FC236}">
                <a16:creationId xmlns:a16="http://schemas.microsoft.com/office/drawing/2014/main" xmlns="" id="{EF66431D-E730-4458-AAE1-45B406DF2B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2751" y="2140961"/>
            <a:ext cx="4176713" cy="400373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These boxes should </a:t>
            </a:r>
            <a:r>
              <a:rPr lang="en-US" dirty="0" err="1"/>
              <a:t>summarise</a:t>
            </a:r>
            <a:r>
              <a:rPr lang="en-US" dirty="0"/>
              <a:t> the main arguments for each side of the question. </a:t>
            </a:r>
          </a:p>
          <a:p>
            <a:pPr lvl="0"/>
            <a:r>
              <a:rPr lang="en-US" dirty="0"/>
              <a:t>The bullet points should be the same </a:t>
            </a:r>
            <a:r>
              <a:rPr lang="en-US" dirty="0" err="1"/>
              <a:t>colour</a:t>
            </a:r>
            <a:r>
              <a:rPr lang="en-US" dirty="0"/>
              <a:t> as the above box.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xmlns="" id="{E40E376C-CDBB-4677-B0EE-B792DF94E3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89463" y="2135646"/>
            <a:ext cx="4141787" cy="400373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These boxes should </a:t>
            </a:r>
            <a:r>
              <a:rPr lang="en-US" dirty="0" err="1"/>
              <a:t>summarise</a:t>
            </a:r>
            <a:r>
              <a:rPr lang="en-US" dirty="0"/>
              <a:t> the main arguments for each side of the question. </a:t>
            </a:r>
          </a:p>
          <a:p>
            <a:pPr lvl="0"/>
            <a:r>
              <a:rPr lang="en-US" dirty="0"/>
              <a:t>The bullet points should be the same </a:t>
            </a:r>
            <a:r>
              <a:rPr lang="en-US" dirty="0" err="1"/>
              <a:t>colour</a:t>
            </a:r>
            <a:r>
              <a:rPr lang="en-US" dirty="0"/>
              <a:t> as the above box.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EEEFFCF4-0AFB-410B-8337-96BC925D12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4979" y="5576885"/>
            <a:ext cx="1108396" cy="100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992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eer Launchp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751DEF6-C112-4BCD-8EF8-ADB6CE45252E}"/>
              </a:ext>
            </a:extLst>
          </p:cNvPr>
          <p:cNvSpPr/>
          <p:nvPr/>
        </p:nvSpPr>
        <p:spPr>
          <a:xfrm>
            <a:off x="172439" y="3420376"/>
            <a:ext cx="8800676" cy="3259377"/>
          </a:xfrm>
          <a:prstGeom prst="rect">
            <a:avLst/>
          </a:prstGeom>
          <a:solidFill>
            <a:srgbClr val="EF3340">
              <a:alpha val="13000"/>
            </a:srgbClr>
          </a:solidFill>
          <a:ln>
            <a:solidFill>
              <a:srgbClr val="80A0F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1F833950-833C-475A-A691-4FE801C3479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72875" y="3730469"/>
            <a:ext cx="4278975" cy="2671763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</a:lstStyle>
          <a:p>
            <a:pPr lvl="0"/>
            <a:r>
              <a:rPr lang="en-GB" dirty="0"/>
              <a:t>Career spotlight: This is .... He is a .., which means ... 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Click him to hear about how he got into a career in ...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450BE83-20A5-4AD5-9347-F6ED54151A4F}"/>
              </a:ext>
            </a:extLst>
          </p:cNvPr>
          <p:cNvSpPr/>
          <p:nvPr/>
        </p:nvSpPr>
        <p:spPr>
          <a:xfrm>
            <a:off x="163813" y="178249"/>
            <a:ext cx="8800676" cy="3240360"/>
          </a:xfrm>
          <a:prstGeom prst="rect">
            <a:avLst/>
          </a:prstGeom>
          <a:solidFill>
            <a:srgbClr val="80A0F2">
              <a:alpha val="30000"/>
            </a:srgbClr>
          </a:solidFill>
          <a:ln>
            <a:solidFill>
              <a:srgbClr val="80A0F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43C77992-C979-4C00-A915-6251B7797C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528" y="274641"/>
            <a:ext cx="3849545" cy="520349"/>
          </a:xfrm>
        </p:spPr>
        <p:txBody>
          <a:bodyPr/>
          <a:lstStyle>
            <a:lvl1pPr marL="0" marR="0" indent="0" algn="l" rtl="0">
              <a:spcBef>
                <a:spcPts val="0"/>
              </a:spcBef>
              <a:buSzPct val="25000"/>
              <a:buNone/>
              <a:defRPr/>
            </a:lvl1pPr>
          </a:lstStyle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Career Launchpad!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xmlns="" id="{B202AE5B-4974-447F-8ABF-D12E9A89C08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73688" y="846138"/>
            <a:ext cx="3078162" cy="244387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/>
              <a:t>An image relating to the information on the left.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xmlns="" id="{90ACCFD2-7943-4AEF-88F0-D1F867DF1B6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69914" y="3745793"/>
            <a:ext cx="2960687" cy="267247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/>
              <a:t>A screenshot of the video used in Career Spotlight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xmlns="" id="{E4081CE7-9680-41C6-8AA6-ACAF4C6CC7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1610" y="824725"/>
            <a:ext cx="4298950" cy="373844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Learn about…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9F77652-284D-459B-921E-278C7A439ED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3131" y="6626489"/>
            <a:ext cx="2427287" cy="194845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US" dirty="0"/>
              <a:t>Place hyperlink to </a:t>
            </a:r>
            <a:r>
              <a:rPr lang="en-US" dirty="0" err="1"/>
              <a:t>SafeShare</a:t>
            </a:r>
            <a:r>
              <a:rPr lang="en-US" dirty="0"/>
              <a:t> video here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F36DFA2-68E5-4B17-8F90-38FBDAC80A1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1610" y="1276255"/>
            <a:ext cx="4699229" cy="2013046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Further information about the topic.</a:t>
            </a:r>
          </a:p>
        </p:txBody>
      </p:sp>
    </p:spTree>
    <p:extLst>
      <p:ext uri="{BB962C8B-B14F-4D97-AF65-F5344CB8AC3E}">
        <p14:creationId xmlns:p14="http://schemas.microsoft.com/office/powerpoint/2010/main" val="1339412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2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570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2EF9BC2-2E13-49C2-B669-0421AF03A110}"/>
              </a:ext>
            </a:extLst>
          </p:cNvPr>
          <p:cNvSpPr/>
          <p:nvPr/>
        </p:nvSpPr>
        <p:spPr>
          <a:xfrm>
            <a:off x="107505" y="116632"/>
            <a:ext cx="8928992" cy="6624736"/>
          </a:xfrm>
          <a:prstGeom prst="rect">
            <a:avLst/>
          </a:prstGeom>
          <a:noFill/>
          <a:ln w="127000">
            <a:solidFill>
              <a:srgbClr val="6088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xmlns="" id="{40D64758-3C7B-4281-A024-F2C77CA5556C}"/>
              </a:ext>
            </a:extLst>
          </p:cNvPr>
          <p:cNvSpPr txBox="1">
            <a:spLocks/>
          </p:cNvSpPr>
          <p:nvPr/>
        </p:nvSpPr>
        <p:spPr>
          <a:xfrm>
            <a:off x="6964893" y="65569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rgbClr val="2D2D2D"/>
                </a:solidFill>
                <a:latin typeface="Century Gothic"/>
                <a:ea typeface="Lato" panose="020F0502020204030203" pitchFamily="34" charset="0"/>
                <a:cs typeface="Century Gothic"/>
              </a:rPr>
              <a:t> ©VotesForSchools2020</a:t>
            </a:r>
          </a:p>
        </p:txBody>
      </p:sp>
    </p:spTree>
    <p:extLst>
      <p:ext uri="{BB962C8B-B14F-4D97-AF65-F5344CB8AC3E}">
        <p14:creationId xmlns:p14="http://schemas.microsoft.com/office/powerpoint/2010/main" val="1150612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570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2EF9BC2-2E13-49C2-B669-0421AF03A110}"/>
              </a:ext>
            </a:extLst>
          </p:cNvPr>
          <p:cNvSpPr/>
          <p:nvPr/>
        </p:nvSpPr>
        <p:spPr>
          <a:xfrm>
            <a:off x="107505" y="116632"/>
            <a:ext cx="8928992" cy="6624736"/>
          </a:xfrm>
          <a:prstGeom prst="rect">
            <a:avLst/>
          </a:prstGeom>
          <a:noFill/>
          <a:ln w="127000">
            <a:solidFill>
              <a:srgbClr val="6088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xmlns="" id="{40D64758-3C7B-4281-A024-F2C77CA5556C}"/>
              </a:ext>
            </a:extLst>
          </p:cNvPr>
          <p:cNvSpPr txBox="1">
            <a:spLocks/>
          </p:cNvSpPr>
          <p:nvPr/>
        </p:nvSpPr>
        <p:spPr>
          <a:xfrm>
            <a:off x="6964893" y="65569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rgbClr val="2D2D2D"/>
                </a:solidFill>
                <a:latin typeface="Century Gothic"/>
                <a:ea typeface="Lato" panose="020F0502020204030203" pitchFamily="34" charset="0"/>
                <a:cs typeface="Century Gothic"/>
              </a:rPr>
              <a:t> ©VotesForSchools2020</a:t>
            </a:r>
          </a:p>
        </p:txBody>
      </p:sp>
    </p:spTree>
    <p:extLst>
      <p:ext uri="{BB962C8B-B14F-4D97-AF65-F5344CB8AC3E}">
        <p14:creationId xmlns:p14="http://schemas.microsoft.com/office/powerpoint/2010/main" val="415183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570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2EF9BC2-2E13-49C2-B669-0421AF03A110}"/>
              </a:ext>
            </a:extLst>
          </p:cNvPr>
          <p:cNvSpPr/>
          <p:nvPr/>
        </p:nvSpPr>
        <p:spPr>
          <a:xfrm>
            <a:off x="107505" y="116632"/>
            <a:ext cx="8928992" cy="6624736"/>
          </a:xfrm>
          <a:prstGeom prst="rect">
            <a:avLst/>
          </a:prstGeom>
          <a:noFill/>
          <a:ln w="127000">
            <a:solidFill>
              <a:srgbClr val="6088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xmlns="" id="{40D64758-3C7B-4281-A024-F2C77CA5556C}"/>
              </a:ext>
            </a:extLst>
          </p:cNvPr>
          <p:cNvSpPr txBox="1">
            <a:spLocks/>
          </p:cNvSpPr>
          <p:nvPr/>
        </p:nvSpPr>
        <p:spPr>
          <a:xfrm>
            <a:off x="6964893" y="65569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rgbClr val="2D2D2D"/>
                </a:solidFill>
                <a:latin typeface="Century Gothic"/>
                <a:ea typeface="Lato" panose="020F0502020204030203" pitchFamily="34" charset="0"/>
                <a:cs typeface="Century Gothic"/>
              </a:rPr>
              <a:t> ©VotesForSchools2020</a:t>
            </a:r>
          </a:p>
        </p:txBody>
      </p:sp>
    </p:spTree>
    <p:extLst>
      <p:ext uri="{BB962C8B-B14F-4D97-AF65-F5344CB8AC3E}">
        <p14:creationId xmlns:p14="http://schemas.microsoft.com/office/powerpoint/2010/main" val="2272927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570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2EF9BC2-2E13-49C2-B669-0421AF03A110}"/>
              </a:ext>
            </a:extLst>
          </p:cNvPr>
          <p:cNvSpPr/>
          <p:nvPr/>
        </p:nvSpPr>
        <p:spPr>
          <a:xfrm>
            <a:off x="107505" y="116632"/>
            <a:ext cx="8928992" cy="6624736"/>
          </a:xfrm>
          <a:prstGeom prst="rect">
            <a:avLst/>
          </a:prstGeom>
          <a:noFill/>
          <a:ln w="127000">
            <a:solidFill>
              <a:srgbClr val="6088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xmlns="" id="{40D64758-3C7B-4281-A024-F2C77CA5556C}"/>
              </a:ext>
            </a:extLst>
          </p:cNvPr>
          <p:cNvSpPr txBox="1">
            <a:spLocks/>
          </p:cNvSpPr>
          <p:nvPr/>
        </p:nvSpPr>
        <p:spPr>
          <a:xfrm>
            <a:off x="6964893" y="65569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rgbClr val="2D2D2D"/>
                </a:solidFill>
                <a:latin typeface="Century Gothic"/>
                <a:ea typeface="Lato" panose="020F0502020204030203" pitchFamily="34" charset="0"/>
                <a:cs typeface="Century Gothic"/>
              </a:rPr>
              <a:t> ©VotesForSchools2020</a:t>
            </a:r>
          </a:p>
        </p:txBody>
      </p:sp>
    </p:spTree>
    <p:extLst>
      <p:ext uri="{BB962C8B-B14F-4D97-AF65-F5344CB8AC3E}">
        <p14:creationId xmlns:p14="http://schemas.microsoft.com/office/powerpoint/2010/main" val="29239230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96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570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2EF9BC2-2E13-49C2-B669-0421AF03A110}"/>
              </a:ext>
            </a:extLst>
          </p:cNvPr>
          <p:cNvSpPr/>
          <p:nvPr/>
        </p:nvSpPr>
        <p:spPr>
          <a:xfrm>
            <a:off x="107505" y="116632"/>
            <a:ext cx="8928992" cy="6624736"/>
          </a:xfrm>
          <a:prstGeom prst="rect">
            <a:avLst/>
          </a:prstGeom>
          <a:noFill/>
          <a:ln w="127000">
            <a:solidFill>
              <a:srgbClr val="94E7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xmlns="" id="{40D64758-3C7B-4281-A024-F2C77CA5556C}"/>
              </a:ext>
            </a:extLst>
          </p:cNvPr>
          <p:cNvSpPr txBox="1">
            <a:spLocks/>
          </p:cNvSpPr>
          <p:nvPr/>
        </p:nvSpPr>
        <p:spPr>
          <a:xfrm>
            <a:off x="6964893" y="65569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rgbClr val="2D2D2D"/>
                </a:solidFill>
                <a:latin typeface="Century Gothic"/>
                <a:ea typeface="Lato" panose="020F0502020204030203" pitchFamily="34" charset="0"/>
                <a:cs typeface="Century Gothic"/>
              </a:rPr>
              <a:t> ©VotesForSchools2020</a:t>
            </a:r>
          </a:p>
        </p:txBody>
      </p:sp>
    </p:spTree>
    <p:extLst>
      <p:ext uri="{BB962C8B-B14F-4D97-AF65-F5344CB8AC3E}">
        <p14:creationId xmlns:p14="http://schemas.microsoft.com/office/powerpoint/2010/main" val="1600140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95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E2F3487-8743-4C77-A1B2-0621FF240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CA3CC10-1739-430D-A082-E111F1211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hape 245">
            <a:extLst>
              <a:ext uri="{FF2B5EF4-FFF2-40B4-BE49-F238E27FC236}">
                <a16:creationId xmlns:a16="http://schemas.microsoft.com/office/drawing/2014/main" xmlns="" id="{840FB3E4-D973-4D31-AF8D-366D26239F93}"/>
              </a:ext>
            </a:extLst>
          </p:cNvPr>
          <p:cNvSpPr/>
          <p:nvPr/>
        </p:nvSpPr>
        <p:spPr>
          <a:xfrm>
            <a:off x="107504" y="116631"/>
            <a:ext cx="8928992" cy="6624735"/>
          </a:xfrm>
          <a:prstGeom prst="rect">
            <a:avLst/>
          </a:prstGeom>
          <a:noFill/>
          <a:ln w="127000" cap="flat" cmpd="sng">
            <a:solidFill>
              <a:srgbClr val="30AFA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Shape 102">
            <a:extLst>
              <a:ext uri="{FF2B5EF4-FFF2-40B4-BE49-F238E27FC236}">
                <a16:creationId xmlns:a16="http://schemas.microsoft.com/office/drawing/2014/main" xmlns="" id="{69514252-8BF6-43C7-9357-BE7816333A97}"/>
              </a:ext>
            </a:extLst>
          </p:cNvPr>
          <p:cNvSpPr txBox="1"/>
          <p:nvPr/>
        </p:nvSpPr>
        <p:spPr>
          <a:xfrm>
            <a:off x="7334943" y="6593964"/>
            <a:ext cx="1701551" cy="2880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GB" sz="1100" b="0" u="none" dirty="0">
                <a:solidFill>
                  <a:srgbClr val="2D2D2D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 </a:t>
            </a:r>
            <a:r>
              <a:rPr lang="en-GB" sz="1000" b="0" u="none" dirty="0">
                <a:solidFill>
                  <a:srgbClr val="2D2D2D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©VotesforPrisons2020</a:t>
            </a:r>
          </a:p>
        </p:txBody>
      </p:sp>
    </p:spTree>
    <p:extLst>
      <p:ext uri="{BB962C8B-B14F-4D97-AF65-F5344CB8AC3E}">
        <p14:creationId xmlns:p14="http://schemas.microsoft.com/office/powerpoint/2010/main" val="26214530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E2F3487-8743-4C77-A1B2-0621FF240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CA3CC10-1739-430D-A082-E111F1211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hape 245">
            <a:extLst>
              <a:ext uri="{FF2B5EF4-FFF2-40B4-BE49-F238E27FC236}">
                <a16:creationId xmlns:a16="http://schemas.microsoft.com/office/drawing/2014/main" xmlns="" id="{840FB3E4-D973-4D31-AF8D-366D26239F93}"/>
              </a:ext>
            </a:extLst>
          </p:cNvPr>
          <p:cNvSpPr/>
          <p:nvPr/>
        </p:nvSpPr>
        <p:spPr>
          <a:xfrm>
            <a:off x="107504" y="116631"/>
            <a:ext cx="8928992" cy="6624735"/>
          </a:xfrm>
          <a:prstGeom prst="rect">
            <a:avLst/>
          </a:prstGeom>
          <a:noFill/>
          <a:ln w="127000" cap="flat" cmpd="sng">
            <a:solidFill>
              <a:srgbClr val="30AFA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Shape 102">
            <a:extLst>
              <a:ext uri="{FF2B5EF4-FFF2-40B4-BE49-F238E27FC236}">
                <a16:creationId xmlns:a16="http://schemas.microsoft.com/office/drawing/2014/main" xmlns="" id="{69514252-8BF6-43C7-9357-BE7816333A97}"/>
              </a:ext>
            </a:extLst>
          </p:cNvPr>
          <p:cNvSpPr txBox="1"/>
          <p:nvPr/>
        </p:nvSpPr>
        <p:spPr>
          <a:xfrm>
            <a:off x="7334943" y="6593964"/>
            <a:ext cx="1701551" cy="2880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GB" sz="1100" b="0" u="none" dirty="0">
                <a:solidFill>
                  <a:srgbClr val="2D2D2D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 </a:t>
            </a:r>
            <a:r>
              <a:rPr lang="en-GB" sz="1000" b="0" u="none" dirty="0">
                <a:solidFill>
                  <a:srgbClr val="2D2D2D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©VotesforColleges2020</a:t>
            </a:r>
          </a:p>
        </p:txBody>
      </p:sp>
    </p:spTree>
    <p:extLst>
      <p:ext uri="{BB962C8B-B14F-4D97-AF65-F5344CB8AC3E}">
        <p14:creationId xmlns:p14="http://schemas.microsoft.com/office/powerpoint/2010/main" val="42879719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afeshare.tv/x/QAPKveL6x2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1.jpeg"/><Relationship Id="rId4" Type="http://schemas.openxmlformats.org/officeDocument/2006/relationships/hyperlink" Target="https://safeshare.tv/x/BBqqaVptVOk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afeshare.tv/x/QAPKveL6x2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4.png"/><Relationship Id="rId4" Type="http://schemas.openxmlformats.org/officeDocument/2006/relationships/image" Target="../media/image6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7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20.png"/><Relationship Id="rId4" Type="http://schemas.openxmlformats.org/officeDocument/2006/relationships/image" Target="../media/image7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0.png"/><Relationship Id="rId5" Type="http://schemas.openxmlformats.org/officeDocument/2006/relationships/image" Target="../media/image83.svg"/><Relationship Id="rId4" Type="http://schemas.openxmlformats.org/officeDocument/2006/relationships/image" Target="../media/image7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6.xml"/><Relationship Id="rId6" Type="http://schemas.openxmlformats.org/officeDocument/2006/relationships/hyperlink" Target="https://safeshare.tv/x/BBqqaVptVOk" TargetMode="External"/><Relationship Id="rId5" Type="http://schemas.openxmlformats.org/officeDocument/2006/relationships/image" Target="../media/image77.png"/><Relationship Id="rId4" Type="http://schemas.openxmlformats.org/officeDocument/2006/relationships/hyperlink" Target="https://www.npr.org/sections/goatsandsoda/2020/02/28/809580453/just-for-kids-a-comic-exploring-the-new-coronavirus?t=1583159087769&amp;t=1583164897215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7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3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4.png"/><Relationship Id="rId7" Type="http://schemas.openxmlformats.org/officeDocument/2006/relationships/hyperlink" Target="mailto:amy@votesforschools.com" TargetMode="External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37.png"/><Relationship Id="rId11" Type="http://schemas.openxmlformats.org/officeDocument/2006/relationships/image" Target="../media/image42.svg"/><Relationship Id="rId5" Type="http://schemas.openxmlformats.org/officeDocument/2006/relationships/image" Target="../media/image36.png"/><Relationship Id="rId10" Type="http://schemas.openxmlformats.org/officeDocument/2006/relationships/image" Target="../media/image39.png"/><Relationship Id="rId4" Type="http://schemas.openxmlformats.org/officeDocument/2006/relationships/image" Target="../media/image35.pn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47.sv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7.jpeg"/><Relationship Id="rId11" Type="http://schemas.openxmlformats.org/officeDocument/2006/relationships/image" Target="../media/image4.pn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5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svg"/><Relationship Id="rId13" Type="http://schemas.openxmlformats.org/officeDocument/2006/relationships/image" Target="../media/image4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71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61.png"/><Relationship Id="rId11" Type="http://schemas.openxmlformats.org/officeDocument/2006/relationships/image" Target="../media/image64.png"/><Relationship Id="rId5" Type="http://schemas.openxmlformats.org/officeDocument/2006/relationships/image" Target="../media/image60.png"/><Relationship Id="rId15" Type="http://schemas.microsoft.com/office/2007/relationships/hdphoto" Target="../media/hdphoto1.wdp"/><Relationship Id="rId10" Type="http://schemas.openxmlformats.org/officeDocument/2006/relationships/image" Target="../media/image69.svg"/><Relationship Id="rId4" Type="http://schemas.openxmlformats.org/officeDocument/2006/relationships/image" Target="../media/image59.png"/><Relationship Id="rId9" Type="http://schemas.openxmlformats.org/officeDocument/2006/relationships/image" Target="../media/image63.png"/><Relationship Id="rId14" Type="http://schemas.openxmlformats.org/officeDocument/2006/relationships/image" Target="../media/image6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68.jpeg"/><Relationship Id="rId4" Type="http://schemas.openxmlformats.org/officeDocument/2006/relationships/image" Target="../media/image6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xmlns="" id="{ED3D02EE-0E36-432F-B72F-B53B89F0FF8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1354" y="45155"/>
            <a:ext cx="7847013" cy="769938"/>
          </a:xfrm>
        </p:spPr>
        <p:txBody>
          <a:bodyPr/>
          <a:lstStyle/>
          <a:p>
            <a:r>
              <a:rPr lang="en-GB" dirty="0"/>
              <a:t>Assembly Plan</a:t>
            </a:r>
          </a:p>
        </p:txBody>
      </p:sp>
      <p:sp>
        <p:nvSpPr>
          <p:cNvPr id="17" name="Rectangle: Rounded Corners 33">
            <a:extLst>
              <a:ext uri="{FF2B5EF4-FFF2-40B4-BE49-F238E27FC236}">
                <a16:creationId xmlns:a16="http://schemas.microsoft.com/office/drawing/2014/main" xmlns="" id="{081C2B08-F87D-4567-9927-D8C3693800A9}"/>
              </a:ext>
            </a:extLst>
          </p:cNvPr>
          <p:cNvSpPr/>
          <p:nvPr/>
        </p:nvSpPr>
        <p:spPr>
          <a:xfrm>
            <a:off x="381838" y="731029"/>
            <a:ext cx="8380324" cy="2655998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 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This assembly will cover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Feedback from previous topic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Recent headlines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Thought of the Week: </a:t>
            </a:r>
            <a:r>
              <a:rPr lang="en-GB" sz="1600" i="1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What is Coronavirus?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Why are we talking about this?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What is Coronavirus?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What are the symptoms of COVID-19?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What can you do to stay safe?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Call to Action!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Introduce the VoteTopic</a:t>
            </a:r>
          </a:p>
        </p:txBody>
      </p:sp>
      <p:sp>
        <p:nvSpPr>
          <p:cNvPr id="19" name="Rectangle: Rounded Corners 33">
            <a:extLst>
              <a:ext uri="{FF2B5EF4-FFF2-40B4-BE49-F238E27FC236}">
                <a16:creationId xmlns:a16="http://schemas.microsoft.com/office/drawing/2014/main" xmlns="" id="{DD2A1097-5AA9-4EC6-A3FD-6AF89F6A9B4E}"/>
              </a:ext>
            </a:extLst>
          </p:cNvPr>
          <p:cNvSpPr/>
          <p:nvPr/>
        </p:nvSpPr>
        <p:spPr>
          <a:xfrm>
            <a:off x="370458" y="5164853"/>
            <a:ext cx="3723023" cy="1375890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Videos:</a:t>
            </a:r>
          </a:p>
          <a:p>
            <a:pPr marL="342900" indent="-342900" algn="ctr">
              <a:buAutoNum type="arabicParenR"/>
            </a:pP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  <a:hlinkClick r:id="rId3"/>
              </a:rPr>
              <a:t>Connor Reed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(Slide 10)</a:t>
            </a:r>
          </a:p>
          <a:p>
            <a:pPr marL="342900" indent="-342900" algn="ctr">
              <a:buAutoNum type="arabicParenR"/>
            </a:pP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  <a:hlinkClick r:id="rId4"/>
              </a:rPr>
              <a:t>Life in Hong Kong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(Slide 14)</a:t>
            </a:r>
          </a:p>
        </p:txBody>
      </p:sp>
      <p:sp>
        <p:nvSpPr>
          <p:cNvPr id="13" name="Rectangle: Rounded Corners 33">
            <a:extLst>
              <a:ext uri="{FF2B5EF4-FFF2-40B4-BE49-F238E27FC236}">
                <a16:creationId xmlns:a16="http://schemas.microsoft.com/office/drawing/2014/main" xmlns="" id="{1565DAFA-BE66-41CB-87B1-59D9FE5862D2}"/>
              </a:ext>
            </a:extLst>
          </p:cNvPr>
          <p:cNvSpPr/>
          <p:nvPr/>
        </p:nvSpPr>
        <p:spPr>
          <a:xfrm>
            <a:off x="381838" y="3587995"/>
            <a:ext cx="3723023" cy="1375890"/>
          </a:xfrm>
          <a:prstGeom prst="roundRect">
            <a:avLst/>
          </a:prstGeom>
          <a:solidFill>
            <a:schemeClr val="accent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Please Note: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The statistics referenced in this assembly were correct at the time of publication, but we would recommend checking up-to-date news sources!</a:t>
            </a:r>
            <a:endParaRPr lang="en-GB" sz="1400" b="1" dirty="0">
              <a:solidFill>
                <a:schemeClr val="tx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" name="Picture 5" descr="A hand holding an object&#10;&#10;Description automatically generated">
            <a:extLst>
              <a:ext uri="{FF2B5EF4-FFF2-40B4-BE49-F238E27FC236}">
                <a16:creationId xmlns:a16="http://schemas.microsoft.com/office/drawing/2014/main" xmlns="" id="{B2CCC5A9-01EC-488F-9128-CDC83A9C86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0" y="3584257"/>
            <a:ext cx="4430142" cy="295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070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A3F4B945-1A0A-44B5-9833-C57F39BA5026}"/>
              </a:ext>
            </a:extLst>
          </p:cNvPr>
          <p:cNvSpPr/>
          <p:nvPr/>
        </p:nvSpPr>
        <p:spPr>
          <a:xfrm>
            <a:off x="370176" y="1176836"/>
            <a:ext cx="4522264" cy="596771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Even though the </a:t>
            </a:r>
            <a:r>
              <a:rPr lang="en-GB" sz="1600" b="1" dirty="0"/>
              <a:t>virus is new</a:t>
            </a:r>
            <a:r>
              <a:rPr lang="en-GB" sz="1600" dirty="0"/>
              <a:t>, here are some of the </a:t>
            </a:r>
            <a:r>
              <a:rPr lang="en-GB" sz="1600" b="1" dirty="0"/>
              <a:t>things we know </a:t>
            </a:r>
            <a:r>
              <a:rPr lang="en-GB" sz="1600" dirty="0"/>
              <a:t>already: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793AA1F9-1145-4A25-B6B3-F0609DBF5312}"/>
              </a:ext>
            </a:extLst>
          </p:cNvPr>
          <p:cNvSpPr/>
          <p:nvPr/>
        </p:nvSpPr>
        <p:spPr>
          <a:xfrm>
            <a:off x="1225829" y="1863884"/>
            <a:ext cx="3666610" cy="688241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of people will develop a </a:t>
            </a:r>
            <a:r>
              <a:rPr lang="en-GB" sz="1600" b="1" dirty="0"/>
              <a:t>high temperature.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F1205EBB-3977-4120-8062-67ABDACE0FED}"/>
              </a:ext>
            </a:extLst>
          </p:cNvPr>
          <p:cNvSpPr/>
          <p:nvPr/>
        </p:nvSpPr>
        <p:spPr>
          <a:xfrm>
            <a:off x="370174" y="1940632"/>
            <a:ext cx="762887" cy="534745"/>
          </a:xfrm>
          <a:prstGeom prst="roundRect">
            <a:avLst/>
          </a:prstGeom>
          <a:solidFill>
            <a:schemeClr val="tx2"/>
          </a:solidFill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90%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27EBB7EB-5AD8-4F25-BCB4-B6098021E606}"/>
              </a:ext>
            </a:extLst>
          </p:cNvPr>
          <p:cNvSpPr/>
          <p:nvPr/>
        </p:nvSpPr>
        <p:spPr>
          <a:xfrm>
            <a:off x="370175" y="2715585"/>
            <a:ext cx="762887" cy="534745"/>
          </a:xfrm>
          <a:prstGeom prst="roundRect">
            <a:avLst/>
          </a:prstGeom>
          <a:solidFill>
            <a:schemeClr val="tx2"/>
          </a:solidFill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80%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36DE73B7-65F9-40D8-A172-169EB1EDB902}"/>
              </a:ext>
            </a:extLst>
          </p:cNvPr>
          <p:cNvSpPr/>
          <p:nvPr/>
        </p:nvSpPr>
        <p:spPr>
          <a:xfrm>
            <a:off x="1225829" y="2642402"/>
            <a:ext cx="3666610" cy="688241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of people will develop a </a:t>
            </a:r>
            <a:r>
              <a:rPr lang="en-GB" sz="1600" b="1" dirty="0"/>
              <a:t>dry cough</a:t>
            </a:r>
            <a:r>
              <a:rPr lang="en-GB" sz="1600" dirty="0"/>
              <a:t>.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15FE9B6D-6587-443E-A4EE-ECA8FCD5F22C}"/>
              </a:ext>
            </a:extLst>
          </p:cNvPr>
          <p:cNvSpPr/>
          <p:nvPr/>
        </p:nvSpPr>
        <p:spPr>
          <a:xfrm>
            <a:off x="373489" y="3497023"/>
            <a:ext cx="762887" cy="534745"/>
          </a:xfrm>
          <a:prstGeom prst="roundRect">
            <a:avLst/>
          </a:prstGeom>
          <a:solidFill>
            <a:schemeClr val="tx2"/>
          </a:solidFill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30%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887B7472-C209-4D57-B68F-EFAA6AB49B09}"/>
              </a:ext>
            </a:extLst>
          </p:cNvPr>
          <p:cNvSpPr/>
          <p:nvPr/>
        </p:nvSpPr>
        <p:spPr>
          <a:xfrm>
            <a:off x="1225829" y="3420920"/>
            <a:ext cx="3666610" cy="688241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of people will have a </a:t>
            </a:r>
            <a:r>
              <a:rPr lang="en-GB" sz="1600" b="1" dirty="0"/>
              <a:t>shortness of breath</a:t>
            </a:r>
            <a:r>
              <a:rPr lang="en-GB" sz="1600" dirty="0"/>
              <a:t> and </a:t>
            </a:r>
            <a:r>
              <a:rPr lang="en-GB" sz="1600" b="1" dirty="0"/>
              <a:t>feel tired.</a:t>
            </a:r>
            <a:endParaRPr lang="en-GB" sz="1600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CBBCB4FC-8078-4DBF-93E1-B811B12942A8}"/>
              </a:ext>
            </a:extLst>
          </p:cNvPr>
          <p:cNvSpPr/>
          <p:nvPr/>
        </p:nvSpPr>
        <p:spPr>
          <a:xfrm>
            <a:off x="373489" y="4275692"/>
            <a:ext cx="762887" cy="534745"/>
          </a:xfrm>
          <a:prstGeom prst="roundRect">
            <a:avLst/>
          </a:prstGeom>
          <a:solidFill>
            <a:schemeClr val="tx2"/>
          </a:solidFill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4%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2A7A4639-C722-462B-B9F7-224C57DF67EF}"/>
              </a:ext>
            </a:extLst>
          </p:cNvPr>
          <p:cNvSpPr/>
          <p:nvPr/>
        </p:nvSpPr>
        <p:spPr>
          <a:xfrm>
            <a:off x="1225830" y="4199440"/>
            <a:ext cx="3666610" cy="688241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of people will have a </a:t>
            </a:r>
            <a:r>
              <a:rPr lang="en-GB" sz="1600" b="1" dirty="0"/>
              <a:t>runny nose.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D514BCE8-4C66-444E-8077-AAB7DFA1BCC9}"/>
              </a:ext>
            </a:extLst>
          </p:cNvPr>
          <p:cNvSpPr/>
          <p:nvPr/>
        </p:nvSpPr>
        <p:spPr>
          <a:xfrm>
            <a:off x="5103901" y="5023408"/>
            <a:ext cx="3708791" cy="1453654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Watch this video </a:t>
            </a:r>
            <a:r>
              <a:rPr lang="en-GB" sz="1600" dirty="0"/>
              <a:t>to hear from Connor Reed who had COVID-19 in November 2019 talk about his symptoms and recovery.</a:t>
            </a:r>
          </a:p>
        </p:txBody>
      </p:sp>
      <p:pic>
        <p:nvPicPr>
          <p:cNvPr id="1028" name="Picture 4" descr="Mr Reed with facemask on">
            <a:hlinkClick r:id="rId3"/>
            <a:extLst>
              <a:ext uri="{FF2B5EF4-FFF2-40B4-BE49-F238E27FC236}">
                <a16:creationId xmlns:a16="http://schemas.microsoft.com/office/drawing/2014/main" xmlns="" id="{0FE0FB85-8BA0-45E8-B584-C2DB1E578E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03901" y="1410586"/>
            <a:ext cx="3666610" cy="347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: Rounded Corners 32">
            <a:hlinkClick r:id="rId3"/>
            <a:extLst>
              <a:ext uri="{FF2B5EF4-FFF2-40B4-BE49-F238E27FC236}">
                <a16:creationId xmlns:a16="http://schemas.microsoft.com/office/drawing/2014/main" xmlns="" id="{F713D62A-377C-4A89-8DE4-CB770C4E7C62}"/>
              </a:ext>
            </a:extLst>
          </p:cNvPr>
          <p:cNvSpPr/>
          <p:nvPr/>
        </p:nvSpPr>
        <p:spPr>
          <a:xfrm>
            <a:off x="8087614" y="1176836"/>
            <a:ext cx="757033" cy="467499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0:00-1:16</a:t>
            </a:r>
            <a:endParaRPr lang="en-GB" sz="14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96B561AC-BCA5-4D37-9BA7-09A18B7BF572}"/>
              </a:ext>
            </a:extLst>
          </p:cNvPr>
          <p:cNvSpPr/>
          <p:nvPr/>
        </p:nvSpPr>
        <p:spPr>
          <a:xfrm>
            <a:off x="118044" y="6635936"/>
            <a:ext cx="199125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>
                <a:hlinkClick r:id="rId3"/>
              </a:rPr>
              <a:t>https://safeshare.tv/x/QAPKveL6x2E</a:t>
            </a:r>
            <a:r>
              <a:rPr lang="en-GB" sz="800" dirty="0"/>
              <a:t> 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847B9B4F-A385-43DD-A58E-5C98C05CF6C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259" y="237703"/>
            <a:ext cx="654377" cy="980728"/>
          </a:xfrm>
          <a:prstGeom prst="rect">
            <a:avLst/>
          </a:prstGeom>
        </p:spPr>
      </p:pic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xmlns="" id="{C82C4ECF-B91E-41CB-AD22-B06ADA66F3DC}"/>
              </a:ext>
            </a:extLst>
          </p:cNvPr>
          <p:cNvSpPr/>
          <p:nvPr/>
        </p:nvSpPr>
        <p:spPr>
          <a:xfrm>
            <a:off x="373489" y="5023408"/>
            <a:ext cx="4518951" cy="1453654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Most people with COVID-19 will </a:t>
            </a:r>
            <a:r>
              <a:rPr lang="en-GB" sz="1600" b="1" dirty="0"/>
              <a:t>feel unwell with the symptoms for 1-2 weeks before they recover</a:t>
            </a:r>
            <a:r>
              <a:rPr lang="en-GB" sz="1600" dirty="0"/>
              <a:t>. However, very old or very young people, or people who are already ill can develop </a:t>
            </a:r>
            <a:r>
              <a:rPr lang="en-GB" sz="1600" b="1" dirty="0"/>
              <a:t>pneumonia</a:t>
            </a:r>
            <a:r>
              <a:rPr lang="en-GB" sz="1600" dirty="0"/>
              <a:t>.</a:t>
            </a:r>
            <a:endParaRPr lang="en-GB" sz="1600" b="1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xmlns="" id="{A6EAECC0-3C06-42B7-AAE3-AEAB3139005C}"/>
              </a:ext>
            </a:extLst>
          </p:cNvPr>
          <p:cNvSpPr txBox="1">
            <a:spLocks/>
          </p:cNvSpPr>
          <p:nvPr/>
        </p:nvSpPr>
        <p:spPr>
          <a:xfrm>
            <a:off x="872360" y="274638"/>
            <a:ext cx="6972230" cy="76915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/>
              <a:t>What are the symptoms of COVID-19?</a:t>
            </a:r>
          </a:p>
        </p:txBody>
      </p:sp>
    </p:spTree>
    <p:extLst>
      <p:ext uri="{BB962C8B-B14F-4D97-AF65-F5344CB8AC3E}">
        <p14:creationId xmlns:p14="http://schemas.microsoft.com/office/powerpoint/2010/main" val="277411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33" grpId="0" animBg="1"/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64CCC46-B3BD-44AF-819D-B804F8F650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259" y="237703"/>
            <a:ext cx="654377" cy="9807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AC3C004-AD3B-4F5B-82ED-6CF0C4437B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702629" y="1164903"/>
            <a:ext cx="3913924" cy="2579283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36FE2F35-FE0E-4B35-93E6-89BDB01500A9}"/>
              </a:ext>
            </a:extLst>
          </p:cNvPr>
          <p:cNvSpPr/>
          <p:nvPr/>
        </p:nvSpPr>
        <p:spPr>
          <a:xfrm>
            <a:off x="527448" y="1164903"/>
            <a:ext cx="3913923" cy="1677429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Like the normal cold and flu bugs we sometimes get, the virus </a:t>
            </a:r>
            <a:r>
              <a:rPr lang="en-GB" sz="1600" b="1" dirty="0"/>
              <a:t>spreads to other people by coughing and sneezing</a:t>
            </a:r>
            <a:r>
              <a:rPr lang="en-GB" sz="1600" dirty="0"/>
              <a:t>, or by touching surfaces that have the virus on them.</a:t>
            </a:r>
            <a:endParaRPr lang="en-GB" sz="1600" b="1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553456C9-AD16-478E-91A1-2F47E1D808E9}"/>
              </a:ext>
            </a:extLst>
          </p:cNvPr>
          <p:cNvSpPr/>
          <p:nvPr/>
        </p:nvSpPr>
        <p:spPr>
          <a:xfrm>
            <a:off x="527448" y="5769429"/>
            <a:ext cx="8089106" cy="658748"/>
          </a:xfrm>
          <a:prstGeom prst="roundRect">
            <a:avLst/>
          </a:prstGeom>
          <a:solidFill>
            <a:schemeClr val="tx2"/>
          </a:solidFill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Did you know?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</a:rPr>
              <a:t>You can’t get COVID-19 from letters or packages, foods or from your pets.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7B05CC3D-E0F8-4410-A126-85DD642A7237}"/>
              </a:ext>
            </a:extLst>
          </p:cNvPr>
          <p:cNvSpPr/>
          <p:nvPr/>
        </p:nvSpPr>
        <p:spPr>
          <a:xfrm>
            <a:off x="4702629" y="3930756"/>
            <a:ext cx="3913923" cy="1677429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To help stop the virus from spreading, the NHS are </a:t>
            </a:r>
            <a:r>
              <a:rPr lang="en-GB" sz="1600" b="1" dirty="0"/>
              <a:t>encouraging people who have the virus to stay at home </a:t>
            </a:r>
            <a:r>
              <a:rPr lang="en-GB" sz="1600" dirty="0"/>
              <a:t>until they have recovered from the illness.</a:t>
            </a:r>
            <a:endParaRPr lang="en-GB" sz="1600" b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5090D37-6C9E-4EEE-9638-E868C3E9D9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448" y="3025284"/>
            <a:ext cx="3913923" cy="258290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xmlns="" id="{8F375B67-5A2E-4B50-ACE9-9B5A2FA7A8E9}"/>
              </a:ext>
            </a:extLst>
          </p:cNvPr>
          <p:cNvSpPr txBox="1">
            <a:spLocks/>
          </p:cNvSpPr>
          <p:nvPr/>
        </p:nvSpPr>
        <p:spPr>
          <a:xfrm>
            <a:off x="872360" y="274638"/>
            <a:ext cx="6972230" cy="76915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/>
              <a:t>What are the symptoms of COVID-19?</a:t>
            </a:r>
          </a:p>
        </p:txBody>
      </p:sp>
    </p:spTree>
    <p:extLst>
      <p:ext uri="{BB962C8B-B14F-4D97-AF65-F5344CB8AC3E}">
        <p14:creationId xmlns:p14="http://schemas.microsoft.com/office/powerpoint/2010/main" val="77150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E4D30C3-11C4-4CF9-BC54-008B8147CA5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80180" y="2984846"/>
            <a:ext cx="2134262" cy="2292832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70DEFD80-878C-400C-8055-D24FA5BF9575}"/>
              </a:ext>
            </a:extLst>
          </p:cNvPr>
          <p:cNvSpPr/>
          <p:nvPr/>
        </p:nvSpPr>
        <p:spPr>
          <a:xfrm>
            <a:off x="308402" y="1120041"/>
            <a:ext cx="8398275" cy="847907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The best thing you can do to stay safe is to </a:t>
            </a:r>
            <a:r>
              <a:rPr lang="en-GB" sz="1600" b="1" dirty="0"/>
              <a:t>wash your hands properly (for around 20 seconds) and do this often</a:t>
            </a:r>
            <a:r>
              <a:rPr lang="en-GB" sz="1600" dirty="0"/>
              <a:t>. Using soap or hand sanitiser </a:t>
            </a:r>
            <a:r>
              <a:rPr lang="en-GB" sz="1600" b="1" dirty="0"/>
              <a:t>kills most of the germs</a:t>
            </a:r>
            <a:r>
              <a:rPr lang="en-GB" sz="1600" dirty="0"/>
              <a:t> on your hands, </a:t>
            </a:r>
            <a:r>
              <a:rPr lang="en-GB" sz="1600" b="1" dirty="0"/>
              <a:t>preventing them from spreading.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94AD82F3-535E-4674-81AC-D96EBC6C8865}"/>
              </a:ext>
            </a:extLst>
          </p:cNvPr>
          <p:cNvSpPr/>
          <p:nvPr/>
        </p:nvSpPr>
        <p:spPr>
          <a:xfrm>
            <a:off x="4587946" y="2118789"/>
            <a:ext cx="4118731" cy="108854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It sounds silly, but to make sure your hands are clean, sing “Happy Birthday” to yourself twice while washing!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61E1308-DF2B-4958-8455-D7177BADE7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402" y="2154210"/>
            <a:ext cx="4118731" cy="425658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2B044470-05C0-4933-B367-5430F75AB09F}"/>
              </a:ext>
            </a:extLst>
          </p:cNvPr>
          <p:cNvSpPr/>
          <p:nvPr/>
        </p:nvSpPr>
        <p:spPr>
          <a:xfrm>
            <a:off x="4587946" y="5125156"/>
            <a:ext cx="4118731" cy="1345218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The </a:t>
            </a:r>
            <a:r>
              <a:rPr lang="en-GB" sz="1600" b="1" dirty="0"/>
              <a:t>NHS </a:t>
            </a:r>
            <a:r>
              <a:rPr lang="en-GB" sz="1600" dirty="0"/>
              <a:t>have also advised that you </a:t>
            </a:r>
            <a:r>
              <a:rPr lang="en-GB" sz="1600" b="1" dirty="0"/>
              <a:t>cover your mouth and nose with a tissue or a sleeve </a:t>
            </a:r>
            <a:r>
              <a:rPr lang="en-GB" sz="1600" dirty="0"/>
              <a:t>(not your hand) when you cough of sneeze, and that you </a:t>
            </a:r>
            <a:r>
              <a:rPr lang="en-GB" sz="1600" b="1" dirty="0"/>
              <a:t>put tissues in the bin straight after.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CAA031B-1EF2-4059-B79A-0F17ADF753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748" y="274638"/>
            <a:ext cx="799350" cy="76915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D2E79AD7-E2C2-4B04-97F1-75ECD82D4B7B}"/>
              </a:ext>
            </a:extLst>
          </p:cNvPr>
          <p:cNvSpPr txBox="1">
            <a:spLocks/>
          </p:cNvSpPr>
          <p:nvPr/>
        </p:nvSpPr>
        <p:spPr>
          <a:xfrm>
            <a:off x="962672" y="274638"/>
            <a:ext cx="6972230" cy="76915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/>
              <a:t>What can you do to stay safe?</a:t>
            </a:r>
          </a:p>
        </p:txBody>
      </p:sp>
    </p:spTree>
    <p:extLst>
      <p:ext uri="{BB962C8B-B14F-4D97-AF65-F5344CB8AC3E}">
        <p14:creationId xmlns:p14="http://schemas.microsoft.com/office/powerpoint/2010/main" val="347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0E0A8872-92F4-47F4-8308-07E43A801F8F}"/>
              </a:ext>
            </a:extLst>
          </p:cNvPr>
          <p:cNvSpPr/>
          <p:nvPr/>
        </p:nvSpPr>
        <p:spPr>
          <a:xfrm>
            <a:off x="7582496" y="2804242"/>
            <a:ext cx="1090800" cy="52044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Thailand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7B8C5E6F-8B08-4615-876D-E1C026DC8F6D}"/>
              </a:ext>
            </a:extLst>
          </p:cNvPr>
          <p:cNvSpPr/>
          <p:nvPr/>
        </p:nvSpPr>
        <p:spPr>
          <a:xfrm>
            <a:off x="1730632" y="2196089"/>
            <a:ext cx="1426265" cy="520449"/>
          </a:xfrm>
          <a:prstGeom prst="roundRect">
            <a:avLst/>
          </a:prstGeom>
          <a:solidFill>
            <a:schemeClr val="tx2"/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Cambodia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60242EC2-9C53-447F-BDCB-2395FE64E68B}"/>
              </a:ext>
            </a:extLst>
          </p:cNvPr>
          <p:cNvSpPr/>
          <p:nvPr/>
        </p:nvSpPr>
        <p:spPr>
          <a:xfrm>
            <a:off x="3398560" y="2815756"/>
            <a:ext cx="1078906" cy="520449"/>
          </a:xfrm>
          <a:prstGeom prst="roundRect">
            <a:avLst/>
          </a:prstGeom>
          <a:solidFill>
            <a:schemeClr val="tx2"/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China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E1C9B4A0-8EDB-4508-BDDD-73DD93CAE248}"/>
              </a:ext>
            </a:extLst>
          </p:cNvPr>
          <p:cNvSpPr/>
          <p:nvPr/>
        </p:nvSpPr>
        <p:spPr>
          <a:xfrm>
            <a:off x="4719129" y="2191418"/>
            <a:ext cx="1411200" cy="520449"/>
          </a:xfrm>
          <a:prstGeom prst="roundRect">
            <a:avLst/>
          </a:prstGeom>
          <a:solidFill>
            <a:schemeClr val="tx2"/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Hong Kong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1992F53B-A7F4-48A3-BB9A-061AA6020AB2}"/>
              </a:ext>
            </a:extLst>
          </p:cNvPr>
          <p:cNvSpPr/>
          <p:nvPr/>
        </p:nvSpPr>
        <p:spPr>
          <a:xfrm>
            <a:off x="398169" y="2824180"/>
            <a:ext cx="1090800" cy="520449"/>
          </a:xfrm>
          <a:prstGeom prst="roundRect">
            <a:avLst/>
          </a:prstGeom>
          <a:solidFill>
            <a:schemeClr val="tx2"/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Iran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08CE3FBB-94D4-423D-A826-1BEC390A6B7B}"/>
              </a:ext>
            </a:extLst>
          </p:cNvPr>
          <p:cNvSpPr/>
          <p:nvPr/>
        </p:nvSpPr>
        <p:spPr>
          <a:xfrm>
            <a:off x="3398560" y="3435423"/>
            <a:ext cx="1078906" cy="52044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North Italy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7A97395E-5FB1-47BF-9983-C30BB8DE0E46}"/>
              </a:ext>
            </a:extLst>
          </p:cNvPr>
          <p:cNvSpPr/>
          <p:nvPr/>
        </p:nvSpPr>
        <p:spPr>
          <a:xfrm>
            <a:off x="398169" y="3424081"/>
            <a:ext cx="1090800" cy="52044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Japan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87C51795-BC6C-457F-901F-8EBE42123F3B}"/>
              </a:ext>
            </a:extLst>
          </p:cNvPr>
          <p:cNvSpPr/>
          <p:nvPr/>
        </p:nvSpPr>
        <p:spPr>
          <a:xfrm>
            <a:off x="6371992" y="2815756"/>
            <a:ext cx="968841" cy="520449"/>
          </a:xfrm>
          <a:prstGeom prst="roundRect">
            <a:avLst/>
          </a:prstGeom>
          <a:solidFill>
            <a:schemeClr val="tx2"/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Laos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DA6D3F83-9A0A-41C2-98FA-F058F972398C}"/>
              </a:ext>
            </a:extLst>
          </p:cNvPr>
          <p:cNvSpPr/>
          <p:nvPr/>
        </p:nvSpPr>
        <p:spPr>
          <a:xfrm>
            <a:off x="3398560" y="2196089"/>
            <a:ext cx="1078906" cy="52044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Macau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96694657-80CA-4F4F-8DC1-66F7BFC7D377}"/>
              </a:ext>
            </a:extLst>
          </p:cNvPr>
          <p:cNvSpPr/>
          <p:nvPr/>
        </p:nvSpPr>
        <p:spPr>
          <a:xfrm>
            <a:off x="4719130" y="3429000"/>
            <a:ext cx="1411200" cy="520449"/>
          </a:xfrm>
          <a:prstGeom prst="roundRect">
            <a:avLst/>
          </a:prstGeom>
          <a:solidFill>
            <a:schemeClr val="tx2"/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Malaysia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B1D215A1-6DAE-4E4E-AF5E-20C812E12924}"/>
              </a:ext>
            </a:extLst>
          </p:cNvPr>
          <p:cNvSpPr/>
          <p:nvPr/>
        </p:nvSpPr>
        <p:spPr>
          <a:xfrm>
            <a:off x="1730631" y="2804242"/>
            <a:ext cx="1426265" cy="52044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Myanmar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9EF2E9A6-116B-4EA7-896F-9256E2DB8FBE}"/>
              </a:ext>
            </a:extLst>
          </p:cNvPr>
          <p:cNvSpPr/>
          <p:nvPr/>
        </p:nvSpPr>
        <p:spPr>
          <a:xfrm>
            <a:off x="4719130" y="2804242"/>
            <a:ext cx="1411200" cy="52044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Singapore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8ED56C6D-B1A1-409A-B65C-6DA5B1C65D38}"/>
              </a:ext>
            </a:extLst>
          </p:cNvPr>
          <p:cNvSpPr/>
          <p:nvPr/>
        </p:nvSpPr>
        <p:spPr>
          <a:xfrm>
            <a:off x="1730630" y="3435422"/>
            <a:ext cx="1426265" cy="520449"/>
          </a:xfrm>
          <a:prstGeom prst="roundRect">
            <a:avLst/>
          </a:prstGeom>
          <a:solidFill>
            <a:schemeClr val="tx2"/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South Korea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8EEC14A3-8562-4716-B19F-78B9E3CF5037}"/>
              </a:ext>
            </a:extLst>
          </p:cNvPr>
          <p:cNvSpPr/>
          <p:nvPr/>
        </p:nvSpPr>
        <p:spPr>
          <a:xfrm>
            <a:off x="6371992" y="2196089"/>
            <a:ext cx="968841" cy="52044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Taiwan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022CF5A8-4A1A-4306-890F-B8EDD657AA36}"/>
              </a:ext>
            </a:extLst>
          </p:cNvPr>
          <p:cNvSpPr/>
          <p:nvPr/>
        </p:nvSpPr>
        <p:spPr>
          <a:xfrm>
            <a:off x="7582496" y="2196089"/>
            <a:ext cx="1078905" cy="520449"/>
          </a:xfrm>
          <a:prstGeom prst="roundRect">
            <a:avLst/>
          </a:prstGeom>
          <a:solidFill>
            <a:schemeClr val="tx2"/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Vietnam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2D3810E3-F003-4B5A-90C5-DB73E61079ED}"/>
              </a:ext>
            </a:extLst>
          </p:cNvPr>
          <p:cNvSpPr/>
          <p:nvPr/>
        </p:nvSpPr>
        <p:spPr>
          <a:xfrm>
            <a:off x="6371991" y="3428999"/>
            <a:ext cx="2289409" cy="52044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Costa Adeje Palace, Tenerife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B3FDDF77-CADF-4F23-967B-DA968E87CB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8068" y="4184577"/>
            <a:ext cx="4450713" cy="250352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5039C6B7-D3E6-4FCD-A706-3F1F1F9DA292}"/>
              </a:ext>
            </a:extLst>
          </p:cNvPr>
          <p:cNvSpPr/>
          <p:nvPr/>
        </p:nvSpPr>
        <p:spPr>
          <a:xfrm>
            <a:off x="1241759" y="1023939"/>
            <a:ext cx="6660482" cy="943640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If have recently travelled to one of these countries, </a:t>
            </a:r>
            <a:r>
              <a:rPr lang="en-GB" sz="1600" b="1" dirty="0"/>
              <a:t>call 111</a:t>
            </a:r>
            <a:r>
              <a:rPr lang="en-GB" sz="1600" dirty="0"/>
              <a:t> and </a:t>
            </a:r>
            <a:r>
              <a:rPr lang="en-GB" sz="1600" b="1" dirty="0"/>
              <a:t>stay indoors. Avoid contact with other people</a:t>
            </a:r>
            <a:r>
              <a:rPr lang="en-GB" sz="1600" dirty="0"/>
              <a:t>, just like you would if you had the flu.</a:t>
            </a:r>
          </a:p>
        </p:txBody>
      </p:sp>
      <p:pic>
        <p:nvPicPr>
          <p:cNvPr id="38" name="Graphic 37" descr="Airplane">
            <a:extLst>
              <a:ext uri="{FF2B5EF4-FFF2-40B4-BE49-F238E27FC236}">
                <a16:creationId xmlns:a16="http://schemas.microsoft.com/office/drawing/2014/main" xmlns="" id="{ED06F25C-5F1F-4AB0-B286-EAAA710420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4215986">
            <a:off x="516093" y="1956153"/>
            <a:ext cx="914400" cy="914400"/>
          </a:xfrm>
          <a:prstGeom prst="rect">
            <a:avLst/>
          </a:prstGeom>
        </p:spPr>
      </p:pic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xmlns="" id="{4B7B5AB2-720D-4FAC-BEF5-C2F5A8422B57}"/>
              </a:ext>
            </a:extLst>
          </p:cNvPr>
          <p:cNvSpPr/>
          <p:nvPr/>
        </p:nvSpPr>
        <p:spPr>
          <a:xfrm>
            <a:off x="519516" y="4575811"/>
            <a:ext cx="4199613" cy="1516875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Also, </a:t>
            </a:r>
            <a:r>
              <a:rPr lang="en-GB" sz="1600" b="1" dirty="0"/>
              <a:t>if you develop symptoms of COVID-19</a:t>
            </a:r>
            <a:r>
              <a:rPr lang="en-GB" sz="1600" dirty="0"/>
              <a:t>, you should </a:t>
            </a:r>
            <a:r>
              <a:rPr lang="en-GB" sz="1600" b="1" dirty="0"/>
              <a:t>stay indoors </a:t>
            </a:r>
            <a:r>
              <a:rPr lang="en-GB" sz="1600" dirty="0"/>
              <a:t>and </a:t>
            </a:r>
            <a:r>
              <a:rPr lang="en-GB" sz="1600" b="1" dirty="0"/>
              <a:t>call 111. </a:t>
            </a:r>
            <a:r>
              <a:rPr lang="en-GB" sz="1600" dirty="0"/>
              <a:t>Someone who has been trained to give advice will tell you what to do next.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33889805-4092-4401-AB01-0B849E2C358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748" y="274638"/>
            <a:ext cx="799350" cy="769159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xmlns="" id="{BEA6707C-7695-4793-94A1-2CFBE65FC25F}"/>
              </a:ext>
            </a:extLst>
          </p:cNvPr>
          <p:cNvSpPr txBox="1">
            <a:spLocks/>
          </p:cNvSpPr>
          <p:nvPr/>
        </p:nvSpPr>
        <p:spPr>
          <a:xfrm>
            <a:off x="962672" y="274638"/>
            <a:ext cx="6972230" cy="76915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/>
              <a:t>What can you do to stay safe?</a:t>
            </a:r>
          </a:p>
        </p:txBody>
      </p:sp>
    </p:spTree>
    <p:extLst>
      <p:ext uri="{BB962C8B-B14F-4D97-AF65-F5344CB8AC3E}">
        <p14:creationId xmlns:p14="http://schemas.microsoft.com/office/powerpoint/2010/main" val="272829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14">
            <a:extLst>
              <a:ext uri="{FF2B5EF4-FFF2-40B4-BE49-F238E27FC236}">
                <a16:creationId xmlns:a16="http://schemas.microsoft.com/office/drawing/2014/main" xmlns="" id="{B23F06F4-79C5-406B-B5E0-C874ED826340}"/>
              </a:ext>
            </a:extLst>
          </p:cNvPr>
          <p:cNvSpPr/>
          <p:nvPr/>
        </p:nvSpPr>
        <p:spPr>
          <a:xfrm>
            <a:off x="1971531" y="352608"/>
            <a:ext cx="5601826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Call to Action</a:t>
            </a:r>
          </a:p>
        </p:txBody>
      </p:sp>
      <p:sp>
        <p:nvSpPr>
          <p:cNvPr id="7" name="Google Shape;258;p12">
            <a:extLst>
              <a:ext uri="{FF2B5EF4-FFF2-40B4-BE49-F238E27FC236}">
                <a16:creationId xmlns:a16="http://schemas.microsoft.com/office/drawing/2014/main" xmlns="" id="{524018D1-C93B-46E2-B6F2-BD62F5B966EA}"/>
              </a:ext>
            </a:extLst>
          </p:cNvPr>
          <p:cNvSpPr/>
          <p:nvPr/>
        </p:nvSpPr>
        <p:spPr>
          <a:xfrm>
            <a:off x="299197" y="6079999"/>
            <a:ext cx="1316555" cy="46022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8575">
            <a:solidFill>
              <a:srgbClr val="DF6068"/>
            </a:solidFill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36000" tIns="45700" rIns="360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latin typeface="Century Gothic"/>
                <a:ea typeface="Century Gothic"/>
                <a:cs typeface="Century Gothic"/>
                <a:sym typeface="Century Gothic"/>
              </a:rPr>
              <a:t>Big idea</a:t>
            </a:r>
            <a:endParaRPr dirty="0"/>
          </a:p>
        </p:txBody>
      </p:sp>
      <p:sp>
        <p:nvSpPr>
          <p:cNvPr id="10" name="Google Shape;261;p12">
            <a:extLst>
              <a:ext uri="{FF2B5EF4-FFF2-40B4-BE49-F238E27FC236}">
                <a16:creationId xmlns:a16="http://schemas.microsoft.com/office/drawing/2014/main" xmlns="" id="{B77EB32D-7E44-4A51-8EAB-15803FCDD07F}"/>
              </a:ext>
            </a:extLst>
          </p:cNvPr>
          <p:cNvSpPr/>
          <p:nvPr/>
        </p:nvSpPr>
        <p:spPr>
          <a:xfrm>
            <a:off x="7391968" y="364258"/>
            <a:ext cx="1452835" cy="460228"/>
          </a:xfrm>
          <a:prstGeom prst="roundRect">
            <a:avLst>
              <a:gd name="adj" fmla="val 16667"/>
            </a:avLst>
          </a:prstGeom>
          <a:solidFill>
            <a:srgbClr val="D9E2FB"/>
          </a:solidFill>
          <a:ln w="28575">
            <a:solidFill>
              <a:schemeClr val="tx2"/>
            </a:solidFill>
            <a:headEnd type="none" w="sm" len="sm"/>
            <a:tailEnd type="none" w="sm" len="sm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36000" tIns="45700" rIns="360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latin typeface="Century Gothic"/>
                <a:ea typeface="Century Gothic"/>
                <a:cs typeface="Century Gothic"/>
                <a:sym typeface="Century Gothic"/>
              </a:rPr>
              <a:t>Quick idea</a:t>
            </a:r>
            <a:endParaRPr dirty="0"/>
          </a:p>
        </p:txBody>
      </p:sp>
      <p:sp>
        <p:nvSpPr>
          <p:cNvPr id="11" name="Google Shape;262;p12">
            <a:extLst>
              <a:ext uri="{FF2B5EF4-FFF2-40B4-BE49-F238E27FC236}">
                <a16:creationId xmlns:a16="http://schemas.microsoft.com/office/drawing/2014/main" xmlns="" id="{9CFD55CB-E515-4957-AEA3-6E9859367777}"/>
              </a:ext>
            </a:extLst>
          </p:cNvPr>
          <p:cNvSpPr/>
          <p:nvPr/>
        </p:nvSpPr>
        <p:spPr>
          <a:xfrm>
            <a:off x="1461444" y="1255524"/>
            <a:ext cx="4340265" cy="2173476"/>
          </a:xfrm>
          <a:prstGeom prst="cloud">
            <a:avLst/>
          </a:prstGeom>
          <a:solidFill>
            <a:srgbClr val="D9E2FB"/>
          </a:solidFill>
          <a:ln w="28575" cap="flat" cmpd="sng">
            <a:solidFill>
              <a:schemeClr val="tx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/>
            <a:r>
              <a:rPr lang="en-GB" sz="1600" b="1" dirty="0">
                <a:solidFill>
                  <a:sysClr val="windowText" lastClr="000000"/>
                </a:solidFill>
                <a:ea typeface="Lato" panose="020F0502020204030203" pitchFamily="34" charset="0"/>
                <a:cs typeface="Century Gothic"/>
              </a:rPr>
              <a:t>What’s really going on?</a:t>
            </a:r>
          </a:p>
          <a:p>
            <a:pPr algn="ctr"/>
            <a:r>
              <a:rPr lang="en-GB" sz="1600" dirty="0">
                <a:solidFill>
                  <a:sysClr val="windowText" lastClr="000000"/>
                </a:solidFill>
                <a:ea typeface="Lato" panose="020F0502020204030203" pitchFamily="34" charset="0"/>
                <a:cs typeface="Century Gothic"/>
              </a:rPr>
              <a:t>Click the image to hear from Jenny about what life is like in Hong Kong right now.</a:t>
            </a:r>
          </a:p>
        </p:txBody>
      </p:sp>
      <p:sp>
        <p:nvSpPr>
          <p:cNvPr id="12" name="Google Shape;268;p12">
            <a:extLst>
              <a:ext uri="{FF2B5EF4-FFF2-40B4-BE49-F238E27FC236}">
                <a16:creationId xmlns:a16="http://schemas.microsoft.com/office/drawing/2014/main" xmlns="" id="{ECD1CED2-6961-4D81-930E-16A7AF654471}"/>
              </a:ext>
            </a:extLst>
          </p:cNvPr>
          <p:cNvSpPr/>
          <p:nvPr/>
        </p:nvSpPr>
        <p:spPr>
          <a:xfrm>
            <a:off x="3133493" y="3241058"/>
            <a:ext cx="5711310" cy="3299170"/>
          </a:xfrm>
          <a:prstGeom prst="cloud">
            <a:avLst/>
          </a:prstGeom>
          <a:solidFill>
            <a:schemeClr val="accent1"/>
          </a:solidFill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latin typeface="Century Gothic"/>
                <a:sym typeface="Century Gothic"/>
              </a:rPr>
              <a:t>Promote cleanliness!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latin typeface="Century Gothic"/>
                <a:sym typeface="Century Gothic"/>
              </a:rPr>
              <a:t>Based on what you have learned today, can you design a cartoon strip that helps show people how to protect themselves and others from illness? Display these somewhere in your school! Click the image to see some examples.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D304137-5666-4BE4-98E5-95603F2999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090" t="14911" r="15124" b="15268"/>
          <a:stretch/>
        </p:blipFill>
        <p:spPr>
          <a:xfrm>
            <a:off x="284108" y="257528"/>
            <a:ext cx="1672334" cy="1673157"/>
          </a:xfrm>
          <a:prstGeom prst="ellipse">
            <a:avLst/>
          </a:prstGeom>
        </p:spPr>
      </p:pic>
      <p:pic>
        <p:nvPicPr>
          <p:cNvPr id="2" name="Picture 1">
            <a:hlinkClick r:id="rId4"/>
            <a:extLst>
              <a:ext uri="{FF2B5EF4-FFF2-40B4-BE49-F238E27FC236}">
                <a16:creationId xmlns:a16="http://schemas.microsoft.com/office/drawing/2014/main" xmlns="" id="{28E41C6A-AFF0-420A-A865-CF67E94ED7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196" y="4067503"/>
            <a:ext cx="2685857" cy="1814491"/>
          </a:xfrm>
          <a:prstGeom prst="rect">
            <a:avLst/>
          </a:prstGeom>
        </p:spPr>
      </p:pic>
      <p:pic>
        <p:nvPicPr>
          <p:cNvPr id="4" name="Picture 3">
            <a:hlinkClick r:id="rId6"/>
            <a:extLst>
              <a:ext uri="{FF2B5EF4-FFF2-40B4-BE49-F238E27FC236}">
                <a16:creationId xmlns:a16="http://schemas.microsoft.com/office/drawing/2014/main" xmlns="" id="{92E873E5-4A08-4724-BAD1-C489A63271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3296" y="1188794"/>
            <a:ext cx="2685857" cy="181449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51E6427-98C8-4C19-8841-DAD2BD9EA21A}"/>
              </a:ext>
            </a:extLst>
          </p:cNvPr>
          <p:cNvSpPr/>
          <p:nvPr/>
        </p:nvSpPr>
        <p:spPr>
          <a:xfrm>
            <a:off x="86979" y="6639790"/>
            <a:ext cx="206659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>
                <a:hlinkClick r:id="rId6"/>
              </a:rPr>
              <a:t>https://safeshare.tv/x/BBqqaVptVOk  </a:t>
            </a:r>
            <a:endParaRPr lang="en-GB" sz="800" dirty="0"/>
          </a:p>
        </p:txBody>
      </p:sp>
      <p:sp>
        <p:nvSpPr>
          <p:cNvPr id="14" name="Google Shape;261;p12">
            <a:hlinkClick r:id="rId6"/>
            <a:extLst>
              <a:ext uri="{FF2B5EF4-FFF2-40B4-BE49-F238E27FC236}">
                <a16:creationId xmlns:a16="http://schemas.microsoft.com/office/drawing/2014/main" xmlns="" id="{45E052BB-255F-455C-8FCC-FFA137596B28}"/>
              </a:ext>
            </a:extLst>
          </p:cNvPr>
          <p:cNvSpPr/>
          <p:nvPr/>
        </p:nvSpPr>
        <p:spPr>
          <a:xfrm>
            <a:off x="5801709" y="986220"/>
            <a:ext cx="683173" cy="538608"/>
          </a:xfrm>
          <a:prstGeom prst="roundRect">
            <a:avLst>
              <a:gd name="adj" fmla="val 16667"/>
            </a:avLst>
          </a:prstGeom>
          <a:solidFill>
            <a:srgbClr val="D9E2FB"/>
          </a:solidFill>
          <a:ln w="28575">
            <a:solidFill>
              <a:schemeClr val="tx2"/>
            </a:solidFill>
            <a:headEnd type="none" w="sm" len="sm"/>
            <a:tailEnd type="none" w="sm" len="sm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36000" tIns="45700" rIns="360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latin typeface="Century Gothic"/>
                <a:ea typeface="Century Gothic"/>
                <a:cs typeface="Century Gothic"/>
                <a:sym typeface="Century Gothic"/>
              </a:rPr>
              <a:t>0:00-2:01</a:t>
            </a: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3201128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1"/>
          <p:cNvSpPr/>
          <p:nvPr/>
        </p:nvSpPr>
        <p:spPr>
          <a:xfrm>
            <a:off x="3246070" y="302365"/>
            <a:ext cx="5638866" cy="742275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28575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6000" tIns="45700" rIns="360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latin typeface="Century Gothic"/>
                <a:ea typeface="Century Gothic"/>
                <a:cs typeface="Century Gothic"/>
                <a:sym typeface="Century Gothic"/>
              </a:rPr>
              <a:t>Make your voice heard</a:t>
            </a:r>
            <a:r>
              <a:rPr lang="en-GB" sz="1600" dirty="0">
                <a:latin typeface="Century Gothic"/>
                <a:ea typeface="Century Gothic"/>
                <a:cs typeface="Century Gothic"/>
                <a:sym typeface="Century Gothic"/>
              </a:rPr>
              <a:t>!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latin typeface="Century Gothic"/>
                <a:ea typeface="Century Gothic"/>
                <a:cs typeface="Century Gothic"/>
                <a:sym typeface="Century Gothic"/>
              </a:rPr>
              <a:t>In your classes, you will be discussing these questions: </a:t>
            </a:r>
            <a:endParaRPr dirty="0"/>
          </a:p>
        </p:txBody>
      </p:sp>
      <p:sp>
        <p:nvSpPr>
          <p:cNvPr id="238" name="Google Shape;238;p11"/>
          <p:cNvSpPr/>
          <p:nvPr/>
        </p:nvSpPr>
        <p:spPr>
          <a:xfrm>
            <a:off x="2174104" y="5691627"/>
            <a:ext cx="4795792" cy="858282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28575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6000" tIns="45700" rIns="360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latin typeface="Century Gothic"/>
                <a:ea typeface="Century Gothic"/>
                <a:cs typeface="Century Gothic"/>
                <a:sym typeface="Century Gothic"/>
              </a:rPr>
              <a:t>At the end of the lesson, </a:t>
            </a:r>
            <a:r>
              <a:rPr lang="en-GB" sz="1600" b="1" dirty="0">
                <a:latin typeface="Century Gothic"/>
                <a:ea typeface="Century Gothic"/>
                <a:cs typeface="Century Gothic"/>
                <a:sym typeface="Century Gothic"/>
              </a:rPr>
              <a:t>vote </a:t>
            </a:r>
            <a:r>
              <a:rPr lang="en-GB" sz="1600" dirty="0">
                <a:latin typeface="Century Gothic"/>
                <a:ea typeface="Century Gothic"/>
                <a:cs typeface="Century Gothic"/>
                <a:sym typeface="Century Gothic"/>
              </a:rPr>
              <a:t>to share your </a:t>
            </a:r>
            <a:r>
              <a:rPr lang="en-GB" sz="1600" b="1" dirty="0">
                <a:latin typeface="Century Gothic"/>
                <a:ea typeface="Century Gothic"/>
                <a:cs typeface="Century Gothic"/>
                <a:sym typeface="Century Gothic"/>
              </a:rPr>
              <a:t>opinion</a:t>
            </a:r>
            <a:r>
              <a:rPr lang="en-GB" sz="1600" dirty="0">
                <a:latin typeface="Century Gothic"/>
                <a:ea typeface="Century Gothic"/>
                <a:cs typeface="Century Gothic"/>
                <a:sym typeface="Century Gothic"/>
              </a:rPr>
              <a:t> with the rest of the </a:t>
            </a:r>
            <a:r>
              <a:rPr lang="en-GB" sz="1600" dirty="0" err="1">
                <a:latin typeface="Century Gothic"/>
                <a:ea typeface="Century Gothic"/>
                <a:cs typeface="Century Gothic"/>
                <a:sym typeface="Century Gothic"/>
              </a:rPr>
              <a:t>VotesforSchools</a:t>
            </a:r>
            <a:r>
              <a:rPr lang="en-GB" sz="1600" dirty="0">
                <a:latin typeface="Century Gothic"/>
                <a:ea typeface="Century Gothic"/>
                <a:cs typeface="Century Gothic"/>
                <a:sym typeface="Century Gothic"/>
              </a:rPr>
              <a:t> community. </a:t>
            </a:r>
            <a:endParaRPr dirty="0"/>
          </a:p>
        </p:txBody>
      </p:sp>
      <p:sp>
        <p:nvSpPr>
          <p:cNvPr id="243" name="Google Shape;243;p11"/>
          <p:cNvSpPr txBox="1"/>
          <p:nvPr/>
        </p:nvSpPr>
        <p:spPr>
          <a:xfrm>
            <a:off x="921676" y="302365"/>
            <a:ext cx="2130135" cy="864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None/>
            </a:pPr>
            <a:r>
              <a:rPr lang="en-GB" sz="2800" b="1" dirty="0">
                <a:latin typeface="Century Gothic"/>
                <a:ea typeface="Century Gothic"/>
                <a:cs typeface="Century Gothic"/>
                <a:sym typeface="Century Gothic"/>
              </a:rPr>
              <a:t>Be heard!</a:t>
            </a:r>
            <a:endParaRPr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F4CC4FC-92A0-49FD-A590-1A0E7678A2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5720">
            <a:off x="233127" y="191108"/>
            <a:ext cx="667560" cy="795424"/>
          </a:xfrm>
          <a:prstGeom prst="rect">
            <a:avLst/>
          </a:prstGeom>
        </p:spPr>
      </p:pic>
      <p:sp>
        <p:nvSpPr>
          <p:cNvPr id="12" name="Shape 114">
            <a:extLst>
              <a:ext uri="{FF2B5EF4-FFF2-40B4-BE49-F238E27FC236}">
                <a16:creationId xmlns:a16="http://schemas.microsoft.com/office/drawing/2014/main" xmlns="" id="{26FDC5DB-0A3C-4193-BFF9-0FE2BA6FEC18}"/>
              </a:ext>
            </a:extLst>
          </p:cNvPr>
          <p:cNvSpPr/>
          <p:nvPr/>
        </p:nvSpPr>
        <p:spPr>
          <a:xfrm>
            <a:off x="3020606" y="1730879"/>
            <a:ext cx="3189099" cy="2313476"/>
          </a:xfrm>
          <a:prstGeom prst="rect">
            <a:avLst/>
          </a:prstGeom>
          <a:noFill/>
          <a:ln>
            <a:noFill/>
          </a:ln>
        </p:spPr>
        <p:txBody>
          <a:bodyPr lIns="0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en-GB" sz="3200" b="1" dirty="0">
                <a:ea typeface="Lato"/>
                <a:cs typeface="Lato"/>
              </a:rPr>
              <a:t>Does the </a:t>
            </a:r>
            <a:r>
              <a:rPr lang="en-GB" sz="3200" b="1" dirty="0">
                <a:solidFill>
                  <a:schemeClr val="accent2"/>
                </a:solidFill>
                <a:ea typeface="Lato"/>
                <a:cs typeface="Lato"/>
              </a:rPr>
              <a:t>modern world </a:t>
            </a:r>
            <a:r>
              <a:rPr lang="en-GB" sz="3200" b="1" dirty="0">
                <a:ea typeface="Lato"/>
                <a:cs typeface="Lato"/>
              </a:rPr>
              <a:t>make it harder for </a:t>
            </a:r>
            <a:r>
              <a:rPr lang="en-GB" sz="3200" b="1" dirty="0">
                <a:solidFill>
                  <a:schemeClr val="accent2"/>
                </a:solidFill>
                <a:ea typeface="Lato"/>
                <a:cs typeface="Lato"/>
              </a:rPr>
              <a:t>diseases</a:t>
            </a:r>
            <a:r>
              <a:rPr lang="en-GB" sz="3200" b="1" dirty="0">
                <a:ea typeface="Lato"/>
                <a:cs typeface="Lato"/>
              </a:rPr>
              <a:t> to spread?</a:t>
            </a:r>
            <a:endParaRPr lang="en-GB" sz="3200" dirty="0">
              <a:ea typeface="Lato"/>
              <a:cs typeface="Lato"/>
            </a:endParaRPr>
          </a:p>
          <a:p>
            <a:pPr algn="ctr">
              <a:buSzPct val="25000"/>
            </a:pPr>
            <a:endParaRPr lang="en-GB" sz="3200" b="1" dirty="0">
              <a:latin typeface="Century Gothic"/>
              <a:ea typeface="Lato"/>
              <a:cs typeface="Lato"/>
            </a:endParaRPr>
          </a:p>
          <a:p>
            <a:pPr algn="ctr">
              <a:buSzPct val="25000"/>
            </a:pPr>
            <a:endParaRPr lang="en-GB" sz="3200" b="1" dirty="0">
              <a:latin typeface="Century Gothic"/>
              <a:ea typeface="Lato"/>
              <a:cs typeface="Lato"/>
            </a:endParaRP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xmlns="" id="{70A5A2F4-2C54-4185-BF2F-4654C7A229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DF22"/>
              </a:clrFrom>
              <a:clrTo>
                <a:srgbClr val="FEDF2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9614" y="4016879"/>
            <a:ext cx="1664771" cy="1664771"/>
          </a:xfrm>
          <a:prstGeom prst="rect">
            <a:avLst/>
          </a:prstGeom>
        </p:spPr>
      </p:pic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xmlns="" id="{F2FF7729-3FA1-4EC0-928C-7C898538BA6E}"/>
              </a:ext>
            </a:extLst>
          </p:cNvPr>
          <p:cNvSpPr/>
          <p:nvPr/>
        </p:nvSpPr>
        <p:spPr>
          <a:xfrm>
            <a:off x="349879" y="1455198"/>
            <a:ext cx="2640185" cy="1850104"/>
          </a:xfrm>
          <a:prstGeom prst="wedgeEllipseCallout">
            <a:avLst>
              <a:gd name="adj1" fmla="val 48203"/>
              <a:gd name="adj2" fmla="val 45153"/>
            </a:avLst>
          </a:prstGeom>
          <a:solidFill>
            <a:schemeClr val="bg2"/>
          </a:solidFill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Everyone around the world is working together to prevent COVID-19 from spreading.</a:t>
            </a:r>
          </a:p>
        </p:txBody>
      </p:sp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xmlns="" id="{A08EABBF-4535-4C30-820A-3B08014F18F4}"/>
              </a:ext>
            </a:extLst>
          </p:cNvPr>
          <p:cNvSpPr/>
          <p:nvPr/>
        </p:nvSpPr>
        <p:spPr>
          <a:xfrm>
            <a:off x="6148621" y="1372167"/>
            <a:ext cx="2640185" cy="1850701"/>
          </a:xfrm>
          <a:prstGeom prst="wedgeEllipseCallout">
            <a:avLst>
              <a:gd name="adj1" fmla="val -48751"/>
              <a:gd name="adj2" fmla="val 51240"/>
            </a:avLst>
          </a:prstGeom>
          <a:solidFill>
            <a:schemeClr val="accent1"/>
          </a:solidFill>
          <a:ln w="28575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Despite the efforts, COVID-19 is still spreading, so it isn’t hard enough.</a:t>
            </a:r>
          </a:p>
        </p:txBody>
      </p:sp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xmlns="" id="{98F9E8F2-492C-409E-ACC0-118C979436F6}"/>
              </a:ext>
            </a:extLst>
          </p:cNvPr>
          <p:cNvSpPr/>
          <p:nvPr/>
        </p:nvSpPr>
        <p:spPr>
          <a:xfrm>
            <a:off x="349880" y="3567131"/>
            <a:ext cx="2670726" cy="1850104"/>
          </a:xfrm>
          <a:prstGeom prst="wedgeEllipseCallout">
            <a:avLst>
              <a:gd name="adj1" fmla="val 64954"/>
              <a:gd name="adj2" fmla="val -64"/>
            </a:avLst>
          </a:prstGeom>
          <a:solidFill>
            <a:schemeClr val="bg2"/>
          </a:solidFill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number of cases in China, Iran or Italy is much higher than in the UK.</a:t>
            </a:r>
          </a:p>
        </p:txBody>
      </p:sp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xmlns="" id="{43057A49-9DDF-4C0C-B82E-331A91E7C53F}"/>
              </a:ext>
            </a:extLst>
          </p:cNvPr>
          <p:cNvSpPr/>
          <p:nvPr/>
        </p:nvSpPr>
        <p:spPr>
          <a:xfrm>
            <a:off x="6148621" y="3607142"/>
            <a:ext cx="2667778" cy="1850104"/>
          </a:xfrm>
          <a:prstGeom prst="wedgeEllipseCallout">
            <a:avLst>
              <a:gd name="adj1" fmla="val -64995"/>
              <a:gd name="adj2" fmla="val -2673"/>
            </a:avLst>
          </a:prstGeom>
          <a:solidFill>
            <a:schemeClr val="accent1"/>
          </a:solidFill>
          <a:ln w="28575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Travelling has made it easier for COVID-19 to spread to different countries.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xmlns="" id="{27C410FB-EDBA-418D-8608-3C3310E933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7609" y="2467955"/>
            <a:ext cx="6939815" cy="11132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CD860A9-A594-4461-BF74-9B8A8E90484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961" y="2438750"/>
            <a:ext cx="1078744" cy="1161725"/>
          </a:xfrm>
          <a:prstGeom prst="rect">
            <a:avLst/>
          </a:prstGeom>
        </p:spPr>
      </p:pic>
      <p:sp>
        <p:nvSpPr>
          <p:cNvPr id="6" name="Shape 96"/>
          <p:cNvSpPr txBox="1">
            <a:spLocks/>
          </p:cNvSpPr>
          <p:nvPr/>
        </p:nvSpPr>
        <p:spPr>
          <a:xfrm>
            <a:off x="2419109" y="3018752"/>
            <a:ext cx="6108221" cy="108012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spcBef>
                <a:spcPts val="0"/>
              </a:spcBef>
              <a:buClr>
                <a:srgbClr val="97E8D7"/>
              </a:buClr>
              <a:buSzPct val="25000"/>
              <a:buFont typeface="Arial"/>
              <a:buNone/>
            </a:pPr>
            <a:r>
              <a:rPr lang="en-GB" sz="4400" b="1" dirty="0">
                <a:solidFill>
                  <a:schemeClr val="tx2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Primary Assembly</a:t>
            </a:r>
          </a:p>
        </p:txBody>
      </p:sp>
      <p:sp>
        <p:nvSpPr>
          <p:cNvPr id="3" name="AutoShape 2" descr="https://files.slack.com/files-pri/T17G4CXPU-FEBQYG2CT/image_from_ios.jpg">
            <a:extLst>
              <a:ext uri="{FF2B5EF4-FFF2-40B4-BE49-F238E27FC236}">
                <a16:creationId xmlns:a16="http://schemas.microsoft.com/office/drawing/2014/main" xmlns="" id="{81D5ED76-98CC-48C1-BB71-F3A60A1781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97602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6B32A82-94C5-446F-9EB2-8F24C1E312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823" y="5530173"/>
            <a:ext cx="4970901" cy="106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158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00C6E88-78AA-42AF-90C6-885891D90AAD}"/>
              </a:ext>
            </a:extLst>
          </p:cNvPr>
          <p:cNvSpPr txBox="1"/>
          <p:nvPr/>
        </p:nvSpPr>
        <p:spPr>
          <a:xfrm>
            <a:off x="3283012" y="5160279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19%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9FF708A-BE24-434E-AB0C-2CA6732BD15A}"/>
              </a:ext>
            </a:extLst>
          </p:cNvPr>
          <p:cNvSpPr txBox="1"/>
          <p:nvPr/>
        </p:nvSpPr>
        <p:spPr>
          <a:xfrm>
            <a:off x="4801380" y="5170361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81%</a:t>
            </a:r>
          </a:p>
        </p:txBody>
      </p:sp>
      <p:sp>
        <p:nvSpPr>
          <p:cNvPr id="14" name="AutoShape 2" descr="Image result for sophie cook MP">
            <a:extLst>
              <a:ext uri="{FF2B5EF4-FFF2-40B4-BE49-F238E27FC236}">
                <a16:creationId xmlns:a16="http://schemas.microsoft.com/office/drawing/2014/main" xmlns="" id="{FFAC125C-7139-4D34-A83C-58BEA9BE99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51311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720201A-ABB6-416C-A876-0A5024D28B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1167" y="4665120"/>
            <a:ext cx="861817" cy="54627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96197E0-3309-4E88-8D23-13486BFB0EA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4533" y="4660378"/>
            <a:ext cx="976819" cy="49990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8B87AAA-C3B0-4E23-867B-BAB10D5E6F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5357" y="259562"/>
            <a:ext cx="781953" cy="842104"/>
          </a:xfrm>
          <a:prstGeom prst="rect">
            <a:avLst/>
          </a:prstGeom>
        </p:spPr>
      </p:pic>
      <p:sp>
        <p:nvSpPr>
          <p:cNvPr id="22" name="Rounded Rectangular Callout 21">
            <a:extLst>
              <a:ext uri="{FF2B5EF4-FFF2-40B4-BE49-F238E27FC236}">
                <a16:creationId xmlns:a16="http://schemas.microsoft.com/office/drawing/2014/main" xmlns="" id="{13CFD405-A666-4CDF-B5A9-3237E42E3FA6}"/>
              </a:ext>
            </a:extLst>
          </p:cNvPr>
          <p:cNvSpPr/>
          <p:nvPr/>
        </p:nvSpPr>
        <p:spPr>
          <a:xfrm>
            <a:off x="5919539" y="2402591"/>
            <a:ext cx="2791867" cy="1902271"/>
          </a:xfrm>
          <a:prstGeom prst="wedgeRoundRectCallout">
            <a:avLst>
              <a:gd name="adj1" fmla="val -64004"/>
              <a:gd name="adj2" fmla="val -35013"/>
              <a:gd name="adj3" fmla="val 16667"/>
            </a:avLst>
          </a:prstGeom>
          <a:solidFill>
            <a:schemeClr val="bg1"/>
          </a:solidFill>
          <a:ln w="38100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“I think that honesty and being supportive is easy to see. If anyone feels unsure about sharing their feelings then it is unhealthy to be in that relationship.”</a:t>
            </a:r>
            <a:endParaRPr lang="en-GB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9A7B500E-57AD-493B-8EBB-1C31E8CDE11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5720">
            <a:off x="233127" y="191108"/>
            <a:ext cx="667560" cy="795424"/>
          </a:xfrm>
          <a:prstGeom prst="rect">
            <a:avLst/>
          </a:prstGeom>
        </p:spPr>
      </p:pic>
      <p:sp>
        <p:nvSpPr>
          <p:cNvPr id="33" name="Rectangle: Rounded Corners 33">
            <a:extLst>
              <a:ext uri="{FF2B5EF4-FFF2-40B4-BE49-F238E27FC236}">
                <a16:creationId xmlns:a16="http://schemas.microsoft.com/office/drawing/2014/main" xmlns="" id="{81C3E96A-73A2-4D6D-90B5-B91A7F9B41AE}"/>
              </a:ext>
            </a:extLst>
          </p:cNvPr>
          <p:cNvSpPr/>
          <p:nvPr/>
        </p:nvSpPr>
        <p:spPr>
          <a:xfrm>
            <a:off x="432593" y="1212677"/>
            <a:ext cx="7201106" cy="954107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 huge welcome and thanks to first-time commenters at Little Bloxwich Church of England Primary School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for these fantastic “Yes” comments this week!</a:t>
            </a:r>
          </a:p>
        </p:txBody>
      </p:sp>
      <p:sp>
        <p:nvSpPr>
          <p:cNvPr id="27" name="Rectangle: Rounded Corners 33">
            <a:extLst>
              <a:ext uri="{FF2B5EF4-FFF2-40B4-BE49-F238E27FC236}">
                <a16:creationId xmlns:a16="http://schemas.microsoft.com/office/drawing/2014/main" xmlns="" id="{812A5004-2C99-4B8A-82AC-BD9B7D75AC44}"/>
              </a:ext>
            </a:extLst>
          </p:cNvPr>
          <p:cNvSpPr/>
          <p:nvPr/>
        </p:nvSpPr>
        <p:spPr>
          <a:xfrm>
            <a:off x="688369" y="5814596"/>
            <a:ext cx="8196479" cy="712059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If you would like to see your school on this slide,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ask your teacher to email your comments to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  <a:hlinkClick r:id="rId7"/>
              </a:rPr>
              <a:t>amy@votesforschools.com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! </a:t>
            </a:r>
          </a:p>
        </p:txBody>
      </p:sp>
      <p:sp>
        <p:nvSpPr>
          <p:cNvPr id="28" name="Rounded Rectangular Callout 21">
            <a:extLst>
              <a:ext uri="{FF2B5EF4-FFF2-40B4-BE49-F238E27FC236}">
                <a16:creationId xmlns:a16="http://schemas.microsoft.com/office/drawing/2014/main" xmlns="" id="{DBAEB414-39AB-4F49-83AA-8CAF2B1B2A0B}"/>
              </a:ext>
            </a:extLst>
          </p:cNvPr>
          <p:cNvSpPr/>
          <p:nvPr/>
        </p:nvSpPr>
        <p:spPr>
          <a:xfrm>
            <a:off x="5919539" y="4505999"/>
            <a:ext cx="2791867" cy="1175418"/>
          </a:xfrm>
          <a:prstGeom prst="wedgeRoundRectCallout">
            <a:avLst>
              <a:gd name="adj1" fmla="val -60091"/>
              <a:gd name="adj2" fmla="val -43181"/>
              <a:gd name="adj3" fmla="val 16667"/>
            </a:avLst>
          </a:prstGeom>
          <a:solidFill>
            <a:schemeClr val="bg1"/>
          </a:solidFill>
          <a:ln w="38100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“If they aren’t sharing things or communicating as part of the relationship then that isn’t healthy.”</a:t>
            </a:r>
            <a:endParaRPr lang="en-GB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Rounded Rectangular Callout 21">
            <a:extLst>
              <a:ext uri="{FF2B5EF4-FFF2-40B4-BE49-F238E27FC236}">
                <a16:creationId xmlns:a16="http://schemas.microsoft.com/office/drawing/2014/main" xmlns="" id="{11D29E74-3D64-4D4A-824C-6540EBB8F696}"/>
              </a:ext>
            </a:extLst>
          </p:cNvPr>
          <p:cNvSpPr/>
          <p:nvPr/>
        </p:nvSpPr>
        <p:spPr>
          <a:xfrm>
            <a:off x="432593" y="2403231"/>
            <a:ext cx="2482623" cy="1610146"/>
          </a:xfrm>
          <a:prstGeom prst="wedgeRoundRectCallout">
            <a:avLst>
              <a:gd name="adj1" fmla="val 61150"/>
              <a:gd name="adj2" fmla="val -16026"/>
              <a:gd name="adj3" fmla="val 16667"/>
            </a:avLst>
          </a:prstGeom>
          <a:solidFill>
            <a:schemeClr val="bg1"/>
          </a:solidFill>
          <a:ln w="381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“No because they’re not old enough to know what an unhealthy relationship is”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Fosse Primary School</a:t>
            </a:r>
          </a:p>
        </p:txBody>
      </p:sp>
      <p:pic>
        <p:nvPicPr>
          <p:cNvPr id="2050" name="Picture 2" descr="Image result for little bloxwich c of e school">
            <a:extLst>
              <a:ext uri="{FF2B5EF4-FFF2-40B4-BE49-F238E27FC236}">
                <a16:creationId xmlns:a16="http://schemas.microsoft.com/office/drawing/2014/main" xmlns="" id="{891B891D-7F0F-4C8A-8843-4C8208A0D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8754" y="1212677"/>
            <a:ext cx="902652" cy="102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ounded Rectangular Callout 21">
            <a:extLst>
              <a:ext uri="{FF2B5EF4-FFF2-40B4-BE49-F238E27FC236}">
                <a16:creationId xmlns:a16="http://schemas.microsoft.com/office/drawing/2014/main" xmlns="" id="{328B84B0-122F-43C5-AD88-BE5510F35174}"/>
              </a:ext>
            </a:extLst>
          </p:cNvPr>
          <p:cNvSpPr/>
          <p:nvPr/>
        </p:nvSpPr>
        <p:spPr>
          <a:xfrm>
            <a:off x="856267" y="4226398"/>
            <a:ext cx="1833351" cy="1375177"/>
          </a:xfrm>
          <a:prstGeom prst="wedgeRoundRectCallout">
            <a:avLst>
              <a:gd name="adj1" fmla="val 62705"/>
              <a:gd name="adj2" fmla="val -35768"/>
              <a:gd name="adj3" fmla="val 16667"/>
            </a:avLst>
          </a:prstGeom>
          <a:solidFill>
            <a:schemeClr val="bg1"/>
          </a:solidFill>
          <a:ln w="38100" cmpd="sng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“It was pretty great to learn about this!”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Fosse Primary School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B08BF40F-CC62-4098-AB73-1EE52E13C83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152" y="5680261"/>
            <a:ext cx="654377" cy="980728"/>
          </a:xfrm>
          <a:prstGeom prst="rect">
            <a:avLst/>
          </a:prstGeom>
        </p:spPr>
      </p:pic>
      <p:pic>
        <p:nvPicPr>
          <p:cNvPr id="5" name="Graphic 4" descr="Megaphone">
            <a:extLst>
              <a:ext uri="{FF2B5EF4-FFF2-40B4-BE49-F238E27FC236}">
                <a16:creationId xmlns:a16="http://schemas.microsoft.com/office/drawing/2014/main" xmlns="" id="{D696479E-9079-4137-8DEE-CEF7CF7592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287428" y="4525584"/>
            <a:ext cx="914400" cy="9144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F445A61-D5A1-446A-BFD7-AE64A1A7045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399"/>
          <a:stretch/>
        </p:blipFill>
        <p:spPr>
          <a:xfrm>
            <a:off x="3299151" y="2403231"/>
            <a:ext cx="2244217" cy="2257715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xmlns="" id="{EE590BF9-227C-400C-91B2-FA66AA47A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305" y="274638"/>
            <a:ext cx="7387389" cy="769158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Feedback: “Do young people know what an unhealthy relationship looks like?”</a:t>
            </a:r>
          </a:p>
        </p:txBody>
      </p:sp>
    </p:spTree>
    <p:extLst>
      <p:ext uri="{BB962C8B-B14F-4D97-AF65-F5344CB8AC3E}">
        <p14:creationId xmlns:p14="http://schemas.microsoft.com/office/powerpoint/2010/main" val="3032894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EE190A-2F47-46F1-97CB-07DA59BCA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305" y="274638"/>
            <a:ext cx="7387389" cy="769158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Feedback: “Do young people know what an unhealthy relationship looks like?”</a:t>
            </a:r>
          </a:p>
        </p:txBody>
      </p:sp>
      <p:pic>
        <p:nvPicPr>
          <p:cNvPr id="4" name="Picture 3" descr="A person smiling for the camera&#10;&#10;Description automatically generated">
            <a:extLst>
              <a:ext uri="{FF2B5EF4-FFF2-40B4-BE49-F238E27FC236}">
                <a16:creationId xmlns:a16="http://schemas.microsoft.com/office/drawing/2014/main" xmlns="" id="{F16E5E93-7A1B-4575-B7F7-8B15FB0303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03" t="11429" r="2948"/>
          <a:stretch/>
        </p:blipFill>
        <p:spPr>
          <a:xfrm>
            <a:off x="263776" y="1193074"/>
            <a:ext cx="3238808" cy="3115957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xmlns="" id="{2F8EF2A7-B21C-442F-B84B-6CFA929A6277}"/>
              </a:ext>
            </a:extLst>
          </p:cNvPr>
          <p:cNvSpPr/>
          <p:nvPr/>
        </p:nvSpPr>
        <p:spPr>
          <a:xfrm>
            <a:off x="3944202" y="1193074"/>
            <a:ext cx="4936022" cy="2333898"/>
          </a:xfrm>
          <a:prstGeom prst="wedgeRoundRectCallout">
            <a:avLst>
              <a:gd name="adj1" fmla="val -72109"/>
              <a:gd name="adj2" fmla="val 19655"/>
              <a:gd name="adj3" fmla="val 16667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“There is a </a:t>
            </a:r>
            <a:r>
              <a:rPr lang="en-GB" sz="1600" b="1" dirty="0"/>
              <a:t>big difference in the number of young people who know what an unhealthy relationship looks like around the country</a:t>
            </a:r>
            <a:r>
              <a:rPr lang="en-GB" sz="1600" dirty="0"/>
              <a:t>. There is also a big difference in what children in Primary school said and what young people in Secondary school said – </a:t>
            </a:r>
            <a:r>
              <a:rPr lang="en-GB" sz="1600" b="1" dirty="0"/>
              <a:t>we were surprised by this difference which makes what you have told us even more helpful</a:t>
            </a:r>
            <a:r>
              <a:rPr lang="en-GB" sz="1600" dirty="0"/>
              <a:t>!”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DA30EE39-B654-4B81-B428-54E436C049AC}"/>
              </a:ext>
            </a:extLst>
          </p:cNvPr>
          <p:cNvSpPr/>
          <p:nvPr/>
        </p:nvSpPr>
        <p:spPr>
          <a:xfrm>
            <a:off x="3944202" y="3676250"/>
            <a:ext cx="4936022" cy="670560"/>
          </a:xfrm>
          <a:prstGeom prst="roundRect">
            <a:avLst/>
          </a:prstGeom>
          <a:solidFill>
            <a:schemeClr val="accent4"/>
          </a:solidFill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So, what are the Children’s Society going to do with what you told them?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AFB4E95C-6218-434B-9154-308550ACFD4F}"/>
              </a:ext>
            </a:extLst>
          </p:cNvPr>
          <p:cNvSpPr/>
          <p:nvPr/>
        </p:nvSpPr>
        <p:spPr>
          <a:xfrm>
            <a:off x="3944202" y="4432623"/>
            <a:ext cx="4936022" cy="670560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“We will write a report and include what we have learnt from you – the report will go on our website, on our social media and might be covered in the news!”</a:t>
            </a:r>
            <a:endParaRPr lang="en-GB" sz="1400" b="1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22F996F9-8F50-4D50-966A-07F6362DC66D}"/>
              </a:ext>
            </a:extLst>
          </p:cNvPr>
          <p:cNvSpPr/>
          <p:nvPr/>
        </p:nvSpPr>
        <p:spPr>
          <a:xfrm>
            <a:off x="3944202" y="5172712"/>
            <a:ext cx="4936022" cy="670560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“We will talk to people in the Government and ask them to help us make the change we want to see.” </a:t>
            </a:r>
            <a:endParaRPr lang="en-GB" sz="1400" b="1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B425956D-E7B5-4A3C-A65B-976CBD194B86}"/>
              </a:ext>
            </a:extLst>
          </p:cNvPr>
          <p:cNvSpPr/>
          <p:nvPr/>
        </p:nvSpPr>
        <p:spPr>
          <a:xfrm>
            <a:off x="3944202" y="5912802"/>
            <a:ext cx="4936022" cy="670560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“If we don’t see the change we want at first we will keep on trying!”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901D4EF5-7796-4BA7-B5F9-6B905788F081}"/>
              </a:ext>
            </a:extLst>
          </p:cNvPr>
          <p:cNvSpPr/>
          <p:nvPr/>
        </p:nvSpPr>
        <p:spPr>
          <a:xfrm>
            <a:off x="3594024" y="4550278"/>
            <a:ext cx="426720" cy="43524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433428E9-D949-483B-AF09-5FE5ADB8E6D8}"/>
              </a:ext>
            </a:extLst>
          </p:cNvPr>
          <p:cNvSpPr/>
          <p:nvPr/>
        </p:nvSpPr>
        <p:spPr>
          <a:xfrm>
            <a:off x="3594024" y="5290367"/>
            <a:ext cx="426720" cy="43524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89A92A66-52E3-4835-BCE3-E507AA939BC1}"/>
              </a:ext>
            </a:extLst>
          </p:cNvPr>
          <p:cNvSpPr/>
          <p:nvPr/>
        </p:nvSpPr>
        <p:spPr>
          <a:xfrm>
            <a:off x="3594024" y="6030457"/>
            <a:ext cx="426720" cy="43524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F26798BC-3DB5-419E-A4F7-51257055EE6A}"/>
              </a:ext>
            </a:extLst>
          </p:cNvPr>
          <p:cNvSpPr/>
          <p:nvPr/>
        </p:nvSpPr>
        <p:spPr>
          <a:xfrm>
            <a:off x="1684422" y="4458309"/>
            <a:ext cx="1818162" cy="2007397"/>
          </a:xfrm>
          <a:prstGeom prst="roundRect">
            <a:avLst/>
          </a:prstGeom>
          <a:solidFill>
            <a:schemeClr val="accent3"/>
          </a:solidFill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This is </a:t>
            </a:r>
            <a:r>
              <a:rPr lang="en-GB" sz="1400" b="1" dirty="0"/>
              <a:t>Hannah Chetwynd </a:t>
            </a:r>
            <a:r>
              <a:rPr lang="en-GB" sz="1400" dirty="0"/>
              <a:t>from </a:t>
            </a:r>
            <a:r>
              <a:rPr lang="en-GB" sz="1400" b="1" dirty="0"/>
              <a:t>The Children’s Society</a:t>
            </a:r>
            <a:r>
              <a:rPr lang="en-GB" sz="1400" dirty="0"/>
              <a:t>, who has some </a:t>
            </a:r>
            <a:r>
              <a:rPr lang="en-GB" sz="1400" b="1" dirty="0"/>
              <a:t>exciting news on your vote! </a:t>
            </a:r>
            <a:r>
              <a:rPr lang="en-GB" sz="1400" dirty="0"/>
              <a:t>Click to have a look.</a:t>
            </a:r>
          </a:p>
        </p:txBody>
      </p:sp>
      <p:pic>
        <p:nvPicPr>
          <p:cNvPr id="1026" name="Picture 2" descr="Home">
            <a:extLst>
              <a:ext uri="{FF2B5EF4-FFF2-40B4-BE49-F238E27FC236}">
                <a16:creationId xmlns:a16="http://schemas.microsoft.com/office/drawing/2014/main" xmlns="" id="{7D659DF3-BD73-4069-A7B9-735266CAE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76" y="4550278"/>
            <a:ext cx="1276266" cy="95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Graphic 15" descr="Marketing">
            <a:extLst>
              <a:ext uri="{FF2B5EF4-FFF2-40B4-BE49-F238E27FC236}">
                <a16:creationId xmlns:a16="http://schemas.microsoft.com/office/drawing/2014/main" xmlns="" id="{2921C7CA-F22A-4B39-96A7-ADE38E575A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44709" y="5573257"/>
            <a:ext cx="914400" cy="914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5E64410-0378-4DF5-8539-31024664812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5720">
            <a:off x="233127" y="191108"/>
            <a:ext cx="667560" cy="79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3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lybe plane">
            <a:extLst>
              <a:ext uri="{FF2B5EF4-FFF2-40B4-BE49-F238E27FC236}">
                <a16:creationId xmlns:a16="http://schemas.microsoft.com/office/drawing/2014/main" xmlns="" id="{00834385-19EF-43FB-835A-656B2DD6BD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31721" y="4881392"/>
            <a:ext cx="1906259" cy="124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meghan markle superhero">
            <a:extLst>
              <a:ext uri="{FF2B5EF4-FFF2-40B4-BE49-F238E27FC236}">
                <a16:creationId xmlns:a16="http://schemas.microsoft.com/office/drawing/2014/main" xmlns="" id="{864784E6-69B7-487C-A5AE-5938614556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0592" y="2112817"/>
            <a:ext cx="1916607" cy="124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dogs noses">
            <a:extLst>
              <a:ext uri="{FF2B5EF4-FFF2-40B4-BE49-F238E27FC236}">
                <a16:creationId xmlns:a16="http://schemas.microsoft.com/office/drawing/2014/main" xmlns="" id="{7EC0680F-4F29-4442-B784-20E49A484A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5610" y="4893968"/>
            <a:ext cx="1881527" cy="122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joe lycett">
            <a:extLst>
              <a:ext uri="{FF2B5EF4-FFF2-40B4-BE49-F238E27FC236}">
                <a16:creationId xmlns:a16="http://schemas.microsoft.com/office/drawing/2014/main" xmlns="" id="{392DF023-1957-4A2A-9ECB-B9BF05C75F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31722" y="2153886"/>
            <a:ext cx="1904664" cy="125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B05F65E8-E0D2-47DB-A484-39155C9AA2F4}"/>
              </a:ext>
            </a:extLst>
          </p:cNvPr>
          <p:cNvSpPr txBox="1">
            <a:spLocks/>
          </p:cNvSpPr>
          <p:nvPr/>
        </p:nvSpPr>
        <p:spPr>
          <a:xfrm>
            <a:off x="1584185" y="901874"/>
            <a:ext cx="5975630" cy="606124"/>
          </a:xfrm>
          <a:prstGeom prst="flowChartAlternateProcess">
            <a:avLst/>
          </a:prstGeom>
          <a:solidFill>
            <a:schemeClr val="bg2"/>
          </a:solidFill>
          <a:ln w="28575"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>
                <a:latin typeface="Century Gothic"/>
                <a:cs typeface="Century Gothic"/>
              </a:rPr>
              <a:t>Here’s what’s been in the news this week...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E649FCF1-5C6C-481B-AF4D-1D9F32D6161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5357" y="259562"/>
            <a:ext cx="781953" cy="84210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16490A1F-68CC-439A-A187-3E69FF27B7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0717" y="3779278"/>
            <a:ext cx="822566" cy="786008"/>
          </a:xfrm>
          <a:prstGeom prst="rect">
            <a:avLst/>
          </a:prstGeom>
        </p:spPr>
      </p:pic>
      <p:sp>
        <p:nvSpPr>
          <p:cNvPr id="27" name="Rectangle: Rounded Corners 27">
            <a:extLst>
              <a:ext uri="{FF2B5EF4-FFF2-40B4-BE49-F238E27FC236}">
                <a16:creationId xmlns:a16="http://schemas.microsoft.com/office/drawing/2014/main" xmlns="" id="{C8BA539C-D229-45CF-ABBC-76021EE52280}"/>
              </a:ext>
            </a:extLst>
          </p:cNvPr>
          <p:cNvSpPr/>
          <p:nvPr/>
        </p:nvSpPr>
        <p:spPr>
          <a:xfrm>
            <a:off x="2215127" y="3737237"/>
            <a:ext cx="1908956" cy="2493364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Scientists in Sweden have discovered that </a:t>
            </a:r>
            <a:r>
              <a:rPr lang="en-GB" sz="1400" b="1" dirty="0">
                <a:solidFill>
                  <a:schemeClr val="tx1"/>
                </a:solidFill>
              </a:rPr>
              <a:t>dogs’ noses are cold as they act like a thermometer</a:t>
            </a:r>
            <a:r>
              <a:rPr lang="en-GB" sz="1400" dirty="0">
                <a:solidFill>
                  <a:schemeClr val="tx1"/>
                </a:solidFill>
              </a:rPr>
              <a:t>, helping them to detect small animals nearby.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A018BF56-BA6C-4104-9DEE-5B9C54D2095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370" y="3355052"/>
            <a:ext cx="1414600" cy="1484830"/>
          </a:xfrm>
          <a:prstGeom prst="rect">
            <a:avLst/>
          </a:prstGeom>
        </p:spPr>
      </p:pic>
      <p:sp>
        <p:nvSpPr>
          <p:cNvPr id="29" name="Rectangle: Rounded Corners 27">
            <a:extLst>
              <a:ext uri="{FF2B5EF4-FFF2-40B4-BE49-F238E27FC236}">
                <a16:creationId xmlns:a16="http://schemas.microsoft.com/office/drawing/2014/main" xmlns="" id="{FE4BA25E-2037-4D1C-91B0-4CA1EA2B5535}"/>
              </a:ext>
            </a:extLst>
          </p:cNvPr>
          <p:cNvSpPr/>
          <p:nvPr/>
        </p:nvSpPr>
        <p:spPr>
          <a:xfrm>
            <a:off x="2215127" y="2112816"/>
            <a:ext cx="2652549" cy="1540540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There are reports that </a:t>
            </a:r>
            <a:r>
              <a:rPr lang="en-GB" sz="1400" b="1" dirty="0">
                <a:solidFill>
                  <a:schemeClr val="tx1"/>
                </a:solidFill>
              </a:rPr>
              <a:t>Meghan Markle is looking to start acting again</a:t>
            </a:r>
            <a:r>
              <a:rPr lang="en-GB" sz="1400" dirty="0">
                <a:solidFill>
                  <a:schemeClr val="tx1"/>
                </a:solidFill>
              </a:rPr>
              <a:t>, with one source saying that she would like to play a superhero!</a:t>
            </a:r>
          </a:p>
        </p:txBody>
      </p:sp>
      <p:sp>
        <p:nvSpPr>
          <p:cNvPr id="30" name="Rectangle: Rounded Corners 27">
            <a:extLst>
              <a:ext uri="{FF2B5EF4-FFF2-40B4-BE49-F238E27FC236}">
                <a16:creationId xmlns:a16="http://schemas.microsoft.com/office/drawing/2014/main" xmlns="" id="{739CDC25-1F89-4177-A912-615F46DB54EC}"/>
              </a:ext>
            </a:extLst>
          </p:cNvPr>
          <p:cNvSpPr/>
          <p:nvPr/>
        </p:nvSpPr>
        <p:spPr>
          <a:xfrm>
            <a:off x="4969558" y="2116214"/>
            <a:ext cx="1933139" cy="2493364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Comedian </a:t>
            </a:r>
            <a:r>
              <a:rPr lang="en-US" sz="1400" b="1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Joe Lycett officially changed his name to “Hugo Boss” as a protest </a:t>
            </a: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after the company told smaller companies to stop using the word “Boss”! </a:t>
            </a:r>
          </a:p>
        </p:txBody>
      </p:sp>
      <p:sp>
        <p:nvSpPr>
          <p:cNvPr id="31" name="Rectangle: Rounded Corners 27">
            <a:extLst>
              <a:ext uri="{FF2B5EF4-FFF2-40B4-BE49-F238E27FC236}">
                <a16:creationId xmlns:a16="http://schemas.microsoft.com/office/drawing/2014/main" xmlns="" id="{54BBF75F-5E7D-4CF0-A9E9-23CFE037747C}"/>
              </a:ext>
            </a:extLst>
          </p:cNvPr>
          <p:cNvSpPr/>
          <p:nvPr/>
        </p:nvSpPr>
        <p:spPr>
          <a:xfrm>
            <a:off x="4219826" y="4691209"/>
            <a:ext cx="2682871" cy="1540540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fontAlgn="base"/>
            <a:r>
              <a:rPr lang="en-GB" sz="1400" dirty="0">
                <a:solidFill>
                  <a:schemeClr val="tx1"/>
                </a:solidFill>
              </a:rPr>
              <a:t>Flybe, a UK flight company, </a:t>
            </a:r>
            <a:r>
              <a:rPr lang="en-GB" sz="1400" b="1" dirty="0">
                <a:solidFill>
                  <a:schemeClr val="tx1"/>
                </a:solidFill>
              </a:rPr>
              <a:t>shut down </a:t>
            </a:r>
            <a:r>
              <a:rPr lang="en-GB" sz="1400" dirty="0">
                <a:solidFill>
                  <a:schemeClr val="tx1"/>
                </a:solidFill>
              </a:rPr>
              <a:t>on Friday after they </a:t>
            </a:r>
            <a:r>
              <a:rPr lang="en-GB" sz="1400" b="1" dirty="0">
                <a:solidFill>
                  <a:schemeClr val="tx1"/>
                </a:solidFill>
              </a:rPr>
              <a:t>ran out of money</a:t>
            </a:r>
            <a:r>
              <a:rPr lang="en-GB" sz="1400" dirty="0">
                <a:solidFill>
                  <a:schemeClr val="tx1"/>
                </a:solidFill>
              </a:rPr>
              <a:t>. They said that the </a:t>
            </a:r>
            <a:r>
              <a:rPr lang="en-GB" sz="1400" b="1" dirty="0">
                <a:solidFill>
                  <a:schemeClr val="tx1"/>
                </a:solidFill>
              </a:rPr>
              <a:t>Coronavirus</a:t>
            </a:r>
            <a:r>
              <a:rPr lang="en-GB" sz="1400" dirty="0">
                <a:solidFill>
                  <a:schemeClr val="tx1"/>
                </a:solidFill>
              </a:rPr>
              <a:t> had been part of the problem. 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06E2BFC4-923F-4E3D-8A09-20BE5EC813C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clrChange>
              <a:clrFrom>
                <a:srgbClr val="FFCF03"/>
              </a:clrFrom>
              <a:clrTo>
                <a:srgbClr val="FFCF0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5707" y="3473493"/>
            <a:ext cx="1375763" cy="125799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377EDE8C-460C-4402-9073-EF795D2099DA}"/>
              </a:ext>
            </a:extLst>
          </p:cNvPr>
          <p:cNvSpPr txBox="1"/>
          <p:nvPr/>
        </p:nvSpPr>
        <p:spPr>
          <a:xfrm>
            <a:off x="4310743" y="1694556"/>
            <a:ext cx="4694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>
                <a:latin typeface="Century Gothic" panose="020B0502020202020204" pitchFamily="34" charset="0"/>
              </a:rPr>
              <a:t>A new Hugo Boss?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ECEC2C74-C83D-4B03-9D45-E3DF31288DB1}"/>
              </a:ext>
            </a:extLst>
          </p:cNvPr>
          <p:cNvSpPr txBox="1"/>
          <p:nvPr/>
        </p:nvSpPr>
        <p:spPr>
          <a:xfrm>
            <a:off x="138613" y="1694556"/>
            <a:ext cx="5598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Superhero Meghan Markle!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A36DD5D3-FF97-493D-B2D6-5B5B57337BFB}"/>
              </a:ext>
            </a:extLst>
          </p:cNvPr>
          <p:cNvSpPr txBox="1"/>
          <p:nvPr/>
        </p:nvSpPr>
        <p:spPr>
          <a:xfrm>
            <a:off x="173096" y="6231749"/>
            <a:ext cx="45564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Why are dogs’ noses always cold?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F7530879-1B63-44C5-9356-21F813144E6B}"/>
              </a:ext>
            </a:extLst>
          </p:cNvPr>
          <p:cNvSpPr txBox="1"/>
          <p:nvPr/>
        </p:nvSpPr>
        <p:spPr>
          <a:xfrm>
            <a:off x="3169605" y="6236407"/>
            <a:ext cx="5719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>
                <a:latin typeface="Century Gothic" panose="020B0502020202020204" pitchFamily="34" charset="0"/>
              </a:rPr>
              <a:t>The end of Flybe…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CB9AC954-FDF0-4B6E-AFF6-5EE3130C748C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259" y="237703"/>
            <a:ext cx="654377" cy="980728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xmlns="" id="{5E544F79-5711-4E31-AB51-BCFC4C48F1E6}"/>
              </a:ext>
            </a:extLst>
          </p:cNvPr>
          <p:cNvSpPr txBox="1">
            <a:spLocks/>
          </p:cNvSpPr>
          <p:nvPr/>
        </p:nvSpPr>
        <p:spPr>
          <a:xfrm>
            <a:off x="928206" y="212015"/>
            <a:ext cx="6989763" cy="769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/>
              <a:t>Be informed!  </a:t>
            </a:r>
          </a:p>
        </p:txBody>
      </p:sp>
    </p:spTree>
    <p:extLst>
      <p:ext uri="{BB962C8B-B14F-4D97-AF65-F5344CB8AC3E}">
        <p14:creationId xmlns:p14="http://schemas.microsoft.com/office/powerpoint/2010/main" val="247805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30" grpId="0" animBg="1"/>
      <p:bldP spid="31" grpId="0" animBg="1"/>
      <p:bldP spid="33" grpId="0"/>
      <p:bldP spid="34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4">
            <a:extLst>
              <a:ext uri="{FF2B5EF4-FFF2-40B4-BE49-F238E27FC236}">
                <a16:creationId xmlns:a16="http://schemas.microsoft.com/office/drawing/2014/main" xmlns="" id="{BBB64240-36BF-45D7-9649-A6A329866282}"/>
              </a:ext>
            </a:extLst>
          </p:cNvPr>
          <p:cNvSpPr/>
          <p:nvPr/>
        </p:nvSpPr>
        <p:spPr>
          <a:xfrm>
            <a:off x="1201837" y="435492"/>
            <a:ext cx="6740321" cy="1128558"/>
          </a:xfrm>
          <a:prstGeom prst="rect">
            <a:avLst/>
          </a:prstGeom>
          <a:noFill/>
          <a:ln>
            <a:noFill/>
          </a:ln>
        </p:spPr>
        <p:txBody>
          <a:bodyPr lIns="0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en-GB" sz="2800" b="1" dirty="0">
                <a:latin typeface="Century Gothic" panose="020B0502020202020204" pitchFamily="34" charset="0"/>
              </a:rPr>
              <a:t>Does the </a:t>
            </a:r>
            <a:r>
              <a:rPr lang="en-GB" sz="28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modern world </a:t>
            </a:r>
            <a:r>
              <a:rPr lang="en-GB" sz="2800" b="1" dirty="0">
                <a:latin typeface="Century Gothic" panose="020B0502020202020204" pitchFamily="34" charset="0"/>
              </a:rPr>
              <a:t>make it harder for </a:t>
            </a:r>
            <a:r>
              <a:rPr lang="en-GB" sz="28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diseases</a:t>
            </a:r>
            <a:r>
              <a:rPr lang="en-GB" sz="2800" b="1" dirty="0">
                <a:latin typeface="Century Gothic" panose="020B0502020202020204" pitchFamily="34" charset="0"/>
              </a:rPr>
              <a:t> to spread?</a:t>
            </a:r>
            <a:endParaRPr lang="en-GB" sz="4400" b="1" dirty="0">
              <a:latin typeface="Century Gothic" panose="020B0502020202020204" pitchFamily="34" charset="0"/>
              <a:ea typeface="Lato"/>
              <a:cs typeface="Lato"/>
              <a:sym typeface="La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68550FF-A92C-40CE-865B-5637BEB4D0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5357" y="259562"/>
            <a:ext cx="781953" cy="842104"/>
          </a:xfrm>
          <a:prstGeom prst="rect">
            <a:avLst/>
          </a:prstGeom>
        </p:spPr>
      </p:pic>
      <p:pic>
        <p:nvPicPr>
          <p:cNvPr id="3" name="Picture 2" descr="A hand holding an object&#10;&#10;Description automatically generated">
            <a:extLst>
              <a:ext uri="{FF2B5EF4-FFF2-40B4-BE49-F238E27FC236}">
                <a16:creationId xmlns:a16="http://schemas.microsoft.com/office/drawing/2014/main" xmlns="" id="{7CAC7CF3-D3C7-4808-BD01-5C7CC30593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518" y="1514126"/>
            <a:ext cx="7354957" cy="490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037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xmlns="" id="{EE8E9A8A-824E-0148-9327-8718655A4E53}"/>
              </a:ext>
            </a:extLst>
          </p:cNvPr>
          <p:cNvSpPr txBox="1">
            <a:spLocks/>
          </p:cNvSpPr>
          <p:nvPr/>
        </p:nvSpPr>
        <p:spPr>
          <a:xfrm>
            <a:off x="2696294" y="2963362"/>
            <a:ext cx="4252154" cy="19811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latin typeface="Century Gothic"/>
                <a:cs typeface="Century Gothic"/>
              </a:rPr>
              <a:t>Thought of the Week:</a:t>
            </a:r>
          </a:p>
          <a:p>
            <a:r>
              <a:rPr lang="en-GB" sz="2800" b="1" dirty="0">
                <a:latin typeface="Century Gothic"/>
                <a:cs typeface="Century Gothic"/>
              </a:rPr>
              <a:t>What is Coronavirus?</a:t>
            </a:r>
          </a:p>
          <a:p>
            <a:endParaRPr lang="en-GB" sz="2800" b="1" dirty="0">
              <a:cs typeface="Century Gothic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50A244B-0716-4973-84BD-DA86BFF9A8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0170" y="3047134"/>
            <a:ext cx="1569517" cy="3164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04C9081-17C5-40F1-9768-335C628FF5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801" y="269408"/>
            <a:ext cx="780542" cy="7510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564E5AC-9985-4131-9AAA-B5D45B191DD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313" y="2942453"/>
            <a:ext cx="1822935" cy="3164461"/>
          </a:xfrm>
          <a:prstGeom prst="rect">
            <a:avLst/>
          </a:prstGeom>
        </p:spPr>
      </p:pic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xmlns="" id="{E6489681-D9E2-400C-B3D6-54405E55BC03}"/>
              </a:ext>
            </a:extLst>
          </p:cNvPr>
          <p:cNvSpPr/>
          <p:nvPr/>
        </p:nvSpPr>
        <p:spPr>
          <a:xfrm>
            <a:off x="4822371" y="1229342"/>
            <a:ext cx="3167743" cy="1424329"/>
          </a:xfrm>
          <a:prstGeom prst="wedgeEllipseCallout">
            <a:avLst>
              <a:gd name="adj1" fmla="val 21805"/>
              <a:gd name="adj2" fmla="val 70045"/>
            </a:avLst>
          </a:prstGeom>
          <a:solidFill>
            <a:srgbClr val="FFE7E9"/>
          </a:solidFill>
          <a:ln w="28575">
            <a:solidFill>
              <a:srgbClr val="DF606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think that…</a:t>
            </a:r>
          </a:p>
        </p:txBody>
      </p:sp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xmlns="" id="{3453C9DE-2C83-42FB-86B0-AD42751DFB94}"/>
              </a:ext>
            </a:extLst>
          </p:cNvPr>
          <p:cNvSpPr/>
          <p:nvPr/>
        </p:nvSpPr>
        <p:spPr>
          <a:xfrm>
            <a:off x="1404000" y="1229342"/>
            <a:ext cx="3168000" cy="1372229"/>
          </a:xfrm>
          <a:prstGeom prst="wedgeEllipseCallout">
            <a:avLst>
              <a:gd name="adj1" fmla="val -22352"/>
              <a:gd name="adj2" fmla="val 67361"/>
            </a:avLst>
          </a:prstGeom>
          <a:solidFill>
            <a:srgbClr val="DDE8F7"/>
          </a:solidFill>
          <a:ln w="28575">
            <a:solidFill>
              <a:srgbClr val="6088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In my opinion…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3D6C0AB-2A4F-4208-B4A1-BA6D6CDC27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5430" y="232022"/>
            <a:ext cx="764986" cy="823832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xmlns="" id="{694CB4E3-3C52-49A3-8E14-574A00429464}"/>
              </a:ext>
            </a:extLst>
          </p:cNvPr>
          <p:cNvSpPr txBox="1">
            <a:spLocks/>
          </p:cNvSpPr>
          <p:nvPr/>
        </p:nvSpPr>
        <p:spPr>
          <a:xfrm>
            <a:off x="928206" y="212015"/>
            <a:ext cx="6989763" cy="769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/>
              <a:t>Be curious!  </a:t>
            </a:r>
          </a:p>
        </p:txBody>
      </p:sp>
    </p:spTree>
    <p:extLst>
      <p:ext uri="{BB962C8B-B14F-4D97-AF65-F5344CB8AC3E}">
        <p14:creationId xmlns:p14="http://schemas.microsoft.com/office/powerpoint/2010/main" val="881339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0A349778-6A62-48B6-99F4-FAF2403D5626}"/>
              </a:ext>
            </a:extLst>
          </p:cNvPr>
          <p:cNvSpPr/>
          <p:nvPr/>
        </p:nvSpPr>
        <p:spPr>
          <a:xfrm>
            <a:off x="429734" y="1144881"/>
            <a:ext cx="8284534" cy="962622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Over the last few months, there has been a lot of talk about</a:t>
            </a:r>
            <a:r>
              <a:rPr lang="en-GB" sz="1600" b="1" dirty="0"/>
              <a:t> a new virus that is spreading around the world. </a:t>
            </a:r>
            <a:r>
              <a:rPr lang="en-GB" sz="1600" dirty="0"/>
              <a:t>There are a </a:t>
            </a:r>
            <a:r>
              <a:rPr lang="en-GB" sz="1600" b="1" dirty="0"/>
              <a:t>lot of questions </a:t>
            </a:r>
            <a:r>
              <a:rPr lang="en-GB" sz="1600" dirty="0"/>
              <a:t>that people want to know the answer to, such as:</a:t>
            </a:r>
            <a:endParaRPr lang="en-GB" sz="1600" b="1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7854C581-7F3F-4C75-98A1-BDD0C8D8FB00}"/>
              </a:ext>
            </a:extLst>
          </p:cNvPr>
          <p:cNvSpPr txBox="1">
            <a:spLocks/>
          </p:cNvSpPr>
          <p:nvPr/>
        </p:nvSpPr>
        <p:spPr>
          <a:xfrm>
            <a:off x="872360" y="274638"/>
            <a:ext cx="6972230" cy="76915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/>
              <a:t>Why are we talking about this?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DECE11B1-9D2B-4E71-8471-F73F26090A0E}"/>
              </a:ext>
            </a:extLst>
          </p:cNvPr>
          <p:cNvSpPr/>
          <p:nvPr/>
        </p:nvSpPr>
        <p:spPr>
          <a:xfrm>
            <a:off x="429738" y="5679457"/>
            <a:ext cx="8284530" cy="810765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This assembly will tell you all about Coronavirus, </a:t>
            </a:r>
            <a:r>
              <a:rPr lang="en-GB" sz="1600" b="1" dirty="0"/>
              <a:t>what is happening </a:t>
            </a:r>
            <a:r>
              <a:rPr lang="en-GB" sz="1600" dirty="0"/>
              <a:t>around the world, and </a:t>
            </a:r>
            <a:r>
              <a:rPr lang="en-GB" sz="1600" b="1" dirty="0"/>
              <a:t>what you should be doing </a:t>
            </a:r>
            <a:r>
              <a:rPr lang="en-GB" sz="1600" dirty="0"/>
              <a:t>to stay safe!</a:t>
            </a:r>
            <a:endParaRPr lang="en-GB" sz="16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AFC885A-1A3E-4F57-960D-A0B4128F1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0933" y="3236006"/>
            <a:ext cx="5903335" cy="727930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1CE4318-9617-4F69-B3A2-B1F44E2AE2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736" y="2301562"/>
            <a:ext cx="5124397" cy="746013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3FD6F9F-A13C-4EA4-AADE-4CB2C0DB3F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683" y="4152367"/>
            <a:ext cx="4762500" cy="676542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0457377-A66D-4D23-A1CF-8C68DBCE063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1768" y="5017341"/>
            <a:ext cx="4762500" cy="433134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pic>
        <p:nvPicPr>
          <p:cNvPr id="9" name="Graphic 8" descr="Confused person">
            <a:extLst>
              <a:ext uri="{FF2B5EF4-FFF2-40B4-BE49-F238E27FC236}">
                <a16:creationId xmlns:a16="http://schemas.microsoft.com/office/drawing/2014/main" xmlns="" id="{E77D8AA4-AA8A-4C4F-855C-EE11C97E05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596045" y="2268550"/>
            <a:ext cx="810765" cy="810765"/>
          </a:xfrm>
          <a:prstGeom prst="rect">
            <a:avLst/>
          </a:prstGeom>
        </p:spPr>
      </p:pic>
      <p:pic>
        <p:nvPicPr>
          <p:cNvPr id="12" name="Graphic 11" descr="Needle">
            <a:extLst>
              <a:ext uri="{FF2B5EF4-FFF2-40B4-BE49-F238E27FC236}">
                <a16:creationId xmlns:a16="http://schemas.microsoft.com/office/drawing/2014/main" xmlns="" id="{1EB572C7-A43C-457D-898A-96D3668755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877602" y="3194588"/>
            <a:ext cx="810765" cy="810765"/>
          </a:xfrm>
          <a:prstGeom prst="rect">
            <a:avLst/>
          </a:prstGeom>
        </p:spPr>
      </p:pic>
      <p:pic>
        <p:nvPicPr>
          <p:cNvPr id="27" name="Graphic 26" descr="Earth Globe   Asia">
            <a:extLst>
              <a:ext uri="{FF2B5EF4-FFF2-40B4-BE49-F238E27FC236}">
                <a16:creationId xmlns:a16="http://schemas.microsoft.com/office/drawing/2014/main" xmlns="" id="{AFB93083-2E07-40D5-B164-64D2382B73B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2978370" y="4856911"/>
            <a:ext cx="810765" cy="81076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71B87B5D-1E48-429D-B871-37C30CE29C1C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259" y="237703"/>
            <a:ext cx="654377" cy="98072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2FCFC930-BF8C-4323-870A-9785B9A6D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217" y="4085255"/>
            <a:ext cx="810765" cy="81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13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7C8305CE-030D-4658-B6BC-6B7B23236394}"/>
              </a:ext>
            </a:extLst>
          </p:cNvPr>
          <p:cNvSpPr/>
          <p:nvPr/>
        </p:nvSpPr>
        <p:spPr>
          <a:xfrm>
            <a:off x="378466" y="1065902"/>
            <a:ext cx="4411249" cy="1583821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There are actually </a:t>
            </a:r>
            <a:r>
              <a:rPr lang="en-GB" sz="1600" b="1" dirty="0"/>
              <a:t>many different Coronaviruses, including one that causes you to get a cold! </a:t>
            </a:r>
            <a:r>
              <a:rPr lang="en-GB" sz="1600" dirty="0"/>
              <a:t>But scientists haven’t seen this type before and have called it </a:t>
            </a:r>
            <a:r>
              <a:rPr lang="en-GB" sz="1600" b="1" dirty="0"/>
              <a:t>COVID-19.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20E76A9-0356-4FE6-ACFF-2EEA6F9BBED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259" y="237703"/>
            <a:ext cx="654377" cy="98072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469D2BD2-B2E4-4760-A74F-B2B58A02F644}"/>
              </a:ext>
            </a:extLst>
          </p:cNvPr>
          <p:cNvSpPr/>
          <p:nvPr/>
        </p:nvSpPr>
        <p:spPr>
          <a:xfrm>
            <a:off x="4304862" y="2982114"/>
            <a:ext cx="4411249" cy="1583821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It began in China, but has now </a:t>
            </a:r>
            <a:r>
              <a:rPr lang="en-GB" sz="1600" b="1" dirty="0"/>
              <a:t>spread to lots of other countries. </a:t>
            </a:r>
            <a:r>
              <a:rPr lang="en-GB" sz="1600" dirty="0"/>
              <a:t>Governments around the world have been </a:t>
            </a:r>
            <a:r>
              <a:rPr lang="en-GB" sz="1600" b="1" dirty="0"/>
              <a:t>working together</a:t>
            </a:r>
            <a:r>
              <a:rPr lang="en-GB" sz="1600" dirty="0"/>
              <a:t> </a:t>
            </a:r>
            <a:r>
              <a:rPr lang="en-GB" sz="1600" b="1" dirty="0"/>
              <a:t>to slow the spread of the disease </a:t>
            </a:r>
            <a:r>
              <a:rPr lang="en-GB" sz="1600" dirty="0"/>
              <a:t>and </a:t>
            </a:r>
            <a:r>
              <a:rPr lang="en-GB" sz="1600" b="1" dirty="0"/>
              <a:t>help to develop a vaccine.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7604FF94-BFA4-4A16-87FE-EEA6DEC5D111}"/>
              </a:ext>
            </a:extLst>
          </p:cNvPr>
          <p:cNvSpPr/>
          <p:nvPr/>
        </p:nvSpPr>
        <p:spPr>
          <a:xfrm>
            <a:off x="378465" y="4898326"/>
            <a:ext cx="4411249" cy="1583822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Although the number of people affected is relatively small, the </a:t>
            </a:r>
            <a:r>
              <a:rPr lang="en-GB" sz="1600" b="1" dirty="0"/>
              <a:t>new virus hasn't been seen in humans before</a:t>
            </a:r>
            <a:r>
              <a:rPr lang="en-GB" sz="1600" dirty="0"/>
              <a:t> so scientists are keen to </a:t>
            </a:r>
            <a:r>
              <a:rPr lang="en-GB" sz="1600" b="1" dirty="0"/>
              <a:t>stop its spread.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E4E5EDD-9B2F-4B7C-A4B3-CB9B09ECE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4383" y="484421"/>
            <a:ext cx="3531728" cy="23691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AC1D6E7-ADAF-49C9-A35E-61AA4E1396F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2EDF1"/>
              </a:clrFrom>
              <a:clrTo>
                <a:srgbClr val="E2ED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7889" y="2895701"/>
            <a:ext cx="3631512" cy="19738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B4C95A7-E289-4A7E-9D9F-5AD029C93B8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6867" y="4688266"/>
            <a:ext cx="3759244" cy="179388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xmlns="" id="{96808068-ED60-437F-BE98-6C1D95824DD2}"/>
              </a:ext>
            </a:extLst>
          </p:cNvPr>
          <p:cNvSpPr txBox="1">
            <a:spLocks/>
          </p:cNvSpPr>
          <p:nvPr/>
        </p:nvSpPr>
        <p:spPr>
          <a:xfrm>
            <a:off x="872360" y="274638"/>
            <a:ext cx="6972230" cy="76915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/>
              <a:t>What is Coronavirus?</a:t>
            </a:r>
          </a:p>
        </p:txBody>
      </p:sp>
    </p:spTree>
    <p:extLst>
      <p:ext uri="{BB962C8B-B14F-4D97-AF65-F5344CB8AC3E}">
        <p14:creationId xmlns:p14="http://schemas.microsoft.com/office/powerpoint/2010/main" val="347264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VfS Primary V2">
  <a:themeElements>
    <a:clrScheme name="VfS Primary V2">
      <a:dk1>
        <a:sysClr val="windowText" lastClr="000000"/>
      </a:dk1>
      <a:lt1>
        <a:sysClr val="window" lastClr="FFFFFF"/>
      </a:lt1>
      <a:dk2>
        <a:srgbClr val="DDE8F6"/>
      </a:dk2>
      <a:lt2>
        <a:srgbClr val="6088EF"/>
      </a:lt2>
      <a:accent1>
        <a:srgbClr val="FFD3D6"/>
      </a:accent1>
      <a:accent2>
        <a:srgbClr val="DF6068"/>
      </a:accent2>
      <a:accent3>
        <a:srgbClr val="FFFFCC"/>
      </a:accent3>
      <a:accent4>
        <a:srgbClr val="F2F2F2"/>
      </a:accent4>
      <a:accent5>
        <a:srgbClr val="F8AEB5"/>
      </a:accent5>
      <a:accent6>
        <a:srgbClr val="FFFF00"/>
      </a:accent6>
      <a:hlink>
        <a:srgbClr val="000000"/>
      </a:hlink>
      <a:folHlink>
        <a:srgbClr val="FFFFFF"/>
      </a:folHlink>
    </a:clrScheme>
    <a:fontScheme name="VfS Primary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VfS Primary V2" id="{46134739-847F-437A-AEEE-D646BC00FE84}" vid="{B1E37D16-0162-475D-B8A1-A2D6DC8BE190}"/>
    </a:ext>
  </a:extLst>
</a:theme>
</file>

<file path=ppt/theme/theme2.xml><?xml version="1.0" encoding="utf-8"?>
<a:theme xmlns:a="http://schemas.openxmlformats.org/drawingml/2006/main" name="Primary">
  <a:themeElements>
    <a:clrScheme name="Custom 6">
      <a:dk1>
        <a:sysClr val="windowText" lastClr="000000"/>
      </a:dk1>
      <a:lt1>
        <a:sysClr val="window" lastClr="FFFFFF"/>
      </a:lt1>
      <a:dk2>
        <a:srgbClr val="C9F3E9"/>
      </a:dk2>
      <a:lt2>
        <a:srgbClr val="FFD3D6"/>
      </a:lt2>
      <a:accent1>
        <a:srgbClr val="6088EF"/>
      </a:accent1>
      <a:accent2>
        <a:srgbClr val="DDE8F6"/>
      </a:accent2>
      <a:accent3>
        <a:srgbClr val="DF6068"/>
      </a:accent3>
      <a:accent4>
        <a:srgbClr val="F8AEB5"/>
      </a:accent4>
      <a:accent5>
        <a:srgbClr val="5B9BD5"/>
      </a:accent5>
      <a:accent6>
        <a:srgbClr val="FFFFCC"/>
      </a:accent6>
      <a:hlink>
        <a:srgbClr val="0563C1"/>
      </a:hlink>
      <a:folHlink>
        <a:srgbClr val="954F72"/>
      </a:folHlink>
    </a:clrScheme>
    <a:fontScheme name="VfS Primary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Primary" id="{03B4099A-73C8-4F75-BD52-320CF1B1C079}" vid="{D20EAB71-8000-4BEB-B043-2908191A4E0F}"/>
    </a:ext>
  </a:extLst>
</a:theme>
</file>

<file path=ppt/theme/theme3.xml><?xml version="1.0" encoding="utf-8"?>
<a:theme xmlns:a="http://schemas.openxmlformats.org/drawingml/2006/main" name="1_Primary">
  <a:themeElements>
    <a:clrScheme name="Custom 6">
      <a:dk1>
        <a:sysClr val="windowText" lastClr="000000"/>
      </a:dk1>
      <a:lt1>
        <a:sysClr val="window" lastClr="FFFFFF"/>
      </a:lt1>
      <a:dk2>
        <a:srgbClr val="C9F3E9"/>
      </a:dk2>
      <a:lt2>
        <a:srgbClr val="FFD3D6"/>
      </a:lt2>
      <a:accent1>
        <a:srgbClr val="6088EF"/>
      </a:accent1>
      <a:accent2>
        <a:srgbClr val="DDE8F6"/>
      </a:accent2>
      <a:accent3>
        <a:srgbClr val="DF6068"/>
      </a:accent3>
      <a:accent4>
        <a:srgbClr val="F8AEB5"/>
      </a:accent4>
      <a:accent5>
        <a:srgbClr val="5B9BD5"/>
      </a:accent5>
      <a:accent6>
        <a:srgbClr val="FFFFCC"/>
      </a:accent6>
      <a:hlink>
        <a:srgbClr val="0563C1"/>
      </a:hlink>
      <a:folHlink>
        <a:srgbClr val="954F72"/>
      </a:folHlink>
    </a:clrScheme>
    <a:fontScheme name="VfS Primary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Primary" id="{03B4099A-73C8-4F75-BD52-320CF1B1C079}" vid="{D20EAB71-8000-4BEB-B043-2908191A4E0F}"/>
    </a:ext>
  </a:extLst>
</a:theme>
</file>

<file path=ppt/theme/theme4.xml><?xml version="1.0" encoding="utf-8"?>
<a:theme xmlns:a="http://schemas.openxmlformats.org/drawingml/2006/main" name="Colleges 2020">
  <a:themeElements>
    <a:clrScheme name="Custom 2">
      <a:dk1>
        <a:srgbClr val="FFFFFF"/>
      </a:dk1>
      <a:lt1>
        <a:srgbClr val="000000"/>
      </a:lt1>
      <a:dk2>
        <a:srgbClr val="DDE8F6"/>
      </a:dk2>
      <a:lt2>
        <a:srgbClr val="6088EF"/>
      </a:lt2>
      <a:accent1>
        <a:srgbClr val="FFD3D6"/>
      </a:accent1>
      <a:accent2>
        <a:srgbClr val="DF6068"/>
      </a:accent2>
      <a:accent3>
        <a:srgbClr val="FFFFCC"/>
      </a:accent3>
      <a:accent4>
        <a:srgbClr val="F2F2F2"/>
      </a:accent4>
      <a:accent5>
        <a:srgbClr val="F8AEB5"/>
      </a:accent5>
      <a:accent6>
        <a:srgbClr val="FFFF00"/>
      </a:accent6>
      <a:hlink>
        <a:srgbClr val="000000"/>
      </a:hlink>
      <a:folHlink>
        <a:srgbClr val="FFFFFF"/>
      </a:folHlink>
    </a:clrScheme>
    <a:fontScheme name="VotesforSchools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Colleges 2020" id="{7C05CD42-F35E-4E34-B7F2-73F2A771F85F}" vid="{357A42E1-F8C5-42F3-ABD3-3160F015A48C}"/>
    </a:ext>
  </a:extLst>
</a:theme>
</file>

<file path=ppt/theme/theme5.xml><?xml version="1.0" encoding="utf-8"?>
<a:theme xmlns:a="http://schemas.openxmlformats.org/drawingml/2006/main" name="VfS Secondary 2020">
  <a:themeElements>
    <a:clrScheme name="Custom 6">
      <a:dk1>
        <a:srgbClr val="FFFFFF"/>
      </a:dk1>
      <a:lt1>
        <a:srgbClr val="000000"/>
      </a:lt1>
      <a:dk2>
        <a:srgbClr val="EACEFA"/>
      </a:dk2>
      <a:lt2>
        <a:srgbClr val="AA32EA"/>
      </a:lt2>
      <a:accent1>
        <a:srgbClr val="D6F6EF"/>
      </a:accent1>
      <a:accent2>
        <a:srgbClr val="97E8D7"/>
      </a:accent2>
      <a:accent3>
        <a:srgbClr val="FFFFCC"/>
      </a:accent3>
      <a:accent4>
        <a:srgbClr val="F3F3F3"/>
      </a:accent4>
      <a:accent5>
        <a:srgbClr val="97E8D7"/>
      </a:accent5>
      <a:accent6>
        <a:srgbClr val="000000"/>
      </a:accent6>
      <a:hlink>
        <a:srgbClr val="000000"/>
      </a:hlink>
      <a:folHlink>
        <a:srgbClr val="000000"/>
      </a:folHlink>
    </a:clrScheme>
    <a:fontScheme name="VfS Primary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VfS Secondary V2" id="{BE365E8E-5A2B-4E58-AA6A-5327844D5BEE}" vid="{259619B4-93E7-4BDC-A7D9-5F671DBD5CD1}"/>
    </a:ext>
  </a:extLst>
</a:theme>
</file>

<file path=ppt/theme/theme6.xml><?xml version="1.0" encoding="utf-8"?>
<a:theme xmlns:a="http://schemas.openxmlformats.org/drawingml/2006/main" name="VfS Prisons 2020">
  <a:themeElements>
    <a:clrScheme name="Custom 8">
      <a:dk1>
        <a:srgbClr val="FFFFFF"/>
      </a:dk1>
      <a:lt1>
        <a:srgbClr val="000000"/>
      </a:lt1>
      <a:dk2>
        <a:srgbClr val="C3EFEF"/>
      </a:dk2>
      <a:lt2>
        <a:srgbClr val="30AFAF"/>
      </a:lt2>
      <a:accent1>
        <a:srgbClr val="EAB7D4"/>
      </a:accent1>
      <a:accent2>
        <a:srgbClr val="C93F8D"/>
      </a:accent2>
      <a:accent3>
        <a:srgbClr val="FFFFCC"/>
      </a:accent3>
      <a:accent4>
        <a:srgbClr val="F2F2F2"/>
      </a:accent4>
      <a:accent5>
        <a:srgbClr val="7F7F7F"/>
      </a:accent5>
      <a:accent6>
        <a:srgbClr val="000000"/>
      </a:accent6>
      <a:hlink>
        <a:srgbClr val="000000"/>
      </a:hlink>
      <a:folHlink>
        <a:srgbClr val="000000"/>
      </a:folHlink>
    </a:clrScheme>
    <a:fontScheme name="VotesforSchools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VfS College 2020">
  <a:themeElements>
    <a:clrScheme name="Custom 8">
      <a:dk1>
        <a:srgbClr val="FFFFFF"/>
      </a:dk1>
      <a:lt1>
        <a:srgbClr val="000000"/>
      </a:lt1>
      <a:dk2>
        <a:srgbClr val="C3EFEF"/>
      </a:dk2>
      <a:lt2>
        <a:srgbClr val="30AFAF"/>
      </a:lt2>
      <a:accent1>
        <a:srgbClr val="EAB7D4"/>
      </a:accent1>
      <a:accent2>
        <a:srgbClr val="C93F8D"/>
      </a:accent2>
      <a:accent3>
        <a:srgbClr val="FFFFCC"/>
      </a:accent3>
      <a:accent4>
        <a:srgbClr val="F2F2F2"/>
      </a:accent4>
      <a:accent5>
        <a:srgbClr val="7F7F7F"/>
      </a:accent5>
      <a:accent6>
        <a:srgbClr val="000000"/>
      </a:accent6>
      <a:hlink>
        <a:srgbClr val="000000"/>
      </a:hlink>
      <a:folHlink>
        <a:srgbClr val="000000"/>
      </a:folHlink>
    </a:clrScheme>
    <a:fontScheme name="VotesforSchools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VfS Primary V2</Template>
  <TotalTime>42990</TotalTime>
  <Words>1595</Words>
  <Application>Microsoft Office PowerPoint</Application>
  <PresentationFormat>On-screen Show (4:3)</PresentationFormat>
  <Paragraphs>178</Paragraphs>
  <Slides>15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VfS Primary V2</vt:lpstr>
      <vt:lpstr>Primary</vt:lpstr>
      <vt:lpstr>1_Primary</vt:lpstr>
      <vt:lpstr>Colleges 2020</vt:lpstr>
      <vt:lpstr>VfS Secondary 2020</vt:lpstr>
      <vt:lpstr>VfS Prisons 2020</vt:lpstr>
      <vt:lpstr>VfS College 2020</vt:lpstr>
      <vt:lpstr>Assembly Plan</vt:lpstr>
      <vt:lpstr>PowerPoint Presentation</vt:lpstr>
      <vt:lpstr>Feedback: “Do young people know what an unhealthy relationship looks like?”</vt:lpstr>
      <vt:lpstr>Feedback: “Do young people know what an unhealthy relationship looks like?”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Jude Hadfield</dc:creator>
  <cp:lastModifiedBy>Lesley Moon</cp:lastModifiedBy>
  <cp:revision>12382</cp:revision>
  <dcterms:created xsi:type="dcterms:W3CDTF">2017-10-02T12:52:21Z</dcterms:created>
  <dcterms:modified xsi:type="dcterms:W3CDTF">2020-03-15T16:36:12Z</dcterms:modified>
</cp:coreProperties>
</file>