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3" r:id="rId3"/>
    <p:sldId id="263" r:id="rId4"/>
    <p:sldId id="259" r:id="rId5"/>
    <p:sldId id="275" r:id="rId6"/>
    <p:sldId id="274" r:id="rId7"/>
    <p:sldId id="266" r:id="rId8"/>
    <p:sldId id="276" r:id="rId9"/>
    <p:sldId id="258" r:id="rId10"/>
    <p:sldId id="260" r:id="rId11"/>
    <p:sldId id="277" r:id="rId12"/>
    <p:sldId id="261" r:id="rId13"/>
    <p:sldId id="280" r:id="rId14"/>
    <p:sldId id="272" r:id="rId15"/>
    <p:sldId id="271" r:id="rId16"/>
    <p:sldId id="278" r:id="rId17"/>
    <p:sldId id="279" r:id="rId18"/>
    <p:sldId id="267" r:id="rId19"/>
    <p:sldId id="268" r:id="rId20"/>
    <p:sldId id="269" r:id="rId21"/>
    <p:sldId id="265"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snapToObjects="1">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A98AF03-7270-45C2-A683-C5E353EF01A5}" type="datetime4">
              <a:rPr lang="en-US" smtClean="0"/>
              <a:pPr/>
              <a:t>April 28, 2025</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2FB5AFD-D735-4504-A039-ADEBB6448D55}" type="datetime4">
              <a:rPr lang="en-US" smtClean="0"/>
              <a:pPr/>
              <a:t>April 28,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5C8118-FB93-4E87-B380-0175F2FE2167}" type="datetime4">
              <a:rPr lang="en-US" smtClean="0"/>
              <a:pPr/>
              <a:t>April 28,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A93482-8E69-40F7-BCAD-5662A6CADB27}" type="datetime4">
              <a:rPr lang="en-US" smtClean="0"/>
              <a:pPr/>
              <a:t>April 28,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April 28,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25A706-D8F2-4D1A-855A-CADC92600C26}" type="datetime4">
              <a:rPr lang="en-US" smtClean="0"/>
              <a:pPr/>
              <a:t>April 28,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9B4F123-1704-49AC-9D15-C4B1462B8014}" type="datetime4">
              <a:rPr lang="en-US" smtClean="0"/>
              <a:pPr/>
              <a:t>April 28,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127EC2-47FB-48A1-8644-C8A81DDAA119}" type="datetime4">
              <a:rPr lang="en-US" smtClean="0"/>
              <a:pPr/>
              <a:t>April 28, 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April 28,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FC49BF1-FCD3-4395-8FF6-0047AF66228E}" type="datetime4">
              <a:rPr lang="en-US" smtClean="0"/>
              <a:pPr/>
              <a:t>April 28, 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861222-2C8B-4501-BE87-6797EC025925}" type="datetime4">
              <a:rPr lang="en-US" smtClean="0"/>
              <a:pPr/>
              <a:t>April 28, 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37D5FE-740C-46F5-801A-FA5477D9711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6C01193-8287-4834-A286-6B880643E934}" type="datetime4">
              <a:rPr lang="en-US" smtClean="0"/>
              <a:pPr/>
              <a:t>April 28, 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Year 4 York Residential </a:t>
            </a:r>
          </a:p>
        </p:txBody>
      </p:sp>
      <p:sp>
        <p:nvSpPr>
          <p:cNvPr id="3" name="Subtitle 2"/>
          <p:cNvSpPr>
            <a:spLocks noGrp="1"/>
          </p:cNvSpPr>
          <p:nvPr>
            <p:ph type="subTitle" idx="1"/>
          </p:nvPr>
        </p:nvSpPr>
        <p:spPr/>
        <p:txBody>
          <a:bodyPr/>
          <a:lstStyle/>
          <a:p>
            <a:r>
              <a:rPr lang="en-US" dirty="0"/>
              <a:t>Wednesday 30</a:t>
            </a:r>
            <a:r>
              <a:rPr lang="en-US" baseline="30000" dirty="0"/>
              <a:t>th</a:t>
            </a:r>
            <a:r>
              <a:rPr lang="en-US" dirty="0"/>
              <a:t> April – Friday 2nd May 2025</a:t>
            </a:r>
          </a:p>
        </p:txBody>
      </p:sp>
    </p:spTree>
    <p:extLst>
      <p:ext uri="{BB962C8B-B14F-4D97-AF65-F5344CB8AC3E}">
        <p14:creationId xmlns:p14="http://schemas.microsoft.com/office/powerpoint/2010/main" val="255636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284" y="652496"/>
            <a:ext cx="6087501" cy="4524315"/>
          </a:xfrm>
          <a:prstGeom prst="rect">
            <a:avLst/>
          </a:prstGeom>
          <a:noFill/>
        </p:spPr>
        <p:txBody>
          <a:bodyPr wrap="square" lIns="91440" tIns="45720" rIns="91440" bIns="45720" rtlCol="0" anchor="t">
            <a:spAutoFit/>
          </a:bodyPr>
          <a:lstStyle/>
          <a:p>
            <a:r>
              <a:rPr lang="en-US" u="sng" dirty="0"/>
              <a:t>Thursday </a:t>
            </a:r>
          </a:p>
          <a:p>
            <a:endParaRPr lang="en-US" u="sng" dirty="0"/>
          </a:p>
          <a:p>
            <a:pPr>
              <a:lnSpc>
                <a:spcPct val="200000"/>
              </a:lnSpc>
            </a:pPr>
            <a:r>
              <a:rPr lang="en-US" dirty="0"/>
              <a:t>8:15 Breakfast</a:t>
            </a:r>
            <a:endParaRPr lang="en-GB" b="0" i="0" u="none" strike="noStrike" dirty="0">
              <a:effectLst/>
            </a:endParaRPr>
          </a:p>
          <a:p>
            <a:pPr algn="l">
              <a:lnSpc>
                <a:spcPct val="200000"/>
              </a:lnSpc>
            </a:pPr>
            <a:r>
              <a:rPr lang="en-GB" i="0" u="none" strike="noStrike" dirty="0">
                <a:effectLst/>
              </a:rPr>
              <a:t>10:00 Battle Tactics at DIG</a:t>
            </a:r>
          </a:p>
          <a:p>
            <a:pPr algn="l">
              <a:lnSpc>
                <a:spcPct val="200000"/>
              </a:lnSpc>
            </a:pPr>
            <a:r>
              <a:rPr lang="en-GB" i="0" u="none" strike="noStrike" dirty="0">
                <a:effectLst/>
              </a:rPr>
              <a:t>11:00 DIG Tour</a:t>
            </a:r>
          </a:p>
          <a:p>
            <a:pPr algn="l">
              <a:lnSpc>
                <a:spcPct val="200000"/>
              </a:lnSpc>
            </a:pPr>
            <a:r>
              <a:rPr lang="en-GB" i="0" u="none" strike="noStrike" dirty="0">
                <a:effectLst/>
              </a:rPr>
              <a:t>12:00 Lunch Room at DIG (packed lunch)</a:t>
            </a:r>
          </a:p>
          <a:p>
            <a:pPr algn="l">
              <a:lnSpc>
                <a:spcPct val="200000"/>
              </a:lnSpc>
            </a:pPr>
            <a:r>
              <a:rPr lang="en-GB" i="0" u="none" strike="noStrike" dirty="0">
                <a:effectLst/>
              </a:rPr>
              <a:t>12:40 JORVIK Tour</a:t>
            </a:r>
          </a:p>
          <a:p>
            <a:pPr algn="l">
              <a:lnSpc>
                <a:spcPct val="200000"/>
              </a:lnSpc>
            </a:pPr>
            <a:r>
              <a:rPr lang="en-GB" dirty="0"/>
              <a:t>5.15</a:t>
            </a:r>
            <a:r>
              <a:rPr lang="en-GB" i="0" u="none" strike="noStrike" dirty="0">
                <a:effectLst/>
              </a:rPr>
              <a:t> Dinner</a:t>
            </a:r>
          </a:p>
          <a:p>
            <a:pPr algn="l"/>
            <a:endParaRPr lang="en-GB" i="0" u="none" strike="noStrike" dirty="0">
              <a:effectLst/>
            </a:endParaRPr>
          </a:p>
          <a:p>
            <a:pPr algn="l"/>
            <a:endParaRPr lang="en-GB" i="0" u="none" strike="noStrike" dirty="0">
              <a:effectLst/>
            </a:endParaRPr>
          </a:p>
        </p:txBody>
      </p:sp>
    </p:spTree>
    <p:extLst>
      <p:ext uri="{BB962C8B-B14F-4D97-AF65-F5344CB8AC3E}">
        <p14:creationId xmlns:p14="http://schemas.microsoft.com/office/powerpoint/2010/main" val="424783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7B0F57-BE2B-CA1C-8EB1-D3C75296638F}"/>
              </a:ext>
            </a:extLst>
          </p:cNvPr>
          <p:cNvSpPr txBox="1"/>
          <p:nvPr/>
        </p:nvSpPr>
        <p:spPr>
          <a:xfrm>
            <a:off x="1014047" y="580690"/>
            <a:ext cx="4583722" cy="3139321"/>
          </a:xfrm>
          <a:prstGeom prst="rect">
            <a:avLst/>
          </a:prstGeom>
          <a:noFill/>
        </p:spPr>
        <p:txBody>
          <a:bodyPr wrap="square">
            <a:spAutoFit/>
          </a:bodyPr>
          <a:lstStyle/>
          <a:p>
            <a:r>
              <a:rPr lang="en-US" u="sng" dirty="0"/>
              <a:t>Friday</a:t>
            </a:r>
          </a:p>
          <a:p>
            <a:endParaRPr lang="en-US" u="sng" dirty="0"/>
          </a:p>
          <a:p>
            <a:r>
              <a:rPr lang="en-US" dirty="0"/>
              <a:t>8:15 </a:t>
            </a:r>
            <a:r>
              <a:rPr lang="en-US"/>
              <a:t>Breakfast </a:t>
            </a:r>
            <a:endParaRPr lang="en-US" dirty="0"/>
          </a:p>
          <a:p>
            <a:endParaRPr lang="en-US" dirty="0"/>
          </a:p>
          <a:p>
            <a:r>
              <a:rPr lang="en-US" dirty="0"/>
              <a:t>9:30am Leave in coach for Murton Park</a:t>
            </a:r>
          </a:p>
          <a:p>
            <a:endParaRPr lang="en-US" dirty="0"/>
          </a:p>
          <a:p>
            <a:r>
              <a:rPr lang="en-US" dirty="0"/>
              <a:t>10am Arrive Murton Park</a:t>
            </a:r>
          </a:p>
          <a:p>
            <a:endParaRPr lang="en-US" dirty="0"/>
          </a:p>
          <a:p>
            <a:r>
              <a:rPr lang="en-US" dirty="0"/>
              <a:t>3pm approx. Leave</a:t>
            </a:r>
          </a:p>
          <a:p>
            <a:endParaRPr lang="en-US" dirty="0"/>
          </a:p>
          <a:p>
            <a:r>
              <a:rPr lang="en-US" dirty="0"/>
              <a:t>5pm approx. Arrive at School</a:t>
            </a:r>
          </a:p>
        </p:txBody>
      </p:sp>
    </p:spTree>
    <p:extLst>
      <p:ext uri="{BB962C8B-B14F-4D97-AF65-F5344CB8AC3E}">
        <p14:creationId xmlns:p14="http://schemas.microsoft.com/office/powerpoint/2010/main" val="324443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420453"/>
            <a:ext cx="6723272" cy="5909310"/>
          </a:xfrm>
          <a:prstGeom prst="rect">
            <a:avLst/>
          </a:prstGeom>
          <a:noFill/>
        </p:spPr>
        <p:txBody>
          <a:bodyPr wrap="square" lIns="91440" tIns="45720" rIns="91440" bIns="45720" rtlCol="0" anchor="t">
            <a:spAutoFit/>
          </a:bodyPr>
          <a:lstStyle/>
          <a:p>
            <a:pPr algn="ctr"/>
            <a:r>
              <a:rPr lang="en-US" b="1" u="sng" dirty="0"/>
              <a:t>Kit List </a:t>
            </a:r>
          </a:p>
          <a:p>
            <a:pPr algn="ctr"/>
            <a:endParaRPr lang="en-US" u="sng" dirty="0"/>
          </a:p>
          <a:p>
            <a:pPr marL="285750" indent="-285750">
              <a:buFont typeface="Arial"/>
              <a:buChar char="•"/>
            </a:pPr>
            <a:r>
              <a:rPr lang="en-US" dirty="0"/>
              <a:t>Wash kit (toothbrush, toothpaste, soap, </a:t>
            </a:r>
            <a:r>
              <a:rPr lang="en-US" dirty="0" err="1"/>
              <a:t>etc</a:t>
            </a:r>
            <a:r>
              <a:rPr lang="en-US" dirty="0"/>
              <a:t>)</a:t>
            </a:r>
          </a:p>
          <a:p>
            <a:pPr marL="285750" indent="-285750">
              <a:buFont typeface="Arial"/>
              <a:buChar char="•"/>
            </a:pPr>
            <a:r>
              <a:rPr lang="en-US" dirty="0" err="1"/>
              <a:t>Pyjamas</a:t>
            </a:r>
            <a:endParaRPr lang="en-US" dirty="0"/>
          </a:p>
          <a:p>
            <a:pPr marL="285750" indent="-285750">
              <a:buFont typeface="Arial"/>
              <a:buChar char="•"/>
            </a:pPr>
            <a:r>
              <a:rPr lang="en-US" dirty="0"/>
              <a:t>3 changes of clothing</a:t>
            </a:r>
          </a:p>
          <a:p>
            <a:pPr marL="285750" indent="-285750">
              <a:buFont typeface="Arial"/>
              <a:buChar char="•"/>
            </a:pPr>
            <a:r>
              <a:rPr lang="en-US" dirty="0"/>
              <a:t>Underwear</a:t>
            </a:r>
          </a:p>
          <a:p>
            <a:pPr marL="285750" indent="-285750">
              <a:buFont typeface="Arial"/>
              <a:buChar char="•"/>
            </a:pPr>
            <a:r>
              <a:rPr lang="en-US" dirty="0"/>
              <a:t>Waterproof coat (with a hood)</a:t>
            </a:r>
          </a:p>
          <a:p>
            <a:pPr marL="285750" indent="-285750">
              <a:buFont typeface="Arial"/>
              <a:buChar char="•"/>
            </a:pPr>
            <a:r>
              <a:rPr lang="en-US" dirty="0"/>
              <a:t>Comfortable footwear</a:t>
            </a:r>
          </a:p>
          <a:p>
            <a:pPr marL="285750" indent="-285750">
              <a:buFont typeface="Arial"/>
              <a:buChar char="•"/>
            </a:pPr>
            <a:r>
              <a:rPr lang="en-US" dirty="0"/>
              <a:t>Indoor shoes/slippers</a:t>
            </a:r>
          </a:p>
          <a:p>
            <a:pPr marL="285750" indent="-285750">
              <a:buFont typeface="Arial"/>
              <a:buChar char="•"/>
            </a:pPr>
            <a:r>
              <a:rPr lang="en-US" dirty="0"/>
              <a:t>Towel</a:t>
            </a:r>
          </a:p>
          <a:p>
            <a:pPr marL="285750" indent="-285750">
              <a:buFont typeface="Arial"/>
              <a:buChar char="•"/>
            </a:pPr>
            <a:r>
              <a:rPr lang="en-US" dirty="0"/>
              <a:t>No valuables (</a:t>
            </a:r>
            <a:r>
              <a:rPr lang="en-US" dirty="0" err="1"/>
              <a:t>ipads</a:t>
            </a:r>
            <a:r>
              <a:rPr lang="en-US" dirty="0"/>
              <a:t>, e-books, mobile phones, </a:t>
            </a:r>
            <a:r>
              <a:rPr lang="en-US" dirty="0" err="1"/>
              <a:t>ipods</a:t>
            </a:r>
            <a:r>
              <a:rPr lang="en-US" dirty="0"/>
              <a:t>, </a:t>
            </a:r>
            <a:r>
              <a:rPr lang="en-US" dirty="0" err="1"/>
              <a:t>etc</a:t>
            </a:r>
            <a:r>
              <a:rPr lang="en-US" dirty="0"/>
              <a:t>)</a:t>
            </a:r>
          </a:p>
          <a:p>
            <a:pPr marL="285750" indent="-285750">
              <a:buFont typeface="Arial"/>
              <a:buChar char="•"/>
            </a:pPr>
            <a:r>
              <a:rPr lang="en-US" dirty="0"/>
              <a:t>Book</a:t>
            </a:r>
          </a:p>
          <a:p>
            <a:pPr marL="285750" indent="-285750">
              <a:buFont typeface="Arial"/>
              <a:buChar char="•"/>
            </a:pPr>
            <a:r>
              <a:rPr lang="en-US" dirty="0"/>
              <a:t>Small teddy </a:t>
            </a:r>
          </a:p>
          <a:p>
            <a:pPr marL="285750" indent="-285750">
              <a:buFont typeface="Arial"/>
              <a:buChar char="•"/>
            </a:pPr>
            <a:r>
              <a:rPr lang="en-US" dirty="0"/>
              <a:t>Small rucksack they are comfortable carrying. </a:t>
            </a:r>
          </a:p>
          <a:p>
            <a:pPr marL="285750" indent="-285750">
              <a:buFont typeface="Arial"/>
              <a:buChar char="•"/>
            </a:pPr>
            <a:r>
              <a:rPr lang="en-US" dirty="0"/>
              <a:t>Refillable drinks bottle. </a:t>
            </a:r>
          </a:p>
          <a:p>
            <a:pPr marL="285750" indent="-285750">
              <a:buFont typeface="Arial"/>
              <a:buChar char="•"/>
            </a:pPr>
            <a:endParaRPr lang="en-US" dirty="0"/>
          </a:p>
          <a:p>
            <a:pPr marL="285750" indent="-285750">
              <a:buFont typeface="Arial"/>
              <a:buChar char="•"/>
            </a:pPr>
            <a:r>
              <a:rPr lang="en-US" dirty="0"/>
              <a:t>Children may bring spending money between £5-10. This must be in a named purse/wallet and children are responsible for this. </a:t>
            </a:r>
          </a:p>
          <a:p>
            <a:pPr marL="285750" indent="-285750">
              <a:buFont typeface="Arial"/>
              <a:buChar char="•"/>
            </a:pPr>
            <a:endParaRPr lang="en-US" dirty="0"/>
          </a:p>
        </p:txBody>
      </p:sp>
    </p:spTree>
    <p:extLst>
      <p:ext uri="{BB962C8B-B14F-4D97-AF65-F5344CB8AC3E}">
        <p14:creationId xmlns:p14="http://schemas.microsoft.com/office/powerpoint/2010/main" val="4148407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D633F8-14F9-4E62-B810-04E6F719847B}"/>
              </a:ext>
            </a:extLst>
          </p:cNvPr>
          <p:cNvPicPr>
            <a:picLocks noChangeAspect="1"/>
          </p:cNvPicPr>
          <p:nvPr/>
        </p:nvPicPr>
        <p:blipFill rotWithShape="1">
          <a:blip r:embed="rId2"/>
          <a:srcRect t="20555" b="20416"/>
          <a:stretch/>
        </p:blipFill>
        <p:spPr>
          <a:xfrm>
            <a:off x="2278856" y="502314"/>
            <a:ext cx="4586288" cy="5853371"/>
          </a:xfrm>
          <a:prstGeom prst="rect">
            <a:avLst/>
          </a:prstGeom>
        </p:spPr>
      </p:pic>
    </p:spTree>
    <p:extLst>
      <p:ext uri="{BB962C8B-B14F-4D97-AF65-F5344CB8AC3E}">
        <p14:creationId xmlns:p14="http://schemas.microsoft.com/office/powerpoint/2010/main" val="317684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bench in a church&#10;&#10;Description automatically generated">
            <a:extLst>
              <a:ext uri="{FF2B5EF4-FFF2-40B4-BE49-F238E27FC236}">
                <a16:creationId xmlns:a16="http://schemas.microsoft.com/office/drawing/2014/main" id="{0F3C82A0-C2F7-B4CC-2D7E-65B96723E5D0}"/>
              </a:ext>
            </a:extLst>
          </p:cNvPr>
          <p:cNvPicPr>
            <a:picLocks noChangeAspect="1"/>
          </p:cNvPicPr>
          <p:nvPr/>
        </p:nvPicPr>
        <p:blipFill>
          <a:blip r:embed="rId2"/>
          <a:stretch>
            <a:fillRect/>
          </a:stretch>
        </p:blipFill>
        <p:spPr>
          <a:xfrm rot="10800000">
            <a:off x="305400" y="266699"/>
            <a:ext cx="4858779" cy="3662242"/>
          </a:xfrm>
          <a:prstGeom prst="rect">
            <a:avLst/>
          </a:prstGeom>
        </p:spPr>
      </p:pic>
      <p:pic>
        <p:nvPicPr>
          <p:cNvPr id="7" name="Picture 6" descr="A child in a mirror&#10;&#10;Description automatically generated">
            <a:extLst>
              <a:ext uri="{FF2B5EF4-FFF2-40B4-BE49-F238E27FC236}">
                <a16:creationId xmlns:a16="http://schemas.microsoft.com/office/drawing/2014/main" id="{75D94953-5E8C-06BD-6D19-B0BD01D62535}"/>
              </a:ext>
            </a:extLst>
          </p:cNvPr>
          <p:cNvPicPr>
            <a:picLocks noChangeAspect="1"/>
          </p:cNvPicPr>
          <p:nvPr/>
        </p:nvPicPr>
        <p:blipFill>
          <a:blip r:embed="rId3"/>
          <a:stretch>
            <a:fillRect/>
          </a:stretch>
        </p:blipFill>
        <p:spPr>
          <a:xfrm rot="5400000">
            <a:off x="5035376" y="630156"/>
            <a:ext cx="2895599" cy="2171699"/>
          </a:xfrm>
          <a:prstGeom prst="rect">
            <a:avLst/>
          </a:prstGeom>
        </p:spPr>
      </p:pic>
      <p:pic>
        <p:nvPicPr>
          <p:cNvPr id="9" name="Picture 8" descr="A group of people in a hallway&#10;&#10;Description automatically generated">
            <a:extLst>
              <a:ext uri="{FF2B5EF4-FFF2-40B4-BE49-F238E27FC236}">
                <a16:creationId xmlns:a16="http://schemas.microsoft.com/office/drawing/2014/main" id="{D95EB660-B6E8-7638-4404-E61C22D9E823}"/>
              </a:ext>
            </a:extLst>
          </p:cNvPr>
          <p:cNvPicPr>
            <a:picLocks noChangeAspect="1"/>
          </p:cNvPicPr>
          <p:nvPr/>
        </p:nvPicPr>
        <p:blipFill>
          <a:blip r:embed="rId4"/>
          <a:stretch>
            <a:fillRect/>
          </a:stretch>
        </p:blipFill>
        <p:spPr>
          <a:xfrm>
            <a:off x="5397326" y="3429000"/>
            <a:ext cx="2171699" cy="3317268"/>
          </a:xfrm>
          <a:prstGeom prst="rect">
            <a:avLst/>
          </a:prstGeom>
        </p:spPr>
      </p:pic>
      <p:sp>
        <p:nvSpPr>
          <p:cNvPr id="11" name="TextBox 10">
            <a:extLst>
              <a:ext uri="{FF2B5EF4-FFF2-40B4-BE49-F238E27FC236}">
                <a16:creationId xmlns:a16="http://schemas.microsoft.com/office/drawing/2014/main" id="{E2D5775B-D1D2-EF3C-B0AA-70E7F38818B3}"/>
              </a:ext>
            </a:extLst>
          </p:cNvPr>
          <p:cNvSpPr txBox="1"/>
          <p:nvPr/>
        </p:nvSpPr>
        <p:spPr>
          <a:xfrm>
            <a:off x="470138" y="4306164"/>
            <a:ext cx="4074189" cy="6463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Lucida Sans Unicode"/>
              </a:rPr>
              <a:t>York Minster</a:t>
            </a:r>
          </a:p>
          <a:p>
            <a:pPr algn="ctr"/>
            <a:r>
              <a:rPr lang="en-US" b="1" dirty="0">
                <a:cs typeface="Lucida Sans Unicode"/>
              </a:rPr>
              <a:t>The Stables</a:t>
            </a:r>
          </a:p>
        </p:txBody>
      </p:sp>
    </p:spTree>
    <p:extLst>
      <p:ext uri="{BB962C8B-B14F-4D97-AF65-F5344CB8AC3E}">
        <p14:creationId xmlns:p14="http://schemas.microsoft.com/office/powerpoint/2010/main" val="317174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ild standing next to a stained glass window&#10;&#10;Description automatically generated">
            <a:extLst>
              <a:ext uri="{FF2B5EF4-FFF2-40B4-BE49-F238E27FC236}">
                <a16:creationId xmlns:a16="http://schemas.microsoft.com/office/drawing/2014/main" id="{A66730EC-6DCF-ECF6-9CE2-D2A33C4120B4}"/>
              </a:ext>
            </a:extLst>
          </p:cNvPr>
          <p:cNvPicPr>
            <a:picLocks noChangeAspect="1"/>
          </p:cNvPicPr>
          <p:nvPr/>
        </p:nvPicPr>
        <p:blipFill>
          <a:blip r:embed="rId2"/>
          <a:stretch>
            <a:fillRect/>
          </a:stretch>
        </p:blipFill>
        <p:spPr>
          <a:xfrm rot="5400000">
            <a:off x="926185" y="3977054"/>
            <a:ext cx="2755879" cy="2066909"/>
          </a:xfrm>
          <a:prstGeom prst="rect">
            <a:avLst/>
          </a:prstGeom>
        </p:spPr>
      </p:pic>
      <p:pic>
        <p:nvPicPr>
          <p:cNvPr id="3" name="Picture 2" descr="A child in a green vest playing with a shovel&#10;&#10;Description automatically generated">
            <a:extLst>
              <a:ext uri="{FF2B5EF4-FFF2-40B4-BE49-F238E27FC236}">
                <a16:creationId xmlns:a16="http://schemas.microsoft.com/office/drawing/2014/main" id="{7E034F77-FC5C-2DCD-A2C2-2E349CF792CA}"/>
              </a:ext>
            </a:extLst>
          </p:cNvPr>
          <p:cNvPicPr>
            <a:picLocks noChangeAspect="1"/>
          </p:cNvPicPr>
          <p:nvPr/>
        </p:nvPicPr>
        <p:blipFill>
          <a:blip r:embed="rId3"/>
          <a:stretch>
            <a:fillRect/>
          </a:stretch>
        </p:blipFill>
        <p:spPr>
          <a:xfrm>
            <a:off x="5037279" y="346642"/>
            <a:ext cx="2903416" cy="2177562"/>
          </a:xfrm>
          <a:prstGeom prst="rect">
            <a:avLst/>
          </a:prstGeom>
        </p:spPr>
      </p:pic>
      <p:pic>
        <p:nvPicPr>
          <p:cNvPr id="4" name="Picture 3" descr="A group of kids holding shields&#10;&#10;Description automatically generated">
            <a:extLst>
              <a:ext uri="{FF2B5EF4-FFF2-40B4-BE49-F238E27FC236}">
                <a16:creationId xmlns:a16="http://schemas.microsoft.com/office/drawing/2014/main" id="{15D7D822-5DC3-0E4A-3439-A04D34497451}"/>
              </a:ext>
            </a:extLst>
          </p:cNvPr>
          <p:cNvPicPr>
            <a:picLocks noChangeAspect="1"/>
          </p:cNvPicPr>
          <p:nvPr/>
        </p:nvPicPr>
        <p:blipFill>
          <a:blip r:embed="rId4"/>
          <a:stretch>
            <a:fillRect/>
          </a:stretch>
        </p:blipFill>
        <p:spPr>
          <a:xfrm>
            <a:off x="4635343" y="3429000"/>
            <a:ext cx="4119834" cy="3082358"/>
          </a:xfrm>
          <a:prstGeom prst="rect">
            <a:avLst/>
          </a:prstGeom>
        </p:spPr>
      </p:pic>
      <p:sp>
        <p:nvSpPr>
          <p:cNvPr id="9" name="TextBox 8">
            <a:extLst>
              <a:ext uri="{FF2B5EF4-FFF2-40B4-BE49-F238E27FC236}">
                <a16:creationId xmlns:a16="http://schemas.microsoft.com/office/drawing/2014/main" id="{782550FF-59CC-3E01-F89C-5F57A126676A}"/>
              </a:ext>
            </a:extLst>
          </p:cNvPr>
          <p:cNvSpPr txBox="1"/>
          <p:nvPr/>
        </p:nvSpPr>
        <p:spPr>
          <a:xfrm>
            <a:off x="4406845" y="2651565"/>
            <a:ext cx="4074189" cy="6463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err="1">
                <a:cs typeface="Lucida Sans Unicode"/>
              </a:rPr>
              <a:t>Yorvik</a:t>
            </a:r>
            <a:r>
              <a:rPr lang="en-US" b="1" dirty="0">
                <a:cs typeface="Lucida Sans Unicode"/>
              </a:rPr>
              <a:t> Centre</a:t>
            </a:r>
          </a:p>
          <a:p>
            <a:pPr algn="ctr"/>
            <a:r>
              <a:rPr lang="en-US" b="1" dirty="0">
                <a:cs typeface="Lucida Sans Unicode"/>
              </a:rPr>
              <a:t>DIG</a:t>
            </a:r>
          </a:p>
        </p:txBody>
      </p:sp>
      <p:pic>
        <p:nvPicPr>
          <p:cNvPr id="7170" name="Picture 2">
            <a:extLst>
              <a:ext uri="{FF2B5EF4-FFF2-40B4-BE49-F238E27FC236}">
                <a16:creationId xmlns:a16="http://schemas.microsoft.com/office/drawing/2014/main" id="{CFF19A32-87BF-FA10-B67B-A1059A1289F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792" y="469552"/>
            <a:ext cx="3945931" cy="295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10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2D5775B-D1D2-EF3C-B0AA-70E7F38818B3}"/>
              </a:ext>
            </a:extLst>
          </p:cNvPr>
          <p:cNvSpPr txBox="1"/>
          <p:nvPr/>
        </p:nvSpPr>
        <p:spPr>
          <a:xfrm>
            <a:off x="304800" y="4974927"/>
            <a:ext cx="4074189" cy="369332"/>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cs typeface="Lucida Sans Unicode"/>
              </a:rPr>
              <a:t>Murton Park</a:t>
            </a:r>
          </a:p>
        </p:txBody>
      </p:sp>
      <p:pic>
        <p:nvPicPr>
          <p:cNvPr id="5124" name="Picture 4">
            <a:extLst>
              <a:ext uri="{FF2B5EF4-FFF2-40B4-BE49-F238E27FC236}">
                <a16:creationId xmlns:a16="http://schemas.microsoft.com/office/drawing/2014/main" id="{0414D591-C091-3C69-A3AA-E13022DB1AC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56892" y="172914"/>
            <a:ext cx="5052646" cy="37894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EFFBF09-C65D-CAB1-E05B-4D109CB1BF9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5013" y="4151436"/>
            <a:ext cx="3180859" cy="238564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4B720428-276C-197B-6D8E-07A7C7FAA88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0138" y="172913"/>
            <a:ext cx="2842114" cy="378948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2348BAD-4CEA-4214-BD0A-CE0B980E8A0E}"/>
              </a:ext>
            </a:extLst>
          </p:cNvPr>
          <p:cNvSpPr/>
          <p:nvPr/>
        </p:nvSpPr>
        <p:spPr>
          <a:xfrm>
            <a:off x="6838950" y="1595437"/>
            <a:ext cx="133350" cy="123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0986CF71-B6DA-4573-8B9F-0910AE8C98FB}"/>
              </a:ext>
            </a:extLst>
          </p:cNvPr>
          <p:cNvSpPr/>
          <p:nvPr/>
        </p:nvSpPr>
        <p:spPr>
          <a:xfrm>
            <a:off x="8362949" y="1819274"/>
            <a:ext cx="200025" cy="219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5454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25EA167-2B63-0875-E9E2-7AD146570D0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6522" y="246184"/>
            <a:ext cx="3962401" cy="29718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2570D5EE-D306-8620-21F6-AC6BECAAF42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4363" y="231530"/>
            <a:ext cx="2132134" cy="28428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0CFEBFED-DC86-F7A4-D44B-8032725EE5D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3217985"/>
            <a:ext cx="4196860" cy="314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4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803911"/>
            <a:ext cx="6723272" cy="3693319"/>
          </a:xfrm>
          <a:prstGeom prst="rect">
            <a:avLst/>
          </a:prstGeom>
          <a:noFill/>
        </p:spPr>
        <p:txBody>
          <a:bodyPr wrap="square" rtlCol="0">
            <a:spAutoFit/>
          </a:bodyPr>
          <a:lstStyle/>
          <a:p>
            <a:pPr algn="ctr"/>
            <a:r>
              <a:rPr lang="en-US" b="1" u="sng" dirty="0" err="1"/>
              <a:t>Behaviour</a:t>
            </a:r>
            <a:r>
              <a:rPr lang="en-US" b="1" u="sng" dirty="0"/>
              <a:t> </a:t>
            </a:r>
          </a:p>
          <a:p>
            <a:pPr algn="ctr"/>
            <a:endParaRPr lang="en-US" u="sng" dirty="0"/>
          </a:p>
          <a:p>
            <a:r>
              <a:rPr lang="en-US" dirty="0"/>
              <a:t>The children will be made aware before departure, that the expected standard of </a:t>
            </a:r>
            <a:r>
              <a:rPr lang="en-US" dirty="0" err="1"/>
              <a:t>behaviour</a:t>
            </a:r>
            <a:r>
              <a:rPr lang="en-US" dirty="0"/>
              <a:t> is the same as at school. </a:t>
            </a:r>
          </a:p>
          <a:p>
            <a:endParaRPr lang="en-US" dirty="0"/>
          </a:p>
          <a:p>
            <a:r>
              <a:rPr lang="en-US" dirty="0"/>
              <a:t>Any cases of inappropriate </a:t>
            </a:r>
            <a:r>
              <a:rPr lang="en-US" dirty="0" err="1"/>
              <a:t>behaviour</a:t>
            </a:r>
            <a:r>
              <a:rPr lang="en-US" dirty="0"/>
              <a:t> will be dealt with in accordance with our school </a:t>
            </a:r>
            <a:r>
              <a:rPr lang="en-US" dirty="0" err="1"/>
              <a:t>behaviour</a:t>
            </a:r>
            <a:r>
              <a:rPr lang="en-US" dirty="0"/>
              <a:t> policy. </a:t>
            </a:r>
          </a:p>
          <a:p>
            <a:endParaRPr lang="en-US" dirty="0"/>
          </a:p>
          <a:p>
            <a:r>
              <a:rPr lang="en-US" dirty="0"/>
              <a:t>In cases of extreme inappropriate </a:t>
            </a:r>
            <a:r>
              <a:rPr lang="en-US" dirty="0" err="1"/>
              <a:t>behaviour</a:t>
            </a:r>
            <a:r>
              <a:rPr lang="en-US" dirty="0"/>
              <a:t>, a member of staff may contact parents to assist with resolving the situation. </a:t>
            </a:r>
          </a:p>
          <a:p>
            <a:pPr marL="285750" indent="-285750">
              <a:buFont typeface="Arial"/>
              <a:buChar char="•"/>
            </a:pPr>
            <a:endParaRPr lang="en-US" dirty="0"/>
          </a:p>
        </p:txBody>
      </p:sp>
    </p:spTree>
    <p:extLst>
      <p:ext uri="{BB962C8B-B14F-4D97-AF65-F5344CB8AC3E}">
        <p14:creationId xmlns:p14="http://schemas.microsoft.com/office/powerpoint/2010/main" val="4059976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803911"/>
            <a:ext cx="6723272" cy="3693319"/>
          </a:xfrm>
          <a:prstGeom prst="rect">
            <a:avLst/>
          </a:prstGeom>
          <a:noFill/>
        </p:spPr>
        <p:txBody>
          <a:bodyPr wrap="square" rtlCol="0">
            <a:spAutoFit/>
          </a:bodyPr>
          <a:lstStyle/>
          <a:p>
            <a:pPr algn="ctr"/>
            <a:r>
              <a:rPr lang="en-US" b="1" u="sng" dirty="0"/>
              <a:t>Health and Safety </a:t>
            </a:r>
          </a:p>
          <a:p>
            <a:pPr algn="ctr"/>
            <a:endParaRPr lang="en-US" u="sng" dirty="0"/>
          </a:p>
          <a:p>
            <a:r>
              <a:rPr lang="en-US" dirty="0"/>
              <a:t>Risk assessments have been prepared and all staff involved will receive a copy. </a:t>
            </a:r>
          </a:p>
          <a:p>
            <a:endParaRPr lang="en-US" dirty="0"/>
          </a:p>
          <a:p>
            <a:r>
              <a:rPr lang="en-US" dirty="0"/>
              <a:t>Children will be briefed on safety procedures on arrival at York Racecourse Centre. </a:t>
            </a:r>
          </a:p>
          <a:p>
            <a:endParaRPr lang="en-US" dirty="0"/>
          </a:p>
          <a:p>
            <a:r>
              <a:rPr lang="en-US" dirty="0"/>
              <a:t>The doors to our annex are locked at night. Only staff have access to the annex building.  </a:t>
            </a:r>
          </a:p>
          <a:p>
            <a:endParaRPr lang="en-US" dirty="0"/>
          </a:p>
          <a:p>
            <a:r>
              <a:rPr lang="en-US" dirty="0"/>
              <a:t>The school has full travel insurance through RPA.</a:t>
            </a:r>
          </a:p>
          <a:p>
            <a:pPr marL="285750" indent="-285750">
              <a:buFont typeface="Arial"/>
              <a:buChar char="•"/>
            </a:pPr>
            <a:endParaRPr lang="en-US" dirty="0"/>
          </a:p>
        </p:txBody>
      </p:sp>
    </p:spTree>
    <p:extLst>
      <p:ext uri="{BB962C8B-B14F-4D97-AF65-F5344CB8AC3E}">
        <p14:creationId xmlns:p14="http://schemas.microsoft.com/office/powerpoint/2010/main" val="391152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667481"/>
            <a:ext cx="7469008" cy="2677656"/>
          </a:xfrm>
          <a:prstGeom prst="rect">
            <a:avLst/>
          </a:prstGeom>
          <a:noFill/>
        </p:spPr>
        <p:txBody>
          <a:bodyPr wrap="square" rtlCol="0">
            <a:spAutoFit/>
          </a:bodyPr>
          <a:lstStyle/>
          <a:p>
            <a:pPr marL="285750" indent="-285750">
              <a:buFont typeface="Arial"/>
              <a:buChar char="•"/>
            </a:pPr>
            <a:r>
              <a:rPr lang="en-US" sz="2800" dirty="0"/>
              <a:t>To enthuse the children about our new topic, The Vikings. </a:t>
            </a:r>
          </a:p>
          <a:p>
            <a:pPr marL="285750" indent="-285750">
              <a:buFont typeface="Arial"/>
              <a:buChar char="•"/>
            </a:pPr>
            <a:r>
              <a:rPr lang="en-US" sz="2800" dirty="0"/>
              <a:t>To immerse the children in Vikings history</a:t>
            </a:r>
          </a:p>
          <a:p>
            <a:pPr marL="285750" indent="-285750">
              <a:buFont typeface="Arial"/>
              <a:buChar char="•"/>
            </a:pPr>
            <a:r>
              <a:rPr lang="en-US" sz="2800" dirty="0"/>
              <a:t>To encourage independence and self-resilience</a:t>
            </a:r>
          </a:p>
        </p:txBody>
      </p:sp>
      <p:sp>
        <p:nvSpPr>
          <p:cNvPr id="4" name="Title 1">
            <a:extLst>
              <a:ext uri="{FF2B5EF4-FFF2-40B4-BE49-F238E27FC236}">
                <a16:creationId xmlns:a16="http://schemas.microsoft.com/office/drawing/2014/main" id="{9BC989BF-5891-F5D2-13E3-7CD14C4205E6}"/>
              </a:ext>
            </a:extLst>
          </p:cNvPr>
          <p:cNvSpPr txBox="1">
            <a:spLocks/>
          </p:cNvSpPr>
          <p:nvPr/>
        </p:nvSpPr>
        <p:spPr>
          <a:xfrm>
            <a:off x="685800" y="1752601"/>
            <a:ext cx="7772400" cy="1829761"/>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a:t>Our aims:</a:t>
            </a:r>
          </a:p>
        </p:txBody>
      </p:sp>
    </p:spTree>
    <p:extLst>
      <p:ext uri="{BB962C8B-B14F-4D97-AF65-F5344CB8AC3E}">
        <p14:creationId xmlns:p14="http://schemas.microsoft.com/office/powerpoint/2010/main" val="1830975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803911"/>
            <a:ext cx="6723272" cy="4801314"/>
          </a:xfrm>
          <a:prstGeom prst="rect">
            <a:avLst/>
          </a:prstGeom>
          <a:noFill/>
        </p:spPr>
        <p:txBody>
          <a:bodyPr wrap="square" rtlCol="0">
            <a:spAutoFit/>
          </a:bodyPr>
          <a:lstStyle/>
          <a:p>
            <a:pPr algn="ctr"/>
            <a:r>
              <a:rPr lang="en-US" u="sng" dirty="0"/>
              <a:t>Medicines</a:t>
            </a:r>
          </a:p>
          <a:p>
            <a:pPr algn="ctr"/>
            <a:endParaRPr lang="en-US" u="sng" dirty="0"/>
          </a:p>
          <a:p>
            <a:r>
              <a:rPr lang="en-US" dirty="0"/>
              <a:t>All children taking any medicines, including travel sickness tablets, need to have this recorded on a school medical form. </a:t>
            </a:r>
          </a:p>
          <a:p>
            <a:endParaRPr lang="en-US" dirty="0"/>
          </a:p>
          <a:p>
            <a:r>
              <a:rPr lang="en-US" dirty="0"/>
              <a:t>All medical forms to be returned to the office. </a:t>
            </a:r>
          </a:p>
          <a:p>
            <a:endParaRPr lang="en-US" dirty="0"/>
          </a:p>
          <a:p>
            <a:r>
              <a:rPr lang="en-US" dirty="0"/>
              <a:t>Please ensure that your medical form is completed and handed in before departing.</a:t>
            </a:r>
          </a:p>
          <a:p>
            <a:endParaRPr lang="en-US" dirty="0"/>
          </a:p>
          <a:p>
            <a:r>
              <a:rPr lang="en-US" dirty="0"/>
              <a:t>Medicines should be handed to Miss Porteous on the morning of departure. </a:t>
            </a:r>
          </a:p>
          <a:p>
            <a:endParaRPr lang="en-US" dirty="0"/>
          </a:p>
          <a:p>
            <a:r>
              <a:rPr lang="en-US" dirty="0"/>
              <a:t>All medicines must be clearly labelled with the child’s name. </a:t>
            </a:r>
          </a:p>
          <a:p>
            <a:endParaRPr lang="en-US" dirty="0"/>
          </a:p>
        </p:txBody>
      </p:sp>
    </p:spTree>
    <p:extLst>
      <p:ext uri="{BB962C8B-B14F-4D97-AF65-F5344CB8AC3E}">
        <p14:creationId xmlns:p14="http://schemas.microsoft.com/office/powerpoint/2010/main" val="2312500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763044"/>
            <a:ext cx="6723272" cy="5170646"/>
          </a:xfrm>
          <a:prstGeom prst="rect">
            <a:avLst/>
          </a:prstGeom>
          <a:noFill/>
        </p:spPr>
        <p:txBody>
          <a:bodyPr wrap="square" rtlCol="0">
            <a:spAutoFit/>
          </a:bodyPr>
          <a:lstStyle/>
          <a:p>
            <a:pPr algn="ctr"/>
            <a:r>
              <a:rPr lang="en-US" sz="2200" u="sng" dirty="0"/>
              <a:t>Communication</a:t>
            </a:r>
          </a:p>
          <a:p>
            <a:pPr algn="ctr"/>
            <a:endParaRPr lang="en-US" sz="2200" u="sng" dirty="0"/>
          </a:p>
          <a:p>
            <a:r>
              <a:rPr lang="en-US" sz="2200" dirty="0"/>
              <a:t>A member of staff will contact school once we arrive at York Racecourse Centre and also make contact each day to give regular updates.</a:t>
            </a:r>
          </a:p>
          <a:p>
            <a:r>
              <a:rPr lang="en-US" sz="2200" dirty="0"/>
              <a:t>A member of staff will also be in touch with school during the return journey to confirm arrival time. </a:t>
            </a:r>
          </a:p>
          <a:p>
            <a:r>
              <a:rPr lang="en-US" sz="2200" dirty="0"/>
              <a:t>We have access to all your emergency contact numbers via the medical forms you have filled in and via our contact with school. </a:t>
            </a:r>
          </a:p>
          <a:p>
            <a:endParaRPr lang="en-US" sz="2200" dirty="0"/>
          </a:p>
          <a:p>
            <a:r>
              <a:rPr lang="en-US" sz="2200" dirty="0"/>
              <a:t>We will </a:t>
            </a:r>
            <a:r>
              <a:rPr lang="en-US" sz="2200" dirty="0" err="1"/>
              <a:t>endeavour</a:t>
            </a:r>
            <a:r>
              <a:rPr lang="en-US" sz="2200" dirty="0"/>
              <a:t> to update the website regularly. </a:t>
            </a:r>
          </a:p>
          <a:p>
            <a:endParaRPr lang="en-US" sz="2200" dirty="0"/>
          </a:p>
        </p:txBody>
      </p:sp>
    </p:spTree>
    <p:extLst>
      <p:ext uri="{BB962C8B-B14F-4D97-AF65-F5344CB8AC3E}">
        <p14:creationId xmlns:p14="http://schemas.microsoft.com/office/powerpoint/2010/main" val="1609305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474" y="1514615"/>
            <a:ext cx="7166053" cy="1477328"/>
          </a:xfrm>
          <a:prstGeom prst="rect">
            <a:avLst/>
          </a:prstGeom>
          <a:noFill/>
        </p:spPr>
        <p:txBody>
          <a:bodyPr wrap="square" rtlCol="0">
            <a:spAutoFit/>
          </a:bodyPr>
          <a:lstStyle/>
          <a:p>
            <a:r>
              <a:rPr lang="en-US" dirty="0"/>
              <a:t>Children need to be in school at 8.45am so we can set off promptly at 9.15am.</a:t>
            </a:r>
          </a:p>
          <a:p>
            <a:endParaRPr lang="en-US" dirty="0"/>
          </a:p>
          <a:p>
            <a:r>
              <a:rPr lang="en-US" dirty="0"/>
              <a:t>Please bring a packed lunch in a disposable bag and a refillable drinks bottle. </a:t>
            </a:r>
          </a:p>
        </p:txBody>
      </p:sp>
    </p:spTree>
    <p:extLst>
      <p:ext uri="{BB962C8B-B14F-4D97-AF65-F5344CB8AC3E}">
        <p14:creationId xmlns:p14="http://schemas.microsoft.com/office/powerpoint/2010/main" val="329624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3309" y="722355"/>
            <a:ext cx="3697381" cy="5724644"/>
          </a:xfrm>
          <a:prstGeom prst="rect">
            <a:avLst/>
          </a:prstGeom>
          <a:noFill/>
        </p:spPr>
        <p:txBody>
          <a:bodyPr wrap="square" lIns="91440" tIns="45720" rIns="91440" bIns="45720" rtlCol="0" anchor="t">
            <a:spAutoFit/>
          </a:bodyPr>
          <a:lstStyle/>
          <a:p>
            <a:endParaRPr lang="en-US" sz="2200" dirty="0"/>
          </a:p>
          <a:p>
            <a:r>
              <a:rPr lang="en-US" sz="2200" dirty="0"/>
              <a:t>Staff attending:</a:t>
            </a:r>
          </a:p>
          <a:p>
            <a:pPr marL="285750" indent="-285750">
              <a:buFont typeface="Arial"/>
              <a:buChar char="•"/>
            </a:pPr>
            <a:r>
              <a:rPr lang="en-US" sz="2200" dirty="0"/>
              <a:t>Miss Porteous</a:t>
            </a:r>
          </a:p>
          <a:p>
            <a:pPr marL="285750" indent="-285750">
              <a:buFont typeface="Arial"/>
              <a:buChar char="•"/>
            </a:pPr>
            <a:r>
              <a:rPr lang="en-US" sz="2200" dirty="0" err="1">
                <a:cs typeface="Lucida Sans Unicode"/>
              </a:rPr>
              <a:t>Mr</a:t>
            </a:r>
            <a:r>
              <a:rPr lang="en-US" sz="2200" dirty="0">
                <a:cs typeface="Lucida Sans Unicode"/>
              </a:rPr>
              <a:t> Cotton</a:t>
            </a:r>
          </a:p>
          <a:p>
            <a:pPr marL="285750" indent="-285750">
              <a:buFont typeface="Arial"/>
              <a:buChar char="•"/>
            </a:pPr>
            <a:r>
              <a:rPr lang="en-US" sz="2200" dirty="0">
                <a:cs typeface="Lucida Sans Unicode"/>
              </a:rPr>
              <a:t>Miss Gadsby</a:t>
            </a:r>
          </a:p>
          <a:p>
            <a:pPr marL="285750" indent="-285750">
              <a:buFont typeface="Arial"/>
              <a:buChar char="•"/>
            </a:pPr>
            <a:r>
              <a:rPr lang="en-US" sz="2200" dirty="0" err="1">
                <a:cs typeface="Lucida Sans Unicode"/>
              </a:rPr>
              <a:t>Mrs</a:t>
            </a:r>
            <a:r>
              <a:rPr lang="en-US" sz="2200" dirty="0">
                <a:cs typeface="Lucida Sans Unicode"/>
              </a:rPr>
              <a:t> Marshfield</a:t>
            </a:r>
          </a:p>
          <a:p>
            <a:endParaRPr lang="en-US" sz="2200" dirty="0"/>
          </a:p>
          <a:p>
            <a:r>
              <a:rPr lang="en-US" sz="2200" dirty="0"/>
              <a:t>Address</a:t>
            </a:r>
          </a:p>
          <a:p>
            <a:r>
              <a:rPr lang="en-US" sz="2200" dirty="0"/>
              <a:t>The Racecource Centre</a:t>
            </a:r>
          </a:p>
          <a:p>
            <a:r>
              <a:rPr lang="en-US" sz="2200" dirty="0"/>
              <a:t>York Racecourse Ltd</a:t>
            </a:r>
          </a:p>
          <a:p>
            <a:r>
              <a:rPr lang="en-US" sz="2200" dirty="0"/>
              <a:t>The Racecourse</a:t>
            </a:r>
          </a:p>
          <a:p>
            <a:r>
              <a:rPr lang="en-US" sz="2200" dirty="0"/>
              <a:t>York</a:t>
            </a:r>
          </a:p>
          <a:p>
            <a:r>
              <a:rPr lang="en-US" sz="2200" dirty="0"/>
              <a:t>YO23 1EX</a:t>
            </a:r>
          </a:p>
          <a:p>
            <a:pPr marL="285750" indent="-285750">
              <a:buFont typeface="Arial"/>
              <a:buChar char="•"/>
            </a:pPr>
            <a:endParaRPr lang="en-US" sz="2200" dirty="0"/>
          </a:p>
          <a:p>
            <a:pPr marL="285750" indent="-285750">
              <a:buFont typeface="Arial"/>
              <a:buChar char="•"/>
            </a:pPr>
            <a:r>
              <a:rPr lang="en-US" sz="2200" dirty="0"/>
              <a:t>Tel: 01904 620911</a:t>
            </a:r>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225955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645" y="1201810"/>
            <a:ext cx="6397013" cy="584775"/>
          </a:xfrm>
          <a:prstGeom prst="rect">
            <a:avLst/>
          </a:prstGeom>
          <a:noFill/>
        </p:spPr>
        <p:txBody>
          <a:bodyPr wrap="square" rtlCol="0">
            <a:spAutoFit/>
          </a:bodyPr>
          <a:lstStyle/>
          <a:p>
            <a:pPr algn="ctr"/>
            <a:r>
              <a:rPr lang="en-US" sz="3200" b="1" dirty="0"/>
              <a:t>Where are we staying? </a:t>
            </a:r>
          </a:p>
        </p:txBody>
      </p:sp>
      <p:pic>
        <p:nvPicPr>
          <p:cNvPr id="3" name="Picture 2"/>
          <p:cNvPicPr>
            <a:picLocks noChangeAspect="1"/>
          </p:cNvPicPr>
          <p:nvPr/>
        </p:nvPicPr>
        <p:blipFill>
          <a:blip r:embed="rId2"/>
          <a:stretch>
            <a:fillRect/>
          </a:stretch>
        </p:blipFill>
        <p:spPr>
          <a:xfrm>
            <a:off x="6655942" y="5656190"/>
            <a:ext cx="1714258" cy="838496"/>
          </a:xfrm>
          <a:prstGeom prst="rect">
            <a:avLst/>
          </a:prstGeom>
        </p:spPr>
      </p:pic>
      <p:sp>
        <p:nvSpPr>
          <p:cNvPr id="4" name="TextBox 3"/>
          <p:cNvSpPr txBox="1"/>
          <p:nvPr/>
        </p:nvSpPr>
        <p:spPr>
          <a:xfrm>
            <a:off x="762362" y="4159869"/>
            <a:ext cx="7119444" cy="1754326"/>
          </a:xfrm>
          <a:prstGeom prst="rect">
            <a:avLst/>
          </a:prstGeom>
          <a:noFill/>
        </p:spPr>
        <p:txBody>
          <a:bodyPr wrap="square" rtlCol="0">
            <a:spAutoFit/>
          </a:bodyPr>
          <a:lstStyle/>
          <a:p>
            <a:r>
              <a:rPr lang="en-US" dirty="0"/>
              <a:t>We have been allocated an annex building. All children will be in either a 6-bed dorm, a triple or double room. Each room has a wash basin. Toilets and showers are situated at each end of the corridor. Staff rooms are in the same vicinity as the children’s rooms. The children will be told which staff are where, should any of us be needed as any time. </a:t>
            </a:r>
          </a:p>
        </p:txBody>
      </p:sp>
      <p:pic>
        <p:nvPicPr>
          <p:cNvPr id="2050" name="Picture 2" descr="Stableside at York Racecourse, York ...">
            <a:extLst>
              <a:ext uri="{FF2B5EF4-FFF2-40B4-BE49-F238E27FC236}">
                <a16:creationId xmlns:a16="http://schemas.microsoft.com/office/drawing/2014/main" id="{BC3AFC5C-0140-4F79-4393-E99395E1C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9875"/>
            <a:ext cx="3505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299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bleside at York Racecourse | York ...">
            <a:extLst>
              <a:ext uri="{FF2B5EF4-FFF2-40B4-BE49-F238E27FC236}">
                <a16:creationId xmlns:a16="http://schemas.microsoft.com/office/drawing/2014/main" id="{6A2DCC86-B2CC-BF8E-49E6-B95547C9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841" y="3924789"/>
            <a:ext cx="3416300" cy="237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rk-Racecourse-Centre ...">
            <a:extLst>
              <a:ext uri="{FF2B5EF4-FFF2-40B4-BE49-F238E27FC236}">
                <a16:creationId xmlns:a16="http://schemas.microsoft.com/office/drawing/2014/main" id="{36B1F58C-A961-0739-C1B4-D070E7DA2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17" y="3924789"/>
            <a:ext cx="33655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BLESIDE @ YORK RACECOURSE: BOOK YOUR ...">
            <a:extLst>
              <a:ext uri="{FF2B5EF4-FFF2-40B4-BE49-F238E27FC236}">
                <a16:creationId xmlns:a16="http://schemas.microsoft.com/office/drawing/2014/main" id="{79667290-23F3-50C9-90D0-BDEFCDA09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941" y="609112"/>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ABLESIDE @ YORK RACECOURSE: BOOK YOUR ...">
            <a:extLst>
              <a:ext uri="{FF2B5EF4-FFF2-40B4-BE49-F238E27FC236}">
                <a16:creationId xmlns:a16="http://schemas.microsoft.com/office/drawing/2014/main" id="{B8571276-6F37-F979-F1D5-56A76DBC1B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67" y="609112"/>
            <a:ext cx="35052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762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78680" y="5581760"/>
            <a:ext cx="1714258" cy="838496"/>
          </a:xfrm>
          <a:prstGeom prst="rect">
            <a:avLst/>
          </a:prstGeom>
        </p:spPr>
      </p:pic>
      <p:sp>
        <p:nvSpPr>
          <p:cNvPr id="5" name="TextBox 4"/>
          <p:cNvSpPr txBox="1"/>
          <p:nvPr/>
        </p:nvSpPr>
        <p:spPr>
          <a:xfrm>
            <a:off x="924887" y="3568688"/>
            <a:ext cx="7294226" cy="1754326"/>
          </a:xfrm>
          <a:prstGeom prst="rect">
            <a:avLst/>
          </a:prstGeom>
          <a:noFill/>
        </p:spPr>
        <p:txBody>
          <a:bodyPr wrap="square" rtlCol="0">
            <a:spAutoFit/>
          </a:bodyPr>
          <a:lstStyle/>
          <a:p>
            <a:r>
              <a:rPr lang="en-US" dirty="0"/>
              <a:t>We also have access to a common room with a television so children can have some ‘down time’. There is also plenty of outdoor space for the children to play which we will make use of in the evenings. We will take games and activities like </a:t>
            </a:r>
            <a:r>
              <a:rPr lang="en-US" dirty="0" err="1"/>
              <a:t>colouring</a:t>
            </a:r>
            <a:r>
              <a:rPr lang="en-US" dirty="0"/>
              <a:t>.  However, children can bring small non-digital games and a book/magazine to read if they wish. </a:t>
            </a:r>
          </a:p>
        </p:txBody>
      </p:sp>
      <p:pic>
        <p:nvPicPr>
          <p:cNvPr id="3074" name="Picture 2" descr="The Stableside - Home">
            <a:extLst>
              <a:ext uri="{FF2B5EF4-FFF2-40B4-BE49-F238E27FC236}">
                <a16:creationId xmlns:a16="http://schemas.microsoft.com/office/drawing/2014/main" id="{717E6E7C-A7BE-FC60-A894-E03D2DBEEEE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0907" y="639838"/>
            <a:ext cx="6342185" cy="2670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9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430" y="1764188"/>
            <a:ext cx="7317530" cy="3231654"/>
          </a:xfrm>
          <a:prstGeom prst="rect">
            <a:avLst/>
          </a:prstGeom>
          <a:noFill/>
        </p:spPr>
        <p:txBody>
          <a:bodyPr wrap="square" rtlCol="0">
            <a:spAutoFit/>
          </a:bodyPr>
          <a:lstStyle/>
          <a:p>
            <a:pPr algn="ctr"/>
            <a:r>
              <a:rPr lang="en-US" sz="2400" b="1" dirty="0"/>
              <a:t>Meals</a:t>
            </a:r>
          </a:p>
          <a:p>
            <a:endParaRPr lang="en-US" dirty="0"/>
          </a:p>
          <a:p>
            <a:r>
              <a:rPr lang="en-US" dirty="0"/>
              <a:t>Breakfast: Choice of cereals, toast and a hot option. </a:t>
            </a:r>
          </a:p>
          <a:p>
            <a:endParaRPr lang="en-US" dirty="0"/>
          </a:p>
          <a:p>
            <a:r>
              <a:rPr lang="en-US" dirty="0"/>
              <a:t>Lunch: Packed lunch provided by the </a:t>
            </a:r>
            <a:r>
              <a:rPr lang="en-US" dirty="0" err="1"/>
              <a:t>centre</a:t>
            </a:r>
            <a:r>
              <a:rPr lang="en-US" dirty="0"/>
              <a:t>.</a:t>
            </a:r>
          </a:p>
          <a:p>
            <a:endParaRPr lang="en-US" dirty="0"/>
          </a:p>
          <a:p>
            <a:r>
              <a:rPr lang="en-US" dirty="0"/>
              <a:t>Dinner: Hot meal such as roast dinner, with a dessert. </a:t>
            </a:r>
          </a:p>
          <a:p>
            <a:endParaRPr lang="en-US" dirty="0"/>
          </a:p>
          <a:p>
            <a:r>
              <a:rPr lang="en-US" dirty="0"/>
              <a:t>All dietary requirements will be forwarded to the </a:t>
            </a:r>
            <a:r>
              <a:rPr lang="en-US" dirty="0" err="1"/>
              <a:t>centre</a:t>
            </a:r>
            <a:r>
              <a:rPr lang="en-US" dirty="0"/>
              <a:t> and suitable alternatives are provided, on an individual basis if required.  </a:t>
            </a:r>
          </a:p>
        </p:txBody>
      </p:sp>
      <p:pic>
        <p:nvPicPr>
          <p:cNvPr id="3" name="Picture 2"/>
          <p:cNvPicPr>
            <a:picLocks noChangeAspect="1"/>
          </p:cNvPicPr>
          <p:nvPr/>
        </p:nvPicPr>
        <p:blipFill>
          <a:blip r:embed="rId2"/>
          <a:stretch>
            <a:fillRect/>
          </a:stretch>
        </p:blipFill>
        <p:spPr>
          <a:xfrm>
            <a:off x="454433" y="318099"/>
            <a:ext cx="2738247" cy="1339360"/>
          </a:xfrm>
          <a:prstGeom prst="rect">
            <a:avLst/>
          </a:prstGeom>
        </p:spPr>
      </p:pic>
    </p:spTree>
    <p:extLst>
      <p:ext uri="{BB962C8B-B14F-4D97-AF65-F5344CB8AC3E}">
        <p14:creationId xmlns:p14="http://schemas.microsoft.com/office/powerpoint/2010/main" val="203128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bleside at York Racecourse | Hostels in York, Yorkshire">
            <a:extLst>
              <a:ext uri="{FF2B5EF4-FFF2-40B4-BE49-F238E27FC236}">
                <a16:creationId xmlns:a16="http://schemas.microsoft.com/office/drawing/2014/main" id="{27BFE387-F2E4-7B32-9D59-8A33D68B563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2387" y="435709"/>
            <a:ext cx="4280990" cy="28428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Stableside - Our Facilities">
            <a:extLst>
              <a:ext uri="{FF2B5EF4-FFF2-40B4-BE49-F238E27FC236}">
                <a16:creationId xmlns:a16="http://schemas.microsoft.com/office/drawing/2014/main" id="{45B28D9D-4AEB-95C6-EA77-A6ADCB032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824" y="187911"/>
            <a:ext cx="3469684" cy="309064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Stableside - Home">
            <a:extLst>
              <a:ext uri="{FF2B5EF4-FFF2-40B4-BE49-F238E27FC236}">
                <a16:creationId xmlns:a16="http://schemas.microsoft.com/office/drawing/2014/main" id="{8DA55BCD-21DF-AAEF-3414-7F6E1A48E1E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39108" y="3672772"/>
            <a:ext cx="6541477" cy="275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59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647" y="1234993"/>
            <a:ext cx="6723272" cy="3970318"/>
          </a:xfrm>
          <a:prstGeom prst="rect">
            <a:avLst/>
          </a:prstGeom>
          <a:noFill/>
        </p:spPr>
        <p:txBody>
          <a:bodyPr wrap="square" lIns="91440" tIns="45720" rIns="91440" bIns="45720" rtlCol="0" anchor="t">
            <a:spAutoFit/>
          </a:bodyPr>
          <a:lstStyle/>
          <a:p>
            <a:r>
              <a:rPr lang="en-US" b="1" u="sng" dirty="0"/>
              <a:t>Itinerary</a:t>
            </a:r>
            <a:endParaRPr lang="en-US" b="1" u="sng" dirty="0">
              <a:cs typeface="Lucida Sans Unicode"/>
            </a:endParaRPr>
          </a:p>
          <a:p>
            <a:endParaRPr lang="en-US" u="sng" dirty="0"/>
          </a:p>
          <a:p>
            <a:r>
              <a:rPr lang="en-US" u="sng" dirty="0"/>
              <a:t>Wednesday </a:t>
            </a:r>
            <a:endParaRPr lang="en-US" u="sng" dirty="0">
              <a:cs typeface="Lucida Sans Unicode"/>
            </a:endParaRPr>
          </a:p>
          <a:p>
            <a:endParaRPr lang="en-US" u="sng" dirty="0"/>
          </a:p>
          <a:p>
            <a:r>
              <a:rPr lang="en-US" dirty="0"/>
              <a:t>8:45 Arrive school </a:t>
            </a:r>
          </a:p>
          <a:p>
            <a:endParaRPr lang="en-US" dirty="0">
              <a:cs typeface="Lucida Sans Unicode"/>
            </a:endParaRPr>
          </a:p>
          <a:p>
            <a:r>
              <a:rPr lang="en-US" dirty="0">
                <a:cs typeface="Lucida Sans Unicode"/>
              </a:rPr>
              <a:t>9.15 Leave</a:t>
            </a:r>
          </a:p>
          <a:p>
            <a:endParaRPr lang="en-US" dirty="0"/>
          </a:p>
          <a:p>
            <a:r>
              <a:rPr lang="en-US" dirty="0"/>
              <a:t>11:30 Arrive at York Racecourse Centre.</a:t>
            </a:r>
            <a:endParaRPr lang="en-US" dirty="0">
              <a:cs typeface="Lucida Sans Unicode"/>
            </a:endParaRPr>
          </a:p>
          <a:p>
            <a:endParaRPr lang="en-US" dirty="0"/>
          </a:p>
          <a:p>
            <a:r>
              <a:rPr lang="en-US" dirty="0"/>
              <a:t>1pm York Minster- Creative Creation!</a:t>
            </a:r>
          </a:p>
          <a:p>
            <a:endParaRPr lang="en-US" dirty="0"/>
          </a:p>
          <a:p>
            <a:r>
              <a:rPr lang="en-US" dirty="0"/>
              <a:t>6pm Dinner</a:t>
            </a:r>
          </a:p>
          <a:p>
            <a:endParaRPr lang="en-US" dirty="0"/>
          </a:p>
        </p:txBody>
      </p:sp>
    </p:spTree>
    <p:extLst>
      <p:ext uri="{BB962C8B-B14F-4D97-AF65-F5344CB8AC3E}">
        <p14:creationId xmlns:p14="http://schemas.microsoft.com/office/powerpoint/2010/main" val="31211135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919</TotalTime>
  <Words>743</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Lucida Sans Unicode</vt:lpstr>
      <vt:lpstr>Verdana</vt:lpstr>
      <vt:lpstr>Wingdings 2</vt:lpstr>
      <vt:lpstr>Wingdings 3</vt:lpstr>
      <vt:lpstr>Concourse</vt:lpstr>
      <vt:lpstr>Year 4 York Residential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York Residential</dc:title>
  <dc:creator>Rach Saunders</dc:creator>
  <cp:lastModifiedBy>Diane Porteous</cp:lastModifiedBy>
  <cp:revision>123</cp:revision>
  <dcterms:created xsi:type="dcterms:W3CDTF">2016-02-26T23:18:23Z</dcterms:created>
  <dcterms:modified xsi:type="dcterms:W3CDTF">2025-04-28T11:52:38Z</dcterms:modified>
</cp:coreProperties>
</file>