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3692"/>
    <a:srgbClr val="FF585C"/>
    <a:srgbClr val="317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3A51-C32C-4A8C-AD9C-0B5E433F5007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E422-4E43-474C-BF35-F7EA7BAA6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67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3A51-C32C-4A8C-AD9C-0B5E433F5007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E422-4E43-474C-BF35-F7EA7BAA6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337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3A51-C32C-4A8C-AD9C-0B5E433F5007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E422-4E43-474C-BF35-F7EA7BAA6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456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3A51-C32C-4A8C-AD9C-0B5E433F5007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E422-4E43-474C-BF35-F7EA7BAA6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46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3A51-C32C-4A8C-AD9C-0B5E433F5007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E422-4E43-474C-BF35-F7EA7BAA6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328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3A51-C32C-4A8C-AD9C-0B5E433F5007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E422-4E43-474C-BF35-F7EA7BAA6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26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3A51-C32C-4A8C-AD9C-0B5E433F5007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E422-4E43-474C-BF35-F7EA7BAA6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57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3A51-C32C-4A8C-AD9C-0B5E433F5007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E422-4E43-474C-BF35-F7EA7BAA6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53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3A51-C32C-4A8C-AD9C-0B5E433F5007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E422-4E43-474C-BF35-F7EA7BAA6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24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3A51-C32C-4A8C-AD9C-0B5E433F5007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E422-4E43-474C-BF35-F7EA7BAA6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999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3A51-C32C-4A8C-AD9C-0B5E433F5007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E422-4E43-474C-BF35-F7EA7BAA6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409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03A51-C32C-4A8C-AD9C-0B5E433F5007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DE422-4E43-474C-BF35-F7EA7BAA6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80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F135ADEF-BADF-425C-94E7-3BC444025E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0" r="2890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C930989-1ECA-4552-9D15-811B5D431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491616"/>
              </p:ext>
            </p:extLst>
          </p:nvPr>
        </p:nvGraphicFramePr>
        <p:xfrm>
          <a:off x="264303" y="1439954"/>
          <a:ext cx="8722235" cy="5059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00">
                  <a:extLst>
                    <a:ext uri="{9D8B030D-6E8A-4147-A177-3AD203B41FA5}">
                      <a16:colId xmlns:a16="http://schemas.microsoft.com/office/drawing/2014/main" val="3448372839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631666479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41012682"/>
                    </a:ext>
                  </a:extLst>
                </a:gridCol>
                <a:gridCol w="1451610">
                  <a:extLst>
                    <a:ext uri="{9D8B030D-6E8A-4147-A177-3AD203B41FA5}">
                      <a16:colId xmlns:a16="http://schemas.microsoft.com/office/drawing/2014/main" val="179168542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470908131"/>
                    </a:ext>
                  </a:extLst>
                </a:gridCol>
                <a:gridCol w="1373505">
                  <a:extLst>
                    <a:ext uri="{9D8B030D-6E8A-4147-A177-3AD203B41FA5}">
                      <a16:colId xmlns:a16="http://schemas.microsoft.com/office/drawing/2014/main" val="4179633191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378869890"/>
                    </a:ext>
                  </a:extLst>
                </a:gridCol>
                <a:gridCol w="1383370">
                  <a:extLst>
                    <a:ext uri="{9D8B030D-6E8A-4147-A177-3AD203B41FA5}">
                      <a16:colId xmlns:a16="http://schemas.microsoft.com/office/drawing/2014/main" val="899192771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985838027"/>
                    </a:ext>
                  </a:extLst>
                </a:gridCol>
                <a:gridCol w="1417490">
                  <a:extLst>
                    <a:ext uri="{9D8B030D-6E8A-4147-A177-3AD203B41FA5}">
                      <a16:colId xmlns:a16="http://schemas.microsoft.com/office/drawing/2014/main" val="1663979581"/>
                    </a:ext>
                  </a:extLst>
                </a:gridCol>
              </a:tblGrid>
              <a:tr h="6741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Week Begin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30/10/23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13/11/23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27/11/23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11/12/23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08/01/24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22/01/24</a:t>
                      </a:r>
                    </a:p>
                  </a:txBody>
                  <a:tcPr>
                    <a:solidFill>
                      <a:srgbClr val="0E36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MON</a:t>
                      </a:r>
                      <a:endParaRPr lang="en-GB" sz="4000" b="0" dirty="0">
                        <a:solidFill>
                          <a:schemeClr val="bg1"/>
                        </a:solidFill>
                        <a:latin typeface="Gill Sans MT Condensed" panose="020B0506020104020203" pitchFamily="34" charset="0"/>
                      </a:endParaRPr>
                    </a:p>
                  </a:txBody>
                  <a:tcPr>
                    <a:solidFill>
                      <a:srgbClr val="0E369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TUES</a:t>
                      </a:r>
                    </a:p>
                  </a:txBody>
                  <a:tcPr>
                    <a:solidFill>
                      <a:srgbClr val="0E36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latin typeface="Gill Sans MT Condensed" panose="020B0506020104020203" pitchFamily="34" charset="0"/>
                        </a:rPr>
                        <a:t>WED</a:t>
                      </a:r>
                    </a:p>
                  </a:txBody>
                  <a:tcPr>
                    <a:solidFill>
                      <a:srgbClr val="0E36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latin typeface="Gill Sans MT Condensed" panose="020B0506020104020203" pitchFamily="34" charset="0"/>
                        </a:rPr>
                        <a:t>THURS</a:t>
                      </a:r>
                    </a:p>
                  </a:txBody>
                  <a:tcPr>
                    <a:solidFill>
                      <a:srgbClr val="0E36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latin typeface="Gill Sans MT Condensed" panose="020B0506020104020203" pitchFamily="34" charset="0"/>
                        </a:rPr>
                        <a:t>FRI</a:t>
                      </a:r>
                    </a:p>
                  </a:txBody>
                  <a:tcPr>
                    <a:solidFill>
                      <a:srgbClr val="0E36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212339"/>
                  </a:ext>
                </a:extLst>
              </a:tr>
              <a:tr h="2368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Main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Chicken Curry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Ultimate Fish Pie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Roast Chicken, Yorkshire Pudding, Stuffing &amp; Gravy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Sausage &amp; Mash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Fish Fingers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388319"/>
                  </a:ext>
                </a:extLst>
              </a:tr>
              <a:tr h="4277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Vegetarian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Southern Fried Quorn Fillet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Cheese &amp; Tomato Pizza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Mac &amp; Cheese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Vegetable Chilli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Vegetable Frittata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113535"/>
                  </a:ext>
                </a:extLst>
              </a:tr>
              <a:tr h="6967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Vegetables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Steamed Cabbage &amp; Peas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Mixed Vegetables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Carrots &amp; Green Beans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Steamed Broccoli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Baked Beans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Garden Peas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667418"/>
                  </a:ext>
                </a:extLst>
              </a:tr>
              <a:tr h="3963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Carbohydrate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Rice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Steamed New Potatoes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Roast Potatoes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Rice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Oven Baked Chips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994649"/>
                  </a:ext>
                </a:extLst>
              </a:tr>
              <a:tr h="4367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Jacket Potatoes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Jacket Potatoes with a choice of fillings including Baked Beans, Cheese &amp; Tuna Mayonnaise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75331"/>
                  </a:ext>
                </a:extLst>
              </a:tr>
              <a:tr h="4307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Deli Bar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Egg Mayo Wrap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Ham Sandwich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Cheese Sandwich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Ham Baguette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Cheese Wrap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Chicken Mayo Sandwich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Ham Wrap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Egg Mayo Sandwich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Chicken Mayo Wrap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Cheese Baguette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485343"/>
                  </a:ext>
                </a:extLst>
              </a:tr>
              <a:tr h="4307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Salad Bar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A Selection of Freshly Prepared Salads and Breads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36512"/>
                  </a:ext>
                </a:extLst>
              </a:tr>
              <a:tr h="4307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Desserts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Apple &amp; Banana Sponge 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Yoghurt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Fruit Cocktail Jelly &amp; Cream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Yoghurt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Oaty Fruit Crunch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Yoghurt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Chocolate Mousse with Banana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Yoghurt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Sticky Toffee Pudding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Yoghurt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210498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FC2B4505-1951-47B3-97AC-48644530E82C}"/>
              </a:ext>
            </a:extLst>
          </p:cNvPr>
          <p:cNvSpPr txBox="1"/>
          <p:nvPr/>
        </p:nvSpPr>
        <p:spPr>
          <a:xfrm>
            <a:off x="76200" y="146939"/>
            <a:ext cx="586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rgbClr val="0E3692"/>
                </a:solidFill>
                <a:latin typeface="Gill Sans MT Condensed" panose="020B0506020104020203" pitchFamily="34" charset="0"/>
              </a:rPr>
              <a:t>WEEK ONE MENU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F77543-3696-E5F3-57F1-F6B89E29717B}"/>
              </a:ext>
            </a:extLst>
          </p:cNvPr>
          <p:cNvSpPr txBox="1"/>
          <p:nvPr/>
        </p:nvSpPr>
        <p:spPr>
          <a:xfrm>
            <a:off x="5811520" y="608604"/>
            <a:ext cx="2692399" cy="369332"/>
          </a:xfrm>
          <a:custGeom>
            <a:avLst/>
            <a:gdLst>
              <a:gd name="connsiteX0" fmla="*/ 0 w 2692399"/>
              <a:gd name="connsiteY0" fmla="*/ 0 h 369332"/>
              <a:gd name="connsiteX1" fmla="*/ 457708 w 2692399"/>
              <a:gd name="connsiteY1" fmla="*/ 0 h 369332"/>
              <a:gd name="connsiteX2" fmla="*/ 1050036 w 2692399"/>
              <a:gd name="connsiteY2" fmla="*/ 0 h 369332"/>
              <a:gd name="connsiteX3" fmla="*/ 1507743 w 2692399"/>
              <a:gd name="connsiteY3" fmla="*/ 0 h 369332"/>
              <a:gd name="connsiteX4" fmla="*/ 2019299 w 2692399"/>
              <a:gd name="connsiteY4" fmla="*/ 0 h 369332"/>
              <a:gd name="connsiteX5" fmla="*/ 2692399 w 2692399"/>
              <a:gd name="connsiteY5" fmla="*/ 0 h 369332"/>
              <a:gd name="connsiteX6" fmla="*/ 2692399 w 2692399"/>
              <a:gd name="connsiteY6" fmla="*/ 369332 h 369332"/>
              <a:gd name="connsiteX7" fmla="*/ 2126995 w 2692399"/>
              <a:gd name="connsiteY7" fmla="*/ 369332 h 369332"/>
              <a:gd name="connsiteX8" fmla="*/ 1534667 w 2692399"/>
              <a:gd name="connsiteY8" fmla="*/ 369332 h 369332"/>
              <a:gd name="connsiteX9" fmla="*/ 1050036 w 2692399"/>
              <a:gd name="connsiteY9" fmla="*/ 369332 h 369332"/>
              <a:gd name="connsiteX10" fmla="*/ 0 w 2692399"/>
              <a:gd name="connsiteY10" fmla="*/ 369332 h 369332"/>
              <a:gd name="connsiteX11" fmla="*/ 0 w 2692399"/>
              <a:gd name="connsiteY11" fmla="*/ 0 h 36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92399" h="369332" fill="none" extrusionOk="0">
                <a:moveTo>
                  <a:pt x="0" y="0"/>
                </a:moveTo>
                <a:cubicBezTo>
                  <a:pt x="189434" y="-15452"/>
                  <a:pt x="231608" y="10405"/>
                  <a:pt x="457708" y="0"/>
                </a:cubicBezTo>
                <a:cubicBezTo>
                  <a:pt x="683808" y="-10405"/>
                  <a:pt x="770566" y="29905"/>
                  <a:pt x="1050036" y="0"/>
                </a:cubicBezTo>
                <a:cubicBezTo>
                  <a:pt x="1329506" y="-29905"/>
                  <a:pt x="1402028" y="54361"/>
                  <a:pt x="1507743" y="0"/>
                </a:cubicBezTo>
                <a:cubicBezTo>
                  <a:pt x="1613458" y="-54361"/>
                  <a:pt x="1841177" y="56090"/>
                  <a:pt x="2019299" y="0"/>
                </a:cubicBezTo>
                <a:cubicBezTo>
                  <a:pt x="2197421" y="-56090"/>
                  <a:pt x="2466111" y="70933"/>
                  <a:pt x="2692399" y="0"/>
                </a:cubicBezTo>
                <a:cubicBezTo>
                  <a:pt x="2725516" y="105427"/>
                  <a:pt x="2655223" y="236220"/>
                  <a:pt x="2692399" y="369332"/>
                </a:cubicBezTo>
                <a:cubicBezTo>
                  <a:pt x="2536349" y="378252"/>
                  <a:pt x="2405875" y="361189"/>
                  <a:pt x="2126995" y="369332"/>
                </a:cubicBezTo>
                <a:cubicBezTo>
                  <a:pt x="1848115" y="377475"/>
                  <a:pt x="1786670" y="360188"/>
                  <a:pt x="1534667" y="369332"/>
                </a:cubicBezTo>
                <a:cubicBezTo>
                  <a:pt x="1282664" y="378476"/>
                  <a:pt x="1292110" y="359587"/>
                  <a:pt x="1050036" y="369332"/>
                </a:cubicBezTo>
                <a:cubicBezTo>
                  <a:pt x="807962" y="379077"/>
                  <a:pt x="349830" y="339768"/>
                  <a:pt x="0" y="369332"/>
                </a:cubicBezTo>
                <a:cubicBezTo>
                  <a:pt x="-38115" y="202842"/>
                  <a:pt x="19467" y="124285"/>
                  <a:pt x="0" y="0"/>
                </a:cubicBezTo>
                <a:close/>
              </a:path>
              <a:path w="2692399" h="369332" stroke="0" extrusionOk="0">
                <a:moveTo>
                  <a:pt x="0" y="0"/>
                </a:moveTo>
                <a:cubicBezTo>
                  <a:pt x="222701" y="-14606"/>
                  <a:pt x="287934" y="12340"/>
                  <a:pt x="565404" y="0"/>
                </a:cubicBezTo>
                <a:cubicBezTo>
                  <a:pt x="842874" y="-12340"/>
                  <a:pt x="833531" y="41786"/>
                  <a:pt x="1023112" y="0"/>
                </a:cubicBezTo>
                <a:cubicBezTo>
                  <a:pt x="1212693" y="-41786"/>
                  <a:pt x="1340568" y="51541"/>
                  <a:pt x="1534667" y="0"/>
                </a:cubicBezTo>
                <a:cubicBezTo>
                  <a:pt x="1728766" y="-51541"/>
                  <a:pt x="1892092" y="3855"/>
                  <a:pt x="2046223" y="0"/>
                </a:cubicBezTo>
                <a:cubicBezTo>
                  <a:pt x="2200354" y="-3855"/>
                  <a:pt x="2544323" y="39591"/>
                  <a:pt x="2692399" y="0"/>
                </a:cubicBezTo>
                <a:cubicBezTo>
                  <a:pt x="2697865" y="125713"/>
                  <a:pt x="2663393" y="256412"/>
                  <a:pt x="2692399" y="369332"/>
                </a:cubicBezTo>
                <a:cubicBezTo>
                  <a:pt x="2514810" y="398774"/>
                  <a:pt x="2357613" y="355084"/>
                  <a:pt x="2207767" y="369332"/>
                </a:cubicBezTo>
                <a:cubicBezTo>
                  <a:pt x="2057921" y="383580"/>
                  <a:pt x="1860140" y="338339"/>
                  <a:pt x="1642363" y="369332"/>
                </a:cubicBezTo>
                <a:cubicBezTo>
                  <a:pt x="1424586" y="400325"/>
                  <a:pt x="1249198" y="336719"/>
                  <a:pt x="1076960" y="369332"/>
                </a:cubicBezTo>
                <a:cubicBezTo>
                  <a:pt x="904722" y="401945"/>
                  <a:pt x="703905" y="309605"/>
                  <a:pt x="511556" y="369332"/>
                </a:cubicBezTo>
                <a:cubicBezTo>
                  <a:pt x="319207" y="429059"/>
                  <a:pt x="244995" y="332314"/>
                  <a:pt x="0" y="369332"/>
                </a:cubicBezTo>
                <a:cubicBezTo>
                  <a:pt x="-42057" y="277478"/>
                  <a:pt x="27588" y="8401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28022830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>
            <a:softEdge rad="1270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86AAB6-5267-855F-5121-509F87B656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000" y="-5720"/>
            <a:ext cx="1404000" cy="14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167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F135ADEF-BADF-425C-94E7-3BC444025E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0" r="2890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C930989-1ECA-4552-9D15-811B5D431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980993"/>
              </p:ext>
            </p:extLst>
          </p:nvPr>
        </p:nvGraphicFramePr>
        <p:xfrm>
          <a:off x="296727" y="1488738"/>
          <a:ext cx="8653491" cy="483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049">
                  <a:extLst>
                    <a:ext uri="{9D8B030D-6E8A-4147-A177-3AD203B41FA5}">
                      <a16:colId xmlns:a16="http://schemas.microsoft.com/office/drawing/2014/main" val="3448372839"/>
                    </a:ext>
                  </a:extLst>
                </a:gridCol>
                <a:gridCol w="1427297">
                  <a:extLst>
                    <a:ext uri="{9D8B030D-6E8A-4147-A177-3AD203B41FA5}">
                      <a16:colId xmlns:a16="http://schemas.microsoft.com/office/drawing/2014/main" val="3631666479"/>
                    </a:ext>
                  </a:extLst>
                </a:gridCol>
                <a:gridCol w="118960">
                  <a:extLst>
                    <a:ext uri="{9D8B030D-6E8A-4147-A177-3AD203B41FA5}">
                      <a16:colId xmlns:a16="http://schemas.microsoft.com/office/drawing/2014/main" val="2041012682"/>
                    </a:ext>
                  </a:extLst>
                </a:gridCol>
                <a:gridCol w="1431054">
                  <a:extLst>
                    <a:ext uri="{9D8B030D-6E8A-4147-A177-3AD203B41FA5}">
                      <a16:colId xmlns:a16="http://schemas.microsoft.com/office/drawing/2014/main" val="2746711338"/>
                    </a:ext>
                  </a:extLst>
                </a:gridCol>
                <a:gridCol w="118960">
                  <a:extLst>
                    <a:ext uri="{9D8B030D-6E8A-4147-A177-3AD203B41FA5}">
                      <a16:colId xmlns:a16="http://schemas.microsoft.com/office/drawing/2014/main" val="2248831719"/>
                    </a:ext>
                  </a:extLst>
                </a:gridCol>
                <a:gridCol w="1354055">
                  <a:extLst>
                    <a:ext uri="{9D8B030D-6E8A-4147-A177-3AD203B41FA5}">
                      <a16:colId xmlns:a16="http://schemas.microsoft.com/office/drawing/2014/main" val="4179633191"/>
                    </a:ext>
                  </a:extLst>
                </a:gridCol>
                <a:gridCol w="118960">
                  <a:extLst>
                    <a:ext uri="{9D8B030D-6E8A-4147-A177-3AD203B41FA5}">
                      <a16:colId xmlns:a16="http://schemas.microsoft.com/office/drawing/2014/main" val="2192984061"/>
                    </a:ext>
                  </a:extLst>
                </a:gridCol>
                <a:gridCol w="1363780">
                  <a:extLst>
                    <a:ext uri="{9D8B030D-6E8A-4147-A177-3AD203B41FA5}">
                      <a16:colId xmlns:a16="http://schemas.microsoft.com/office/drawing/2014/main" val="899192771"/>
                    </a:ext>
                  </a:extLst>
                </a:gridCol>
                <a:gridCol w="118960">
                  <a:extLst>
                    <a:ext uri="{9D8B030D-6E8A-4147-A177-3AD203B41FA5}">
                      <a16:colId xmlns:a16="http://schemas.microsoft.com/office/drawing/2014/main" val="3618689238"/>
                    </a:ext>
                  </a:extLst>
                </a:gridCol>
                <a:gridCol w="1397416">
                  <a:extLst>
                    <a:ext uri="{9D8B030D-6E8A-4147-A177-3AD203B41FA5}">
                      <a16:colId xmlns:a16="http://schemas.microsoft.com/office/drawing/2014/main" val="1663979581"/>
                    </a:ext>
                  </a:extLst>
                </a:gridCol>
              </a:tblGrid>
              <a:tr h="9732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Week Begin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06/11/23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20/11/23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04/12/23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18/12/23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16/01/24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29/01/24</a:t>
                      </a:r>
                      <a:endParaRPr lang="en-GB" sz="800" dirty="0">
                        <a:solidFill>
                          <a:schemeClr val="bg1"/>
                        </a:solidFill>
                        <a:latin typeface="Gill Sans MT Condensed" panose="020B0506020104020203" pitchFamily="34" charset="0"/>
                      </a:endParaRPr>
                    </a:p>
                  </a:txBody>
                  <a:tcPr>
                    <a:solidFill>
                      <a:srgbClr val="0E36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MON</a:t>
                      </a:r>
                      <a:endParaRPr lang="en-GB" sz="4000" b="0" dirty="0">
                        <a:solidFill>
                          <a:schemeClr val="bg1"/>
                        </a:solidFill>
                        <a:latin typeface="Gill Sans MT Condensed" panose="020B0506020104020203" pitchFamily="34" charset="0"/>
                      </a:endParaRPr>
                    </a:p>
                  </a:txBody>
                  <a:tcPr>
                    <a:solidFill>
                      <a:srgbClr val="0E369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TUES</a:t>
                      </a:r>
                    </a:p>
                  </a:txBody>
                  <a:tcPr>
                    <a:solidFill>
                      <a:srgbClr val="0E36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latin typeface="Gill Sans MT Condensed" panose="020B0506020104020203" pitchFamily="34" charset="0"/>
                        </a:rPr>
                        <a:t>WED</a:t>
                      </a:r>
                    </a:p>
                  </a:txBody>
                  <a:tcPr>
                    <a:solidFill>
                      <a:srgbClr val="0E36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latin typeface="Gill Sans MT Condensed" panose="020B0506020104020203" pitchFamily="34" charset="0"/>
                        </a:rPr>
                        <a:t>THURS</a:t>
                      </a:r>
                    </a:p>
                  </a:txBody>
                  <a:tcPr>
                    <a:solidFill>
                      <a:srgbClr val="0E36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latin typeface="Gill Sans MT Condensed" panose="020B0506020104020203" pitchFamily="34" charset="0"/>
                        </a:rPr>
                        <a:t>FRI</a:t>
                      </a:r>
                    </a:p>
                  </a:txBody>
                  <a:tcPr>
                    <a:solidFill>
                      <a:srgbClr val="0E36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212339"/>
                  </a:ext>
                </a:extLst>
              </a:tr>
              <a:tr h="3892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Main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Chicken Stir Fry with Sweet &amp; Sour Sauce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BBQ Beefburger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Roast Pork, Apple Sauce &amp; Gravy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Beef Lasagne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Battered Fish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388319"/>
                  </a:ext>
                </a:extLst>
              </a:tr>
              <a:tr h="4171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Vegetarian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Sweet Potato Korma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Vegetarian Pasta Bolognaise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Vegetarian Shepperd's Pie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Cantonese Vegetable Stir Fry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Vegetarian Hot Dog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113535"/>
                  </a:ext>
                </a:extLst>
              </a:tr>
              <a:tr h="679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Vegetables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Carrots &amp; Green Beans 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Corn on The Cob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Roasted Root Vegetables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Sweetcorn &amp; Mixed Peppers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Baked Beans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Garden Peas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667418"/>
                  </a:ext>
                </a:extLst>
              </a:tr>
              <a:tr h="3864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Carbohydrate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Rice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Potato Wedges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Steamed New Potatoes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Rice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Oven Baked Chips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994649"/>
                  </a:ext>
                </a:extLst>
              </a:tr>
              <a:tr h="4258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Jacket Potatoes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Jacket Potatoes with a choice of fillings including Baked Beans, Cheese &amp; Tuna Mayonnaise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75331"/>
                  </a:ext>
                </a:extLst>
              </a:tr>
              <a:tr h="4200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Deli Bar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Egg Mayo Wrap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Ham Sandwich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Cheese Sandwich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Ham Baguette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Cheese Wrap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Chicken Mayo Sandwich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Ham Wrap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Egg Mayo Sandwich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Cheese Baguette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Chicken Mayo Wrap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485343"/>
                  </a:ext>
                </a:extLst>
              </a:tr>
              <a:tr h="4200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Salad Bar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A Selection of Freshly Prepared Salads and Breads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36512"/>
                  </a:ext>
                </a:extLst>
              </a:tr>
              <a:tr h="6887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Gill Sans MT Condensed" panose="020B0506020104020203" pitchFamily="34" charset="0"/>
                        </a:rPr>
                        <a:t>Desserts</a:t>
                      </a:r>
                    </a:p>
                  </a:txBody>
                  <a:tcPr>
                    <a:solidFill>
                      <a:srgbClr val="FF58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Chocolate Orange Sponge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Yoghurt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Chocolate Shortbread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Yoghurt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Apple Crumble &amp; Custard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Yoghurt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Cornflake Cookies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Yoghurt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Banana Bread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Ice Cream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000" dirty="0">
                          <a:latin typeface="Gill Sans MT" panose="020B0502020104020203" pitchFamily="34" charset="0"/>
                        </a:rPr>
                        <a:t>Yoghurt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210498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FC2B4505-1951-47B3-97AC-48644530E82C}"/>
              </a:ext>
            </a:extLst>
          </p:cNvPr>
          <p:cNvSpPr txBox="1"/>
          <p:nvPr/>
        </p:nvSpPr>
        <p:spPr>
          <a:xfrm>
            <a:off x="76200" y="146939"/>
            <a:ext cx="586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rgbClr val="0E3692"/>
                </a:solidFill>
                <a:latin typeface="Gill Sans MT Condensed" panose="020B0506020104020203" pitchFamily="34" charset="0"/>
              </a:rPr>
              <a:t>WEEK TW0 MENU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F77543-3696-E5F3-57F1-F6B89E29717B}"/>
              </a:ext>
            </a:extLst>
          </p:cNvPr>
          <p:cNvSpPr txBox="1"/>
          <p:nvPr/>
        </p:nvSpPr>
        <p:spPr>
          <a:xfrm>
            <a:off x="5811520" y="608604"/>
            <a:ext cx="2692399" cy="369332"/>
          </a:xfrm>
          <a:custGeom>
            <a:avLst/>
            <a:gdLst>
              <a:gd name="connsiteX0" fmla="*/ 0 w 2692399"/>
              <a:gd name="connsiteY0" fmla="*/ 0 h 369332"/>
              <a:gd name="connsiteX1" fmla="*/ 457708 w 2692399"/>
              <a:gd name="connsiteY1" fmla="*/ 0 h 369332"/>
              <a:gd name="connsiteX2" fmla="*/ 1050036 w 2692399"/>
              <a:gd name="connsiteY2" fmla="*/ 0 h 369332"/>
              <a:gd name="connsiteX3" fmla="*/ 1507743 w 2692399"/>
              <a:gd name="connsiteY3" fmla="*/ 0 h 369332"/>
              <a:gd name="connsiteX4" fmla="*/ 2019299 w 2692399"/>
              <a:gd name="connsiteY4" fmla="*/ 0 h 369332"/>
              <a:gd name="connsiteX5" fmla="*/ 2692399 w 2692399"/>
              <a:gd name="connsiteY5" fmla="*/ 0 h 369332"/>
              <a:gd name="connsiteX6" fmla="*/ 2692399 w 2692399"/>
              <a:gd name="connsiteY6" fmla="*/ 369332 h 369332"/>
              <a:gd name="connsiteX7" fmla="*/ 2126995 w 2692399"/>
              <a:gd name="connsiteY7" fmla="*/ 369332 h 369332"/>
              <a:gd name="connsiteX8" fmla="*/ 1534667 w 2692399"/>
              <a:gd name="connsiteY8" fmla="*/ 369332 h 369332"/>
              <a:gd name="connsiteX9" fmla="*/ 1050036 w 2692399"/>
              <a:gd name="connsiteY9" fmla="*/ 369332 h 369332"/>
              <a:gd name="connsiteX10" fmla="*/ 0 w 2692399"/>
              <a:gd name="connsiteY10" fmla="*/ 369332 h 369332"/>
              <a:gd name="connsiteX11" fmla="*/ 0 w 2692399"/>
              <a:gd name="connsiteY11" fmla="*/ 0 h 36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92399" h="369332" fill="none" extrusionOk="0">
                <a:moveTo>
                  <a:pt x="0" y="0"/>
                </a:moveTo>
                <a:cubicBezTo>
                  <a:pt x="189434" y="-15452"/>
                  <a:pt x="231608" y="10405"/>
                  <a:pt x="457708" y="0"/>
                </a:cubicBezTo>
                <a:cubicBezTo>
                  <a:pt x="683808" y="-10405"/>
                  <a:pt x="770566" y="29905"/>
                  <a:pt x="1050036" y="0"/>
                </a:cubicBezTo>
                <a:cubicBezTo>
                  <a:pt x="1329506" y="-29905"/>
                  <a:pt x="1402028" y="54361"/>
                  <a:pt x="1507743" y="0"/>
                </a:cubicBezTo>
                <a:cubicBezTo>
                  <a:pt x="1613458" y="-54361"/>
                  <a:pt x="1841177" y="56090"/>
                  <a:pt x="2019299" y="0"/>
                </a:cubicBezTo>
                <a:cubicBezTo>
                  <a:pt x="2197421" y="-56090"/>
                  <a:pt x="2466111" y="70933"/>
                  <a:pt x="2692399" y="0"/>
                </a:cubicBezTo>
                <a:cubicBezTo>
                  <a:pt x="2725516" y="105427"/>
                  <a:pt x="2655223" y="236220"/>
                  <a:pt x="2692399" y="369332"/>
                </a:cubicBezTo>
                <a:cubicBezTo>
                  <a:pt x="2536349" y="378252"/>
                  <a:pt x="2405875" y="361189"/>
                  <a:pt x="2126995" y="369332"/>
                </a:cubicBezTo>
                <a:cubicBezTo>
                  <a:pt x="1848115" y="377475"/>
                  <a:pt x="1786670" y="360188"/>
                  <a:pt x="1534667" y="369332"/>
                </a:cubicBezTo>
                <a:cubicBezTo>
                  <a:pt x="1282664" y="378476"/>
                  <a:pt x="1292110" y="359587"/>
                  <a:pt x="1050036" y="369332"/>
                </a:cubicBezTo>
                <a:cubicBezTo>
                  <a:pt x="807962" y="379077"/>
                  <a:pt x="349830" y="339768"/>
                  <a:pt x="0" y="369332"/>
                </a:cubicBezTo>
                <a:cubicBezTo>
                  <a:pt x="-38115" y="202842"/>
                  <a:pt x="19467" y="124285"/>
                  <a:pt x="0" y="0"/>
                </a:cubicBezTo>
                <a:close/>
              </a:path>
              <a:path w="2692399" h="369332" stroke="0" extrusionOk="0">
                <a:moveTo>
                  <a:pt x="0" y="0"/>
                </a:moveTo>
                <a:cubicBezTo>
                  <a:pt x="222701" y="-14606"/>
                  <a:pt x="287934" y="12340"/>
                  <a:pt x="565404" y="0"/>
                </a:cubicBezTo>
                <a:cubicBezTo>
                  <a:pt x="842874" y="-12340"/>
                  <a:pt x="833531" y="41786"/>
                  <a:pt x="1023112" y="0"/>
                </a:cubicBezTo>
                <a:cubicBezTo>
                  <a:pt x="1212693" y="-41786"/>
                  <a:pt x="1340568" y="51541"/>
                  <a:pt x="1534667" y="0"/>
                </a:cubicBezTo>
                <a:cubicBezTo>
                  <a:pt x="1728766" y="-51541"/>
                  <a:pt x="1892092" y="3855"/>
                  <a:pt x="2046223" y="0"/>
                </a:cubicBezTo>
                <a:cubicBezTo>
                  <a:pt x="2200354" y="-3855"/>
                  <a:pt x="2544323" y="39591"/>
                  <a:pt x="2692399" y="0"/>
                </a:cubicBezTo>
                <a:cubicBezTo>
                  <a:pt x="2697865" y="125713"/>
                  <a:pt x="2663393" y="256412"/>
                  <a:pt x="2692399" y="369332"/>
                </a:cubicBezTo>
                <a:cubicBezTo>
                  <a:pt x="2514810" y="398774"/>
                  <a:pt x="2357613" y="355084"/>
                  <a:pt x="2207767" y="369332"/>
                </a:cubicBezTo>
                <a:cubicBezTo>
                  <a:pt x="2057921" y="383580"/>
                  <a:pt x="1860140" y="338339"/>
                  <a:pt x="1642363" y="369332"/>
                </a:cubicBezTo>
                <a:cubicBezTo>
                  <a:pt x="1424586" y="400325"/>
                  <a:pt x="1249198" y="336719"/>
                  <a:pt x="1076960" y="369332"/>
                </a:cubicBezTo>
                <a:cubicBezTo>
                  <a:pt x="904722" y="401945"/>
                  <a:pt x="703905" y="309605"/>
                  <a:pt x="511556" y="369332"/>
                </a:cubicBezTo>
                <a:cubicBezTo>
                  <a:pt x="319207" y="429059"/>
                  <a:pt x="244995" y="332314"/>
                  <a:pt x="0" y="369332"/>
                </a:cubicBezTo>
                <a:cubicBezTo>
                  <a:pt x="-42057" y="277478"/>
                  <a:pt x="27588" y="8401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28022830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>
            <a:softEdge rad="1270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7" name="Picture 6" descr="A blue shield with white text and a wheel and four hands&#10;&#10;Description automatically generated">
            <a:extLst>
              <a:ext uri="{FF2B5EF4-FFF2-40B4-BE49-F238E27FC236}">
                <a16:creationId xmlns:a16="http://schemas.microsoft.com/office/drawing/2014/main" id="{7ED3F675-8DCF-AE57-472E-26DCDD34A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6000" y="10465"/>
            <a:ext cx="1368000" cy="13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036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338</Words>
  <Application>Microsoft Office PowerPoint</Application>
  <PresentationFormat>On-screen Show (4:3)</PresentationFormat>
  <Paragraphs>139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Gill Sans MT</vt:lpstr>
      <vt:lpstr>Gill Sans MT Condensed</vt:lpstr>
      <vt:lpstr>Office Theme</vt:lpstr>
      <vt:lpstr>PowerPoint Presentation</vt:lpstr>
      <vt:lpstr>PowerPoint Presentation</vt:lpstr>
    </vt:vector>
  </TitlesOfParts>
  <Company>Aramark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Pattison, Amy (UK)</dc:creator>
  <cp:lastModifiedBy>Sam Davies</cp:lastModifiedBy>
  <cp:revision>37</cp:revision>
  <cp:lastPrinted>2023-06-12T10:42:00Z</cp:lastPrinted>
  <dcterms:created xsi:type="dcterms:W3CDTF">2023-01-30T09:31:36Z</dcterms:created>
  <dcterms:modified xsi:type="dcterms:W3CDTF">2023-11-03T13:06:55Z</dcterms:modified>
</cp:coreProperties>
</file>