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8" r:id="rId4"/>
    <p:sldId id="279" r:id="rId5"/>
    <p:sldId id="280" r:id="rId6"/>
    <p:sldId id="259" r:id="rId7"/>
    <p:sldId id="268" r:id="rId8"/>
    <p:sldId id="282" r:id="rId9"/>
    <p:sldId id="283" r:id="rId10"/>
    <p:sldId id="262" r:id="rId11"/>
    <p:sldId id="285" r:id="rId12"/>
    <p:sldId id="284" r:id="rId13"/>
    <p:sldId id="288" r:id="rId14"/>
    <p:sldId id="270" r:id="rId15"/>
    <p:sldId id="272" r:id="rId16"/>
    <p:sldId id="290" r:id="rId17"/>
    <p:sldId id="291" r:id="rId18"/>
    <p:sldId id="293" r:id="rId19"/>
    <p:sldId id="292" r:id="rId20"/>
    <p:sldId id="297" r:id="rId21"/>
    <p:sldId id="300" r:id="rId22"/>
    <p:sldId id="301" r:id="rId23"/>
  </p:sldIdLst>
  <p:sldSz cx="9144000" cy="6858000" type="screen4x3"/>
  <p:notesSz cx="6858000" cy="9144000"/>
  <p:embeddedFontLst>
    <p:embeddedFont>
      <p:font typeface="Architects Daughter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wlRZoUUl1+ipMHkxbJvNyKM5n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F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Phonemes taught in order         start to read words asap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LW has a picture pneumonic to help children remember the phoneme/grapheme </a:t>
            </a: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39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274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50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4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99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914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83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047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9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106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95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55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93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08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03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2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ttlewandlelettersandsounds.org.uk/resources/for-par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526473" y="5285510"/>
            <a:ext cx="8229600" cy="11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dirty="0">
                <a:solidFill>
                  <a:srgbClr val="CC9B00"/>
                </a:solidFill>
                <a:sym typeface="Calibri"/>
              </a:rPr>
              <a:t>Welcome to our Phonics </a:t>
            </a:r>
            <a:r>
              <a:rPr lang="en-US" dirty="0">
                <a:solidFill>
                  <a:srgbClr val="CC9B00"/>
                </a:solidFill>
              </a:rPr>
              <a:t>and Early Read Workshop</a:t>
            </a:r>
            <a:br>
              <a:rPr lang="en-US">
                <a:solidFill>
                  <a:srgbClr val="CC9B00"/>
                </a:solidFill>
              </a:rPr>
            </a:br>
            <a:r>
              <a:rPr lang="en-US">
                <a:solidFill>
                  <a:srgbClr val="CC9B00"/>
                </a:solidFill>
              </a:rPr>
              <a:t>30.09.25</a:t>
            </a:r>
            <a:b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6545" y="2034555"/>
            <a:ext cx="8229600" cy="241275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7200" dirty="0"/>
              <a:t>Alma Park Primary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873" y="246929"/>
            <a:ext cx="1588944" cy="1621371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 descr="0.jpg"/>
          <p:cNvPicPr preferRelativeResize="0"/>
          <p:nvPr/>
        </p:nvPicPr>
        <p:blipFill rotWithShape="1">
          <a:blip r:embed="rId3">
            <a:alphaModFix/>
          </a:blip>
          <a:srcRect l="5924" t="4955" r="5635" b="11261"/>
          <a:stretch/>
        </p:blipFill>
        <p:spPr>
          <a:xfrm>
            <a:off x="658762" y="984977"/>
            <a:ext cx="2555494" cy="238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9;p8" descr="0.jpg"/>
          <p:cNvPicPr preferRelativeResize="0"/>
          <p:nvPr/>
        </p:nvPicPr>
        <p:blipFill rotWithShape="1">
          <a:blip r:embed="rId4">
            <a:alphaModFix/>
          </a:blip>
          <a:srcRect l="12219" r="15755"/>
          <a:stretch/>
        </p:blipFill>
        <p:spPr>
          <a:xfrm>
            <a:off x="3617379" y="1020919"/>
            <a:ext cx="2743201" cy="236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5;p9" descr="0.jpg"/>
          <p:cNvPicPr preferRelativeResize="0"/>
          <p:nvPr/>
        </p:nvPicPr>
        <p:blipFill rotWithShape="1">
          <a:blip r:embed="rId5">
            <a:alphaModFix/>
          </a:blip>
          <a:srcRect t="5128" b="5128"/>
          <a:stretch/>
        </p:blipFill>
        <p:spPr>
          <a:xfrm>
            <a:off x="846471" y="4257135"/>
            <a:ext cx="2929565" cy="20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10146" y="69926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make learning stick</a:t>
            </a:r>
          </a:p>
        </p:txBody>
      </p:sp>
      <p:pic>
        <p:nvPicPr>
          <p:cNvPr id="6" name="Google Shape;161;p10" descr="0.jpg"/>
          <p:cNvPicPr preferRelativeResize="0"/>
          <p:nvPr/>
        </p:nvPicPr>
        <p:blipFill rotWithShape="1">
          <a:blip r:embed="rId6">
            <a:alphaModFix/>
          </a:blip>
          <a:srcRect l="3942" t="11111" b="11919"/>
          <a:stretch/>
        </p:blipFill>
        <p:spPr>
          <a:xfrm>
            <a:off x="4128656" y="3595907"/>
            <a:ext cx="3158835" cy="132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11" descr="0.jpg"/>
          <p:cNvPicPr preferRelativeResize="0"/>
          <p:nvPr/>
        </p:nvPicPr>
        <p:blipFill rotWithShape="1">
          <a:blip r:embed="rId7">
            <a:alphaModFix/>
          </a:blip>
          <a:srcRect l="3436" t="10909" r="1062" b="7475"/>
          <a:stretch/>
        </p:blipFill>
        <p:spPr>
          <a:xfrm>
            <a:off x="5278580" y="5140037"/>
            <a:ext cx="3263415" cy="154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327585" y="258939"/>
            <a:ext cx="6488829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400" dirty="0">
                <a:solidFill>
                  <a:srgbClr val="FF0000"/>
                </a:solidFill>
              </a:rPr>
              <a:t>Year 1 - Reading and spelling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939" t="11857" r="2851"/>
          <a:stretch/>
        </p:blipFill>
        <p:spPr>
          <a:xfrm>
            <a:off x="731413" y="1102277"/>
            <a:ext cx="3840587" cy="2548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F9D0D-9EEB-4BF0-ABB3-6E394A4F5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997" y="3921035"/>
            <a:ext cx="5730880" cy="2268850"/>
          </a:xfrm>
          <a:prstGeom prst="rect">
            <a:avLst/>
          </a:prstGeom>
        </p:spPr>
      </p:pic>
      <p:sp>
        <p:nvSpPr>
          <p:cNvPr id="5" name="Google Shape;89;p1">
            <a:extLst>
              <a:ext uri="{FF2B5EF4-FFF2-40B4-BE49-F238E27FC236}">
                <a16:creationId xmlns:a16="http://schemas.microsoft.com/office/drawing/2014/main" id="{C865CB58-A138-4AE3-8A87-69C51A98843F}"/>
              </a:ext>
            </a:extLst>
          </p:cNvPr>
          <p:cNvSpPr txBox="1">
            <a:spLocks/>
          </p:cNvSpPr>
          <p:nvPr/>
        </p:nvSpPr>
        <p:spPr>
          <a:xfrm>
            <a:off x="0" y="4455707"/>
            <a:ext cx="2732754" cy="173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39700">
              <a:spcBef>
                <a:spcPts val="0"/>
              </a:spcBef>
              <a:buSzPts val="3200"/>
              <a:buFont typeface="Arial"/>
              <a:buNone/>
            </a:pPr>
            <a:r>
              <a:rPr lang="en-GB" dirty="0"/>
              <a:t>  </a:t>
            </a:r>
            <a:r>
              <a:rPr lang="en-GB" sz="3800" dirty="0">
                <a:solidFill>
                  <a:srgbClr val="FF0000"/>
                </a:solidFill>
              </a:rPr>
              <a:t>And all the different ways to write a phoneme- </a:t>
            </a:r>
            <a:r>
              <a:rPr lang="en-GB" sz="3800" dirty="0" err="1">
                <a:solidFill>
                  <a:srgbClr val="FF0000"/>
                </a:solidFill>
              </a:rPr>
              <a:t>sh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4862823F-7037-47D6-8B5D-95215C88C19D}"/>
              </a:ext>
            </a:extLst>
          </p:cNvPr>
          <p:cNvSpPr txBox="1">
            <a:spLocks/>
          </p:cNvSpPr>
          <p:nvPr/>
        </p:nvSpPr>
        <p:spPr>
          <a:xfrm>
            <a:off x="4964084" y="1640117"/>
            <a:ext cx="3012298" cy="158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39700">
              <a:spcBef>
                <a:spcPts val="0"/>
              </a:spcBef>
              <a:buSzPts val="3200"/>
              <a:buFont typeface="Arial"/>
              <a:buNone/>
            </a:pPr>
            <a:r>
              <a:rPr lang="en-GB" dirty="0"/>
              <a:t>  </a:t>
            </a:r>
            <a:r>
              <a:rPr lang="en-GB" sz="3800" dirty="0">
                <a:solidFill>
                  <a:srgbClr val="FF0000"/>
                </a:solidFill>
              </a:rPr>
              <a:t>All the different sounds a phoneme can make when it is read in a word.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4906" y="2592082"/>
            <a:ext cx="220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" pitchFamily="2" charset="0"/>
                <a:cs typeface="Calibri" panose="020F0502020204030204" pitchFamily="34" charset="0"/>
              </a:rPr>
              <a:t>was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7258" y="3817029"/>
            <a:ext cx="166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" pitchFamily="2" charset="0"/>
                <a:cs typeface="Calibri" panose="020F0502020204030204" pitchFamily="34" charset="0"/>
              </a:rPr>
              <a:t>her</a:t>
            </a:r>
          </a:p>
        </p:txBody>
      </p:sp>
      <p:sp>
        <p:nvSpPr>
          <p:cNvPr id="5" name="Google Shape;89;p1">
            <a:extLst>
              <a:ext uri="{FF2B5EF4-FFF2-40B4-BE49-F238E27FC236}">
                <a16:creationId xmlns:a16="http://schemas.microsoft.com/office/drawing/2014/main" id="{10B08842-9EAF-4975-9B12-9CB35D89D3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073" y="743492"/>
            <a:ext cx="6488829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6600" dirty="0">
                <a:solidFill>
                  <a:srgbClr val="FF0000"/>
                </a:solidFill>
              </a:rPr>
              <a:t>Tricky Words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51451-CBBE-4461-974D-B6BEE75ED66F}"/>
              </a:ext>
            </a:extLst>
          </p:cNvPr>
          <p:cNvSpPr txBox="1"/>
          <p:nvPr/>
        </p:nvSpPr>
        <p:spPr>
          <a:xfrm>
            <a:off x="1712421" y="4217612"/>
            <a:ext cx="220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" pitchFamily="2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1039D-8EBB-478A-B035-8AAD3EBA4BE1}"/>
              </a:ext>
            </a:extLst>
          </p:cNvPr>
          <p:cNvSpPr txBox="1"/>
          <p:nvPr/>
        </p:nvSpPr>
        <p:spPr>
          <a:xfrm>
            <a:off x="5303520" y="2148494"/>
            <a:ext cx="220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" pitchFamily="2" charset="0"/>
                <a:cs typeface="Calibri" panose="020F0502020204030204" pitchFamily="34" charset="0"/>
              </a:rPr>
              <a:t>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E6E47-7066-4E97-A1C2-6DECF64005EA}"/>
              </a:ext>
            </a:extLst>
          </p:cNvPr>
          <p:cNvSpPr txBox="1"/>
          <p:nvPr/>
        </p:nvSpPr>
        <p:spPr>
          <a:xfrm>
            <a:off x="4128230" y="4705235"/>
            <a:ext cx="220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" pitchFamily="2" charset="0"/>
                <a:cs typeface="Calibri" panose="020F0502020204030204" pitchFamily="3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0958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3103419" y="612805"/>
            <a:ext cx="2563092" cy="79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5400" dirty="0">
                <a:solidFill>
                  <a:srgbClr val="FF0000"/>
                </a:solidFill>
              </a:rPr>
              <a:t>Spelling</a:t>
            </a:r>
            <a:endParaRPr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64" y="1885490"/>
            <a:ext cx="4748921" cy="3065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991" y="2033155"/>
            <a:ext cx="38792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the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 the sounds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the sounds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them down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3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/>
        </p:nvSpPr>
        <p:spPr>
          <a:xfrm>
            <a:off x="681709" y="1249816"/>
            <a:ext cx="824505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Once children have a secure knowledge of a number of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GPC’s (Grapheme Phoneme Correspondences)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and are confidently blending, they will be ready for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reading books with words.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Prior to this children have wordless books which develop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great language skills and teach children the layout of books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and how to handle books.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0" name="Google Shape;200;p15" descr="x500_c2a649fc-eedf-4e04-859a-987ae534fbee_600x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15" y="4427135"/>
            <a:ext cx="2189018" cy="193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 descr="x500_937ce1c2-a586-437a-92b3-aff4249770f7_60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966" y="4427135"/>
            <a:ext cx="2151455" cy="193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 descr="x500_2bc7c73f-0e05-4c9b-8c60-96ea2f6917ff_600x6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5654" y="4427135"/>
            <a:ext cx="2139712" cy="1937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8;p14">
            <a:extLst>
              <a:ext uri="{FF2B5EF4-FFF2-40B4-BE49-F238E27FC236}">
                <a16:creationId xmlns:a16="http://schemas.microsoft.com/office/drawing/2014/main" id="{FE347F6C-2F9F-4871-B838-EF26C8BBB4A2}"/>
              </a:ext>
            </a:extLst>
          </p:cNvPr>
          <p:cNvSpPr txBox="1"/>
          <p:nvPr/>
        </p:nvSpPr>
        <p:spPr>
          <a:xfrm>
            <a:off x="2851859" y="226267"/>
            <a:ext cx="496743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Reading</a:t>
            </a:r>
            <a:endParaRPr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/>
        </p:nvSpPr>
        <p:spPr>
          <a:xfrm>
            <a:off x="457199" y="1105543"/>
            <a:ext cx="8087993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There are three timetabled reading practice sessions a week – each one begins with some quick sounds and words practice. These are taught in small groups.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1. Decoding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2.    Prosody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      (intonation, expression)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3.   Comprehension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Please do not worry that a book is too easy – your child needs to develop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fluency and confidence in reading.  Re-reading a book  they have had before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helps develop fluency – this is the goal.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Celebrate their success!!!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3" name="Google Shape;223;p17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70928"/>
            <a:ext cx="3472783" cy="20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8809" y="397657"/>
            <a:ext cx="823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teach reading in school?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06024"/>
            <a:ext cx="8229600" cy="74121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The most important thing you can do is read with your child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1A9DE-555E-D447-B11E-7281FAC2B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8"/>
          <a:stretch/>
        </p:blipFill>
        <p:spPr>
          <a:xfrm>
            <a:off x="4710546" y="3072643"/>
            <a:ext cx="3685309" cy="3279665"/>
          </a:xfrm>
          <a:prstGeom prst="roundRect">
            <a:avLst>
              <a:gd name="adj" fmla="val 5225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304801" y="2945264"/>
            <a:ext cx="4128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Reading a book and chatting had a positive impact a year later on children’s ability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understand words and sentences,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    use a wide range of vocabulary 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develop listening comprehension skills.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 amount of books children were exposed to by age 6 was a positive predictor of their reading ability two years later.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F58FE-39EC-421D-AED3-ADC4B8E5255C}"/>
              </a:ext>
            </a:extLst>
          </p:cNvPr>
          <p:cNvSpPr txBox="1"/>
          <p:nvPr/>
        </p:nvSpPr>
        <p:spPr>
          <a:xfrm>
            <a:off x="1399309" y="453015"/>
            <a:ext cx="6996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54785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270"/>
          <a:stretch/>
        </p:blipFill>
        <p:spPr>
          <a:xfrm>
            <a:off x="277090" y="1041255"/>
            <a:ext cx="8558030" cy="45858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4BE007-741C-4079-B4E2-55AD1F19A7E3}"/>
              </a:ext>
            </a:extLst>
          </p:cNvPr>
          <p:cNvSpPr/>
          <p:nvPr/>
        </p:nvSpPr>
        <p:spPr>
          <a:xfrm>
            <a:off x="381663" y="1455089"/>
            <a:ext cx="3188473" cy="7156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01C03-B046-4E62-8178-BB078C4E86BF}"/>
              </a:ext>
            </a:extLst>
          </p:cNvPr>
          <p:cNvSpPr txBox="1"/>
          <p:nvPr/>
        </p:nvSpPr>
        <p:spPr>
          <a:xfrm>
            <a:off x="1240403" y="1551287"/>
            <a:ext cx="260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 books </a:t>
            </a:r>
          </a:p>
        </p:txBody>
      </p:sp>
    </p:spTree>
    <p:extLst>
      <p:ext uri="{BB962C8B-B14F-4D97-AF65-F5344CB8AC3E}">
        <p14:creationId xmlns:p14="http://schemas.microsoft.com/office/powerpoint/2010/main" val="312795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745" y="651164"/>
            <a:ext cx="76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to your child read their phonic </a:t>
            </a:r>
            <a:r>
              <a:rPr lang="en-GB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endParaRPr lang="en-GB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250860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new e book will be added to your child’s account each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child should be able to read their e book without a great deal of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they can’t read a word, read it to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Talk about the book and celebrate their success.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54C73-597C-A44C-AEB0-5A299579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732" y="1667612"/>
            <a:ext cx="2738086" cy="2606658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8087A-1684-9A43-95A8-D4FAAF59F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35" y="4131952"/>
            <a:ext cx="2688857" cy="2559793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717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018308" y="267566"/>
            <a:ext cx="6622474" cy="110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800" dirty="0">
                <a:solidFill>
                  <a:srgbClr val="FF0000"/>
                </a:solidFill>
              </a:rPr>
              <a:t>Reading to your child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08" y="1371601"/>
            <a:ext cx="7689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Children will also bring home a ‘reading for pleasure book’ from our class library each week.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lvl="0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To become lifelong readers, it is essential that they read for pleasure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8" y="2857675"/>
            <a:ext cx="537556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The shared book is for YOU to read: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the story sound as exciting as you can by changing your voice.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Talk with your child as much as you can: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Introduce new and exciting language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Encourage your child to use new vocabulary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up sentences together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Find different words to use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things you see.</a:t>
            </a:r>
          </a:p>
        </p:txBody>
      </p:sp>
      <p:pic>
        <p:nvPicPr>
          <p:cNvPr id="7" name="Picture 6" descr="A person and 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A77DE003-8673-7349-8269-8B2BBAA6A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472546" y="3489323"/>
            <a:ext cx="3241963" cy="2906952"/>
          </a:xfrm>
          <a:prstGeom prst="roundRect">
            <a:avLst>
              <a:gd name="adj" fmla="val 3700"/>
            </a:avLst>
          </a:prstGeom>
        </p:spPr>
      </p:pic>
    </p:spTree>
    <p:extLst>
      <p:ext uri="{BB962C8B-B14F-4D97-AF65-F5344CB8AC3E}">
        <p14:creationId xmlns:p14="http://schemas.microsoft.com/office/powerpoint/2010/main" val="13962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15636" y="1057420"/>
            <a:ext cx="8229600" cy="11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sz="5300" dirty="0">
                <a:solidFill>
                  <a:schemeClr val="tx1"/>
                </a:solidFill>
              </a:rPr>
              <a:t>Aims of the presentation</a:t>
            </a:r>
            <a:b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415636" y="2327564"/>
            <a:ext cx="8562109" cy="400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>
              <a:spcBef>
                <a:spcPts val="640"/>
              </a:spcBef>
              <a:buClrTx/>
              <a:buSzPts val="3200"/>
              <a:buFont typeface="Calibri" panose="020F050202020403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to provide information on how we teach phonics and early reading at Alma Park</a:t>
            </a:r>
          </a:p>
          <a:p>
            <a:pPr marL="0" indent="0">
              <a:spcBef>
                <a:spcPts val="640"/>
              </a:spcBef>
              <a:buClr>
                <a:srgbClr val="0000FF"/>
              </a:buClr>
              <a:buSzPts val="3200"/>
              <a:buNone/>
            </a:pP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571500" indent="-571500">
              <a:spcBef>
                <a:spcPts val="640"/>
              </a:spcBef>
              <a:buClrTx/>
              <a:buSzPts val="3200"/>
              <a:buFont typeface="Calibri" panose="020F050202020403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to build links between home and school and enable you to support your child’s learning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292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057275"/>
            <a:ext cx="8271164" cy="4743450"/>
          </a:xfrm>
          <a:prstGeom prst="rect">
            <a:avLst/>
          </a:prstGeom>
        </p:spPr>
      </p:pic>
      <p:sp>
        <p:nvSpPr>
          <p:cNvPr id="5" name="Google Shape;136;p6"/>
          <p:cNvSpPr txBox="1"/>
          <p:nvPr/>
        </p:nvSpPr>
        <p:spPr>
          <a:xfrm>
            <a:off x="746508" y="5934711"/>
            <a:ext cx="28330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                                                            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here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for </a:t>
            </a:r>
            <a:r>
              <a:rPr lang="en-GB" sz="18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parent page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950A8CC3-A656-4A98-A760-FBBD0D521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2509" y="267566"/>
            <a:ext cx="8271163" cy="7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4000" dirty="0">
                <a:solidFill>
                  <a:srgbClr val="FF0000"/>
                </a:solidFill>
              </a:rPr>
              <a:t>Little </a:t>
            </a:r>
            <a:r>
              <a:rPr lang="en-GB" sz="4000" dirty="0" err="1">
                <a:solidFill>
                  <a:srgbClr val="FF0000"/>
                </a:solidFill>
              </a:rPr>
              <a:t>Wandle</a:t>
            </a:r>
            <a:r>
              <a:rPr lang="en-GB" sz="4000" dirty="0">
                <a:solidFill>
                  <a:srgbClr val="FF0000"/>
                </a:solidFill>
              </a:rPr>
              <a:t> Website – For Parents </a:t>
            </a:r>
            <a:endParaRPr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65437"/>
            <a:ext cx="8894619" cy="55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916" y="3959962"/>
            <a:ext cx="762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Many thanks for coming. Feel free to ask any questions you may have.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78" y="5080896"/>
            <a:ext cx="1329443" cy="1356574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4" name="Google Shape;193;p14" descr="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4147" y="487165"/>
            <a:ext cx="3243096" cy="3305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212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15636" y="2678402"/>
            <a:ext cx="8229600" cy="11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b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600508" y="2135833"/>
            <a:ext cx="8562109" cy="400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How many times have you 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already read today?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8" y="332144"/>
            <a:ext cx="7877636" cy="180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8" y="3571126"/>
            <a:ext cx="8009776" cy="27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568036" y="1265238"/>
            <a:ext cx="3740728" cy="11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sz="5300" dirty="0">
                <a:solidFill>
                  <a:srgbClr val="FF0000"/>
                </a:solidFill>
              </a:rPr>
              <a:t>Little </a:t>
            </a:r>
            <a:r>
              <a:rPr lang="en-US" sz="5300" dirty="0" err="1">
                <a:solidFill>
                  <a:srgbClr val="FF0000"/>
                </a:solidFill>
              </a:rPr>
              <a:t>Wandle</a:t>
            </a:r>
            <a:b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415636" y="2567420"/>
            <a:ext cx="8562109" cy="400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>
              <a:spcBef>
                <a:spcPts val="640"/>
              </a:spcBef>
              <a:buSzPts val="3200"/>
            </a:pPr>
            <a:r>
              <a:rPr lang="en-GB" sz="3000" dirty="0"/>
              <a:t>Our school has chosen </a:t>
            </a:r>
            <a:r>
              <a:rPr lang="en-GB" sz="3000" i="1" dirty="0">
                <a:solidFill>
                  <a:srgbClr val="FF0000"/>
                </a:solidFill>
              </a:rPr>
              <a:t>Little </a:t>
            </a:r>
            <a:r>
              <a:rPr lang="en-GB" sz="3000" i="1" dirty="0" err="1">
                <a:solidFill>
                  <a:srgbClr val="FF0000"/>
                </a:solidFill>
              </a:rPr>
              <a:t>Wandle</a:t>
            </a:r>
            <a:r>
              <a:rPr lang="en-GB" sz="3000" i="1" dirty="0">
                <a:solidFill>
                  <a:srgbClr val="FF0000"/>
                </a:solidFill>
              </a:rPr>
              <a:t> Letters and Sounds Revised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/>
              <a:t>as our phonics programme and we use this to teach early reading and spelling.</a:t>
            </a:r>
          </a:p>
          <a:p>
            <a:pPr marL="571500" indent="-571500">
              <a:spcBef>
                <a:spcPts val="640"/>
              </a:spcBef>
              <a:buSzPts val="3200"/>
            </a:pPr>
            <a:endParaRPr lang="en-GB" sz="3000" dirty="0"/>
          </a:p>
          <a:p>
            <a:pPr marL="571500" indent="-571500">
              <a:spcBef>
                <a:spcPts val="640"/>
              </a:spcBef>
              <a:buSzPts val="3200"/>
            </a:pP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We use a consistent approach in Nursery, Reception and Year 1 and for any children further up the school who need support with the alphabetic code.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43" y="258906"/>
            <a:ext cx="35623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95" y="1453428"/>
            <a:ext cx="8235463" cy="37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6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en-US" sz="48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Did you know?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The English language has:-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 dirty="0"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26 letters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 dirty="0"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44 sounds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 dirty="0"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Over 100 different ways to spell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    those sounds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447" y="3295818"/>
            <a:ext cx="18002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246" y="4695993"/>
            <a:ext cx="2182572" cy="165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2120" y="1934715"/>
            <a:ext cx="2964680" cy="192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chitects Daughter"/>
              </a:rPr>
              <a:t>Terminology</a:t>
            </a:r>
            <a:endParaRPr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457200" y="828714"/>
            <a:ext cx="8229600" cy="557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You may hear your children say….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Phoneme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– A unit of sound. That’s the sound that a letter may make , like a, b, c. It’s any one of the 44 sounds which make up words in the English language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Grapheme 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– How a phoneme is written down. There can be more than one way to spell a phoneme. </a:t>
            </a:r>
            <a:r>
              <a:rPr lang="en-US" sz="2000" dirty="0" err="1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E.g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-the phoneme ‘</a:t>
            </a:r>
            <a:r>
              <a:rPr lang="en-US" sz="2000" dirty="0" err="1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ai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’ is spelt differently in each of the words ‘r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ai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n’, ‘m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k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e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’, ‘w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ay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’, ‘gr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ea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t’, ‘sl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eigh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’ and ‘l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dy’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Digraph</a:t>
            </a:r>
            <a:r>
              <a:rPr lang="en-GB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- two letters that represent one sound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GB" sz="2000" b="1" dirty="0" err="1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Trigraph</a:t>
            </a:r>
            <a:r>
              <a:rPr lang="en-GB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- three letters that represent one sound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Blending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– it’s when we push the sounds in a word together in order to read it, e.g. ‘f – r – o – g, frog’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Segmenting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– this is the opposite. It’s when we tune our ears in and listen, in order to break a word into it’s sounds so we can then spell it, e.g. ‘red, r – e – d ’’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2873" y="6089469"/>
            <a:ext cx="1723927" cy="61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9092" y="3479675"/>
            <a:ext cx="633079" cy="89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7570" y="3479674"/>
            <a:ext cx="548985" cy="89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052944" y="586365"/>
            <a:ext cx="6885709" cy="11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sz="5300" dirty="0">
                <a:solidFill>
                  <a:srgbClr val="FF0000"/>
                </a:solidFill>
              </a:rPr>
              <a:t>How do we teach phonics</a:t>
            </a:r>
            <a:b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332509" y="1690254"/>
            <a:ext cx="8562109" cy="400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0"/>
              </a:spcBef>
              <a:buSzPts val="3200"/>
            </a:pPr>
            <a:r>
              <a:rPr lang="en-GB" dirty="0"/>
              <a:t>The children have a daily phonics lesson</a:t>
            </a:r>
          </a:p>
          <a:p>
            <a:pPr marL="660400" indent="-457200">
              <a:spcBef>
                <a:spcPts val="0"/>
              </a:spcBef>
              <a:buSzPts val="3200"/>
            </a:pPr>
            <a:endParaRPr lang="en-GB" dirty="0"/>
          </a:p>
          <a:p>
            <a:pPr marL="660400" indent="-457200">
              <a:spcBef>
                <a:spcPts val="0"/>
              </a:spcBef>
              <a:buSzPts val="3200"/>
            </a:pPr>
            <a:r>
              <a:rPr lang="en-GB" dirty="0"/>
              <a:t>Children work as a whole class</a:t>
            </a:r>
          </a:p>
          <a:p>
            <a:pPr marL="1117600" lvl="1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Letter and sound knowledge</a:t>
            </a:r>
          </a:p>
          <a:p>
            <a:pPr marL="1117600" lvl="1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Blending sounds together      </a:t>
            </a:r>
          </a:p>
          <a:p>
            <a:pPr marL="1917700" lvl="3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GB" sz="2400" dirty="0"/>
              <a:t>oral blending</a:t>
            </a:r>
          </a:p>
          <a:p>
            <a:pPr marL="1917700" lvl="3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GB" sz="2400" dirty="0"/>
              <a:t>blending phonemes using the </a:t>
            </a:r>
          </a:p>
          <a:p>
            <a:pPr marL="1574800" lvl="3" indent="0">
              <a:spcBef>
                <a:spcPts val="0"/>
              </a:spcBef>
              <a:buSzPct val="75000"/>
              <a:buNone/>
            </a:pPr>
            <a:r>
              <a:rPr lang="en-GB" sz="2400" dirty="0"/>
              <a:t>      graphemes</a:t>
            </a:r>
          </a:p>
          <a:p>
            <a:pPr marL="1574800" lvl="3" indent="0">
              <a:spcBef>
                <a:spcPts val="0"/>
              </a:spcBef>
              <a:buSzPct val="75000"/>
              <a:buNone/>
            </a:pPr>
            <a:endParaRPr lang="en-GB" sz="2400" dirty="0"/>
          </a:p>
        </p:txBody>
      </p:sp>
      <p:pic>
        <p:nvPicPr>
          <p:cNvPr id="4" name="Google Shape;126;p6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819" y="3029152"/>
            <a:ext cx="2506109" cy="1870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6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8" y="411306"/>
            <a:ext cx="7148079" cy="4487280"/>
          </a:xfrm>
          <a:prstGeom prst="rect">
            <a:avLst/>
          </a:prstGeom>
        </p:spPr>
      </p:pic>
      <p:sp>
        <p:nvSpPr>
          <p:cNvPr id="7" name="Google Shape;131;p6"/>
          <p:cNvSpPr txBox="1"/>
          <p:nvPr/>
        </p:nvSpPr>
        <p:spPr>
          <a:xfrm>
            <a:off x="444212" y="5201252"/>
            <a:ext cx="79384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chitects Daughter"/>
              </a:rPr>
              <a:t>Each week  4 new sounds are taught and on Friday there is a review lesson covering all the sounds taught over the week.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chitects Daughter"/>
              </a:rPr>
              <a:t>In Reception and Year 1 a sheet informing you of the sounds taught will be sent home for you to continue practicing with your child.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8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903</Words>
  <Application>Microsoft Office PowerPoint</Application>
  <PresentationFormat>On-screen Show (4:3)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Twinkl</vt:lpstr>
      <vt:lpstr>Courier New</vt:lpstr>
      <vt:lpstr>Calibri</vt:lpstr>
      <vt:lpstr>Wingdings</vt:lpstr>
      <vt:lpstr>Architects Daughter</vt:lpstr>
      <vt:lpstr>Office Theme</vt:lpstr>
      <vt:lpstr>Welcome to our Phonics and Early Read Workshop 30.09.25 </vt:lpstr>
      <vt:lpstr>Aims of the presentation </vt:lpstr>
      <vt:lpstr> </vt:lpstr>
      <vt:lpstr>Little Wandle </vt:lpstr>
      <vt:lpstr>PowerPoint Presentation</vt:lpstr>
      <vt:lpstr>Did you know?</vt:lpstr>
      <vt:lpstr>Terminology</vt:lpstr>
      <vt:lpstr>How do we teach phonics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Phonics and Early Read Meeting</dc:title>
  <dc:creator>Sara Neall</dc:creator>
  <cp:lastModifiedBy>Emma Mrozek</cp:lastModifiedBy>
  <cp:revision>67</cp:revision>
  <dcterms:created xsi:type="dcterms:W3CDTF">2021-09-24T13:21:19Z</dcterms:created>
  <dcterms:modified xsi:type="dcterms:W3CDTF">2025-09-30T07:37:10Z</dcterms:modified>
</cp:coreProperties>
</file>