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9" r:id="rId4"/>
    <p:sldId id="260" r:id="rId5"/>
    <p:sldId id="290" r:id="rId6"/>
    <p:sldId id="291" r:id="rId7"/>
    <p:sldId id="261" r:id="rId8"/>
    <p:sldId id="267" r:id="rId9"/>
    <p:sldId id="268" r:id="rId10"/>
    <p:sldId id="262" r:id="rId11"/>
    <p:sldId id="269" r:id="rId12"/>
    <p:sldId id="270" r:id="rId13"/>
    <p:sldId id="258"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7" r:id="rId29"/>
    <p:sldId id="288" r:id="rId30"/>
    <p:sldId id="289" r:id="rId31"/>
    <p:sldId id="286" r:id="rId32"/>
    <p:sldId id="263" r:id="rId33"/>
    <p:sldId id="264" r:id="rId34"/>
    <p:sldId id="265" r:id="rId35"/>
    <p:sldId id="26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BDF503-1B8C-F119-DA97-C3EF3B396C3B}" v="257" dt="2025-06-15T12:09:21.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13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7D6F63-3B3D-4E82-935A-C0A8E9760E7F}" type="datetimeFigureOut">
              <a:rPr lang="en-GB" smtClean="0"/>
              <a:t>18/06/2025</a:t>
            </a:fld>
            <a:endParaRPr lang="en-GB"/>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05E91087-53D8-440E-B2A3-FE338E2E3040}"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0509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D6F63-3B3D-4E82-935A-C0A8E9760E7F}" type="datetimeFigureOut">
              <a:rPr lang="en-GB" smtClean="0"/>
              <a:t>18/06/2025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E91087-53D8-440E-B2A3-FE338E2E3040}"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6720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D6F63-3B3D-4E82-935A-C0A8E9760E7F}" type="datetimeFigureOut">
              <a:rPr lang="en-GB" smtClean="0"/>
              <a:t>18/06/2025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E91087-53D8-440E-B2A3-FE338E2E3040}"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3329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D6F63-3B3D-4E82-935A-C0A8E9760E7F}" type="datetimeFigureOut">
              <a:rPr lang="en-GB" smtClean="0"/>
              <a:t>18/06/2025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E91087-53D8-440E-B2A3-FE338E2E3040}"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7138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7D6F63-3B3D-4E82-935A-C0A8E9760E7F}" type="datetimeFigureOut">
              <a:rPr lang="en-GB" smtClean="0"/>
              <a:t>18/06/2025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E91087-53D8-440E-B2A3-FE338E2E3040}"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0502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D6F63-3B3D-4E82-935A-C0A8E9760E7F}" type="datetimeFigureOut">
              <a:rPr lang="en-GB" smtClean="0"/>
              <a:t>18/06/2025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E91087-53D8-440E-B2A3-FE338E2E3040}"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17123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D6F63-3B3D-4E82-935A-C0A8E9760E7F}" type="datetimeFigureOut">
              <a:rPr lang="en-GB" smtClean="0"/>
              <a:t>18/06/2025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E91087-53D8-440E-B2A3-FE338E2E3040}"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0903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7D6F63-3B3D-4E82-935A-C0A8E9760E7F}" type="datetimeFigureOut">
              <a:rPr lang="en-GB" smtClean="0"/>
              <a:t>18/06/2025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E91087-53D8-440E-B2A3-FE338E2E3040}"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58765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7D6F63-3B3D-4E82-935A-C0A8E9760E7F}" type="datetimeFigureOut">
              <a:rPr lang="en-GB" smtClean="0"/>
              <a:t>18/06/2025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E91087-53D8-440E-B2A3-FE338E2E3040}" type="slidenum">
              <a:rPr lang="en-GB" smtClean="0"/>
              <a:t>‹#›</a:t>
            </a:fld>
            <a:endParaRPr lang="en-GB"/>
          </a:p>
        </p:txBody>
      </p:sp>
    </p:spTree>
    <p:extLst>
      <p:ext uri="{BB962C8B-B14F-4D97-AF65-F5344CB8AC3E}">
        <p14:creationId xmlns:p14="http://schemas.microsoft.com/office/powerpoint/2010/main" val="46013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7D6F63-3B3D-4E82-935A-C0A8E9760E7F}" type="datetimeFigureOut">
              <a:rPr lang="en-GB" smtClean="0"/>
              <a:t>18/06/2025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E91087-53D8-440E-B2A3-FE338E2E3040}"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66790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077D6F63-3B3D-4E82-935A-C0A8E9760E7F}" type="datetimeFigureOut">
              <a:rPr lang="en-GB" smtClean="0"/>
              <a:t>18/06/2025</a:t>
            </a:fld>
            <a:endParaRPr lang="en-GB"/>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05E91087-53D8-440E-B2A3-FE338E2E3040}"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0511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77D6F63-3B3D-4E82-935A-C0A8E9760E7F}" type="datetimeFigureOut">
              <a:rPr lang="en-GB" smtClean="0"/>
              <a:t>18/06/2025</a:t>
            </a:fld>
            <a:endParaRPr lang="en-GB"/>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5E91087-53D8-440E-B2A3-FE338E2E3040}"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2236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mailto:admin@stbedes.cheshire.sch.uk"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34AE-4E51-2D09-C97F-40354E11BAAC}"/>
              </a:ext>
            </a:extLst>
          </p:cNvPr>
          <p:cNvSpPr>
            <a:spLocks noGrp="1"/>
          </p:cNvSpPr>
          <p:nvPr>
            <p:ph type="ctrTitle"/>
          </p:nvPr>
        </p:nvSpPr>
        <p:spPr>
          <a:xfrm>
            <a:off x="-245424" y="4386503"/>
            <a:ext cx="12682847" cy="1515533"/>
          </a:xfrm>
        </p:spPr>
        <p:txBody>
          <a:bodyPr>
            <a:noAutofit/>
          </a:bodyPr>
          <a:lstStyle/>
          <a:p>
            <a:pPr algn="ctr"/>
            <a:r>
              <a:rPr lang="en-GB" sz="7200">
                <a:latin typeface="Abadi" panose="020B0604020104020204" pitchFamily="34" charset="0"/>
              </a:rPr>
              <a:t>EYFS at St. Bede’s Catholic Primary School</a:t>
            </a:r>
            <a:endParaRPr lang="en-GB" sz="7200" dirty="0">
              <a:latin typeface="Abadi" panose="020B0604020104020204" pitchFamily="34" charset="0"/>
            </a:endParaRPr>
          </a:p>
        </p:txBody>
      </p:sp>
      <p:sp>
        <p:nvSpPr>
          <p:cNvPr id="7" name="TextBox 6">
            <a:extLst>
              <a:ext uri="{FF2B5EF4-FFF2-40B4-BE49-F238E27FC236}">
                <a16:creationId xmlns:a16="http://schemas.microsoft.com/office/drawing/2014/main" id="{57A69BE2-4208-3C17-041A-4F3A27B9C018}"/>
              </a:ext>
            </a:extLst>
          </p:cNvPr>
          <p:cNvSpPr txBox="1"/>
          <p:nvPr/>
        </p:nvSpPr>
        <p:spPr>
          <a:xfrm>
            <a:off x="3182185" y="2478813"/>
            <a:ext cx="6745184" cy="954107"/>
          </a:xfrm>
          <a:prstGeom prst="rect">
            <a:avLst/>
          </a:prstGeom>
          <a:noFill/>
        </p:spPr>
        <p:txBody>
          <a:bodyPr wrap="square" lIns="91440" tIns="45720" rIns="91440" bIns="45720" anchor="t">
            <a:spAutoFit/>
          </a:bodyPr>
          <a:lstStyle/>
          <a:p>
            <a:pPr algn="ctr"/>
            <a:r>
              <a:rPr lang="en-GB" sz="2800" i="1" dirty="0">
                <a:latin typeface="Abadi"/>
              </a:rPr>
              <a:t>‘Inspiring Independent Learners with Jesus by our Side’</a:t>
            </a:r>
          </a:p>
        </p:txBody>
      </p:sp>
      <p:pic>
        <p:nvPicPr>
          <p:cNvPr id="8" name="Picture 7">
            <a:extLst>
              <a:ext uri="{FF2B5EF4-FFF2-40B4-BE49-F238E27FC236}">
                <a16:creationId xmlns:a16="http://schemas.microsoft.com/office/drawing/2014/main" id="{650D142D-A96D-D219-D94D-0E1992AF98D2}"/>
              </a:ext>
            </a:extLst>
          </p:cNvPr>
          <p:cNvPicPr>
            <a:picLocks noChangeAspect="1"/>
          </p:cNvPicPr>
          <p:nvPr/>
        </p:nvPicPr>
        <p:blipFill>
          <a:blip r:embed="rId2"/>
          <a:stretch>
            <a:fillRect/>
          </a:stretch>
        </p:blipFill>
        <p:spPr>
          <a:xfrm>
            <a:off x="4400278" y="7570"/>
            <a:ext cx="3940853" cy="2471497"/>
          </a:xfrm>
          <a:prstGeom prst="rect">
            <a:avLst/>
          </a:prstGeom>
        </p:spPr>
      </p:pic>
    </p:spTree>
    <p:extLst>
      <p:ext uri="{BB962C8B-B14F-4D97-AF65-F5344CB8AC3E}">
        <p14:creationId xmlns:p14="http://schemas.microsoft.com/office/powerpoint/2010/main" val="2562191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8DE-A69C-C727-F104-A764913298F8}"/>
              </a:ext>
            </a:extLst>
          </p:cNvPr>
          <p:cNvSpPr>
            <a:spLocks noGrp="1"/>
          </p:cNvSpPr>
          <p:nvPr>
            <p:ph type="title"/>
          </p:nvPr>
        </p:nvSpPr>
        <p:spPr>
          <a:xfrm>
            <a:off x="308580" y="825114"/>
            <a:ext cx="11343517" cy="1049235"/>
          </a:xfrm>
        </p:spPr>
        <p:txBody>
          <a:bodyPr>
            <a:normAutofit/>
          </a:bodyPr>
          <a:lstStyle/>
          <a:p>
            <a:pPr algn="ctr"/>
            <a:r>
              <a:rPr lang="en-GB" sz="5400" b="1" dirty="0">
                <a:latin typeface="Abadi"/>
              </a:rPr>
              <a:t>EYFS CURRICULUM at St. Bede’s </a:t>
            </a:r>
          </a:p>
        </p:txBody>
      </p:sp>
      <p:sp>
        <p:nvSpPr>
          <p:cNvPr id="3" name="Content Placeholder 2">
            <a:extLst>
              <a:ext uri="{FF2B5EF4-FFF2-40B4-BE49-F238E27FC236}">
                <a16:creationId xmlns:a16="http://schemas.microsoft.com/office/drawing/2014/main" id="{1B60B06F-07F3-A8F5-4B32-DC04CEA3A0B4}"/>
              </a:ext>
            </a:extLst>
          </p:cNvPr>
          <p:cNvSpPr>
            <a:spLocks noGrp="1"/>
          </p:cNvSpPr>
          <p:nvPr>
            <p:ph idx="1"/>
          </p:nvPr>
        </p:nvSpPr>
        <p:spPr>
          <a:xfrm>
            <a:off x="308758" y="1968230"/>
            <a:ext cx="11744695" cy="4385068"/>
          </a:xfrm>
        </p:spPr>
        <p:txBody>
          <a:bodyPr>
            <a:normAutofit/>
          </a:bodyPr>
          <a:lstStyle/>
          <a:p>
            <a:pPr marL="0" indent="0" algn="ctr">
              <a:buNone/>
            </a:pPr>
            <a:r>
              <a:rPr lang="en-GB" sz="2800" dirty="0">
                <a:latin typeface="Abadi" panose="020B0604020104020204" pitchFamily="34" charset="0"/>
              </a:rPr>
              <a:t>At St. Bede’s Catholic Primary School, our curriculum is sequenced across the year to enable children to build and develop their skills. We plan what the children learn in the classroom through adult led activities and through exploration and enhanced classroom environment, both indoors and outdoors. This allows the children to build curiosity and to give them time and space to further explore through their play. Our key knowledge and skills are planned and developed through our Curriculum Overview.</a:t>
            </a:r>
          </a:p>
        </p:txBody>
      </p:sp>
    </p:spTree>
    <p:extLst>
      <p:ext uri="{BB962C8B-B14F-4D97-AF65-F5344CB8AC3E}">
        <p14:creationId xmlns:p14="http://schemas.microsoft.com/office/powerpoint/2010/main" val="1629379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1E49-6D4D-2478-4674-D39C619D900B}"/>
              </a:ext>
            </a:extLst>
          </p:cNvPr>
          <p:cNvSpPr>
            <a:spLocks noGrp="1"/>
          </p:cNvSpPr>
          <p:nvPr>
            <p:ph type="title"/>
          </p:nvPr>
        </p:nvSpPr>
        <p:spPr>
          <a:xfrm>
            <a:off x="558140" y="190005"/>
            <a:ext cx="11186555" cy="1663749"/>
          </a:xfrm>
        </p:spPr>
        <p:txBody>
          <a:bodyPr>
            <a:normAutofit/>
          </a:bodyPr>
          <a:lstStyle/>
          <a:p>
            <a:pPr algn="ctr"/>
            <a:r>
              <a:rPr lang="en-GB" sz="5400" b="1" dirty="0">
                <a:latin typeface="Abadi" panose="020B0604020104020204" pitchFamily="34" charset="0"/>
              </a:rPr>
              <a:t>wHAT does THE EYFS LOOK LIKE </a:t>
            </a:r>
            <a:br>
              <a:rPr lang="en-GB" sz="5400" b="1" dirty="0">
                <a:latin typeface="Abadi" panose="020B0604020104020204" pitchFamily="34" charset="0"/>
              </a:rPr>
            </a:br>
            <a:r>
              <a:rPr lang="en-GB" sz="5400" b="1" dirty="0">
                <a:latin typeface="Abadi" panose="020B0604020104020204" pitchFamily="34" charset="0"/>
              </a:rPr>
              <a:t>‘PLAY’</a:t>
            </a:r>
          </a:p>
        </p:txBody>
      </p:sp>
      <p:sp>
        <p:nvSpPr>
          <p:cNvPr id="3" name="Content Placeholder 2">
            <a:extLst>
              <a:ext uri="{FF2B5EF4-FFF2-40B4-BE49-F238E27FC236}">
                <a16:creationId xmlns:a16="http://schemas.microsoft.com/office/drawing/2014/main" id="{13E4511C-24FB-F92D-3F9C-22581DDE2FFC}"/>
              </a:ext>
            </a:extLst>
          </p:cNvPr>
          <p:cNvSpPr>
            <a:spLocks noGrp="1"/>
          </p:cNvSpPr>
          <p:nvPr>
            <p:ph idx="1"/>
          </p:nvPr>
        </p:nvSpPr>
        <p:spPr>
          <a:xfrm>
            <a:off x="213756" y="2015732"/>
            <a:ext cx="11804073" cy="4171312"/>
          </a:xfrm>
        </p:spPr>
        <p:txBody>
          <a:bodyPr>
            <a:normAutofit/>
          </a:bodyPr>
          <a:lstStyle/>
          <a:p>
            <a:pPr marL="0" indent="0" algn="ctr">
              <a:buNone/>
            </a:pPr>
            <a:r>
              <a:rPr lang="en-GB" sz="3200" dirty="0">
                <a:latin typeface="Abadi" panose="020B0604020104020204" pitchFamily="34" charset="0"/>
              </a:rPr>
              <a:t>At St. Bede’s, play is an important part of our day where children are encouraged to explore independently or with their peers. Play is supported and extended by adults who carefully support children by giving suggestions and challenges, talking through their plans, scaffolding, modelling, adding vocabulary and adding teachable moments. </a:t>
            </a:r>
          </a:p>
        </p:txBody>
      </p:sp>
    </p:spTree>
    <p:extLst>
      <p:ext uri="{BB962C8B-B14F-4D97-AF65-F5344CB8AC3E}">
        <p14:creationId xmlns:p14="http://schemas.microsoft.com/office/powerpoint/2010/main" val="254299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7CACB4-00B0-9E7D-EBC5-2593AEA8D958}"/>
              </a:ext>
            </a:extLst>
          </p:cNvPr>
          <p:cNvSpPr>
            <a:spLocks noGrp="1"/>
          </p:cNvSpPr>
          <p:nvPr>
            <p:ph idx="1"/>
          </p:nvPr>
        </p:nvSpPr>
        <p:spPr>
          <a:xfrm>
            <a:off x="142504" y="1888177"/>
            <a:ext cx="12049496" cy="4310741"/>
          </a:xfrm>
        </p:spPr>
        <p:txBody>
          <a:bodyPr>
            <a:normAutofit fontScale="92500" lnSpcReduction="10000"/>
          </a:bodyPr>
          <a:lstStyle/>
          <a:p>
            <a:pPr marL="0" indent="0" algn="ctr">
              <a:buNone/>
            </a:pPr>
            <a:r>
              <a:rPr lang="en-GB" sz="3200" dirty="0">
                <a:latin typeface="Abadi" panose="020B0604020104020204" pitchFamily="34" charset="0"/>
              </a:rPr>
              <a:t>These play activities, allow the children to consolidate what they already know and enable them to become independent and resilient to be able to take their learning to the next level. The environment, both indoors and outdoors has a range of activities which the children have the freedom to explore and develop their characteristics of </a:t>
            </a:r>
          </a:p>
          <a:p>
            <a:pPr marL="0" indent="0" algn="ctr">
              <a:buNone/>
            </a:pPr>
            <a:r>
              <a:rPr lang="en-GB" sz="3200" dirty="0">
                <a:latin typeface="Abadi" panose="020B0604020104020204" pitchFamily="34" charset="0"/>
              </a:rPr>
              <a:t>effective learning such as; generating their own ideas, using the correct resources, sustaining their concentration and preserving when faced with a challenge. </a:t>
            </a:r>
          </a:p>
        </p:txBody>
      </p:sp>
    </p:spTree>
    <p:extLst>
      <p:ext uri="{BB962C8B-B14F-4D97-AF65-F5344CB8AC3E}">
        <p14:creationId xmlns:p14="http://schemas.microsoft.com/office/powerpoint/2010/main" val="302523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1564D-DD66-A077-3E8D-06011CD16493}"/>
              </a:ext>
            </a:extLst>
          </p:cNvPr>
          <p:cNvSpPr>
            <a:spLocks noGrp="1"/>
          </p:cNvSpPr>
          <p:nvPr>
            <p:ph type="title"/>
          </p:nvPr>
        </p:nvSpPr>
        <p:spPr>
          <a:xfrm>
            <a:off x="1451579" y="804519"/>
            <a:ext cx="9603275" cy="1049235"/>
          </a:xfrm>
        </p:spPr>
        <p:txBody>
          <a:bodyPr>
            <a:normAutofit/>
          </a:bodyPr>
          <a:lstStyle/>
          <a:p>
            <a:pPr algn="ctr"/>
            <a:r>
              <a:rPr lang="en-GB" sz="5500" b="1" dirty="0">
                <a:latin typeface="Abadi" panose="020B0604020104020204" pitchFamily="34" charset="0"/>
              </a:rPr>
              <a:t>Religious Education</a:t>
            </a:r>
          </a:p>
        </p:txBody>
      </p:sp>
      <p:sp>
        <p:nvSpPr>
          <p:cNvPr id="3" name="Content Placeholder 2">
            <a:extLst>
              <a:ext uri="{FF2B5EF4-FFF2-40B4-BE49-F238E27FC236}">
                <a16:creationId xmlns:a16="http://schemas.microsoft.com/office/drawing/2014/main" id="{DB4C6B89-65AF-DAC9-2979-B87A82BEA827}"/>
              </a:ext>
            </a:extLst>
          </p:cNvPr>
          <p:cNvSpPr>
            <a:spLocks noGrp="1"/>
          </p:cNvSpPr>
          <p:nvPr>
            <p:ph idx="1"/>
          </p:nvPr>
        </p:nvSpPr>
        <p:spPr>
          <a:xfrm>
            <a:off x="201881" y="2015734"/>
            <a:ext cx="7243948" cy="3791300"/>
          </a:xfrm>
        </p:spPr>
        <p:txBody>
          <a:bodyPr>
            <a:normAutofit fontScale="62500" lnSpcReduction="20000"/>
          </a:bodyPr>
          <a:lstStyle/>
          <a:p>
            <a:pPr marL="0" indent="0" algn="ctr">
              <a:buNone/>
            </a:pPr>
            <a:r>
              <a:rPr lang="en-GB" sz="4000" dirty="0">
                <a:latin typeface="Abadi" panose="020B0604020104020204" pitchFamily="34" charset="0"/>
              </a:rPr>
              <a:t>At St. Bede’s we follow </a:t>
            </a:r>
            <a:r>
              <a:rPr lang="en-GB" sz="4000" b="1" i="1" dirty="0">
                <a:latin typeface="Abadi" panose="020B0604020104020204" pitchFamily="34" charset="0"/>
              </a:rPr>
              <a:t>The Vine and The Branches </a:t>
            </a:r>
            <a:r>
              <a:rPr lang="en-GB" sz="4000" dirty="0">
                <a:latin typeface="Abadi" panose="020B0604020104020204" pitchFamily="34" charset="0"/>
              </a:rPr>
              <a:t>syllabus for our Religious Education. A developing understanding of the love of the Lord Jesus Christ is central to the daily life of our children. </a:t>
            </a:r>
          </a:p>
          <a:p>
            <a:pPr marL="0" indent="0" algn="ctr">
              <a:buNone/>
            </a:pPr>
            <a:r>
              <a:rPr lang="en-GB" sz="4000" dirty="0">
                <a:latin typeface="Abadi" panose="020B0604020104020204" pitchFamily="34" charset="0"/>
              </a:rPr>
              <a:t>In Reception, your child will learn about how God created the world; God’s gift of Jesus; how to respond to the love of Jesus; the true meaning of forgiveness; new life through Jesus and the Church family of God.</a:t>
            </a:r>
          </a:p>
          <a:p>
            <a:endParaRPr lang="en-GB" sz="1900" dirty="0"/>
          </a:p>
          <a:p>
            <a:endParaRPr lang="en-GB" sz="1900" dirty="0"/>
          </a:p>
        </p:txBody>
      </p:sp>
      <p:pic>
        <p:nvPicPr>
          <p:cNvPr id="4" name="Picture 3" descr="A group of people in a church&#10;&#10;AI-generated content may be incorrect.">
            <a:extLst>
              <a:ext uri="{FF2B5EF4-FFF2-40B4-BE49-F238E27FC236}">
                <a16:creationId xmlns:a16="http://schemas.microsoft.com/office/drawing/2014/main" id="{08763F84-35E5-F3A7-BA91-E444A4F8AE2F}"/>
              </a:ext>
            </a:extLst>
          </p:cNvPr>
          <p:cNvPicPr>
            <a:picLocks noChangeAspect="1"/>
          </p:cNvPicPr>
          <p:nvPr/>
        </p:nvPicPr>
        <p:blipFill>
          <a:blip r:embed="rId2"/>
          <a:stretch>
            <a:fillRect/>
          </a:stretch>
        </p:blipFill>
        <p:spPr>
          <a:xfrm>
            <a:off x="7577890" y="2015734"/>
            <a:ext cx="4131180" cy="3098385"/>
          </a:xfrm>
          <a:prstGeom prst="rect">
            <a:avLst/>
          </a:prstGeom>
        </p:spPr>
      </p:pic>
    </p:spTree>
    <p:extLst>
      <p:ext uri="{BB962C8B-B14F-4D97-AF65-F5344CB8AC3E}">
        <p14:creationId xmlns:p14="http://schemas.microsoft.com/office/powerpoint/2010/main" val="1487077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3EE247-63F6-B618-56F3-AB6AA328A462}"/>
              </a:ext>
            </a:extLst>
          </p:cNvPr>
          <p:cNvPicPr>
            <a:picLocks noChangeAspect="1"/>
          </p:cNvPicPr>
          <p:nvPr/>
        </p:nvPicPr>
        <p:blipFill>
          <a:blip r:embed="rId2"/>
          <a:srcRect r="15343"/>
          <a:stretch>
            <a:fillRect/>
          </a:stretch>
        </p:blipFill>
        <p:spPr>
          <a:xfrm>
            <a:off x="9729796" y="2474553"/>
            <a:ext cx="2338559" cy="3683231"/>
          </a:xfrm>
          <a:prstGeom prst="rect">
            <a:avLst/>
          </a:prstGeom>
        </p:spPr>
      </p:pic>
      <p:sp>
        <p:nvSpPr>
          <p:cNvPr id="2" name="Title 1">
            <a:extLst>
              <a:ext uri="{FF2B5EF4-FFF2-40B4-BE49-F238E27FC236}">
                <a16:creationId xmlns:a16="http://schemas.microsoft.com/office/drawing/2014/main" id="{DAEBCF38-5760-21C9-476C-57354E2ABDBA}"/>
              </a:ext>
            </a:extLst>
          </p:cNvPr>
          <p:cNvSpPr>
            <a:spLocks noGrp="1"/>
          </p:cNvSpPr>
          <p:nvPr>
            <p:ph type="title"/>
          </p:nvPr>
        </p:nvSpPr>
        <p:spPr/>
        <p:txBody>
          <a:bodyPr>
            <a:normAutofit/>
          </a:bodyPr>
          <a:lstStyle/>
          <a:p>
            <a:pPr algn="ctr"/>
            <a:r>
              <a:rPr lang="en-GB" sz="4800" b="1" dirty="0">
                <a:latin typeface="Abadi" panose="020B0604020104020204" pitchFamily="34" charset="0"/>
              </a:rPr>
              <a:t>Communication &amp; Language </a:t>
            </a:r>
          </a:p>
        </p:txBody>
      </p:sp>
      <p:pic>
        <p:nvPicPr>
          <p:cNvPr id="3" name="Picture 2">
            <a:extLst>
              <a:ext uri="{FF2B5EF4-FFF2-40B4-BE49-F238E27FC236}">
                <a16:creationId xmlns:a16="http://schemas.microsoft.com/office/drawing/2014/main" id="{6AB632C6-7685-AB1A-C38F-54E5FD6AF4C7}"/>
              </a:ext>
            </a:extLst>
          </p:cNvPr>
          <p:cNvPicPr>
            <a:picLocks noChangeAspect="1"/>
          </p:cNvPicPr>
          <p:nvPr/>
        </p:nvPicPr>
        <p:blipFill>
          <a:blip r:embed="rId3"/>
          <a:stretch>
            <a:fillRect/>
          </a:stretch>
        </p:blipFill>
        <p:spPr>
          <a:xfrm>
            <a:off x="170213" y="2161309"/>
            <a:ext cx="4354285" cy="3265714"/>
          </a:xfrm>
          <a:prstGeom prst="rect">
            <a:avLst/>
          </a:prstGeom>
        </p:spPr>
      </p:pic>
      <p:sp>
        <p:nvSpPr>
          <p:cNvPr id="5" name="Oval 4">
            <a:extLst>
              <a:ext uri="{FF2B5EF4-FFF2-40B4-BE49-F238E27FC236}">
                <a16:creationId xmlns:a16="http://schemas.microsoft.com/office/drawing/2014/main" id="{FA42F25D-8B94-A719-48AA-A5BA333D13B7}"/>
              </a:ext>
            </a:extLst>
          </p:cNvPr>
          <p:cNvSpPr/>
          <p:nvPr/>
        </p:nvSpPr>
        <p:spPr>
          <a:xfrm>
            <a:off x="1492768" y="4050391"/>
            <a:ext cx="3024253" cy="188817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i="1" dirty="0">
                <a:latin typeface="Abadi" panose="020B0604020104020204" pitchFamily="34" charset="0"/>
              </a:rPr>
              <a:t>Speaking - </a:t>
            </a:r>
            <a:r>
              <a:rPr lang="en-GB" sz="2400" i="1" dirty="0">
                <a:latin typeface="Abadi" panose="020B0604020104020204" pitchFamily="34" charset="0"/>
              </a:rPr>
              <a:t>Sharing books and retelling using puppets </a:t>
            </a:r>
          </a:p>
        </p:txBody>
      </p:sp>
      <p:pic>
        <p:nvPicPr>
          <p:cNvPr id="6" name="Picture 5">
            <a:extLst>
              <a:ext uri="{FF2B5EF4-FFF2-40B4-BE49-F238E27FC236}">
                <a16:creationId xmlns:a16="http://schemas.microsoft.com/office/drawing/2014/main" id="{A732E6AB-E5FF-25F7-0871-FE2A2E25CBD9}"/>
              </a:ext>
            </a:extLst>
          </p:cNvPr>
          <p:cNvPicPr>
            <a:picLocks noChangeAspect="1"/>
          </p:cNvPicPr>
          <p:nvPr/>
        </p:nvPicPr>
        <p:blipFill>
          <a:blip r:embed="rId4"/>
          <a:stretch>
            <a:fillRect/>
          </a:stretch>
        </p:blipFill>
        <p:spPr>
          <a:xfrm>
            <a:off x="4616779" y="1933864"/>
            <a:ext cx="3173433" cy="4231244"/>
          </a:xfrm>
          <a:prstGeom prst="rect">
            <a:avLst/>
          </a:prstGeom>
        </p:spPr>
      </p:pic>
      <p:sp>
        <p:nvSpPr>
          <p:cNvPr id="7" name="Oval 6">
            <a:extLst>
              <a:ext uri="{FF2B5EF4-FFF2-40B4-BE49-F238E27FC236}">
                <a16:creationId xmlns:a16="http://schemas.microsoft.com/office/drawing/2014/main" id="{D6DA4520-6301-6448-D69C-26F3E8A9082D}"/>
              </a:ext>
            </a:extLst>
          </p:cNvPr>
          <p:cNvSpPr/>
          <p:nvPr/>
        </p:nvSpPr>
        <p:spPr>
          <a:xfrm>
            <a:off x="6457448" y="1518544"/>
            <a:ext cx="4927873" cy="244037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Abadi" panose="020B0604020104020204" pitchFamily="34" charset="0"/>
              </a:rPr>
              <a:t>Listening, Attention &amp; Understanding </a:t>
            </a:r>
            <a:r>
              <a:rPr lang="en-GB" sz="2400" dirty="0">
                <a:latin typeface="Abadi" panose="020B0604020104020204" pitchFamily="34" charset="0"/>
              </a:rPr>
              <a:t>– Sharing news from home and answering questions</a:t>
            </a:r>
          </a:p>
          <a:p>
            <a:pPr algn="ctr"/>
            <a:endParaRPr lang="en-GB" sz="2400" dirty="0">
              <a:latin typeface="Abadi" panose="020B0604020104020204" pitchFamily="34" charset="0"/>
            </a:endParaRPr>
          </a:p>
        </p:txBody>
      </p:sp>
    </p:spTree>
    <p:extLst>
      <p:ext uri="{BB962C8B-B14F-4D97-AF65-F5344CB8AC3E}">
        <p14:creationId xmlns:p14="http://schemas.microsoft.com/office/powerpoint/2010/main" val="637014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869E46-4E79-D4B8-C4F8-6C0D8FA2EFD5}"/>
              </a:ext>
            </a:extLst>
          </p:cNvPr>
          <p:cNvPicPr>
            <a:picLocks noChangeAspect="1"/>
          </p:cNvPicPr>
          <p:nvPr/>
        </p:nvPicPr>
        <p:blipFill>
          <a:blip r:embed="rId2"/>
          <a:stretch>
            <a:fillRect/>
          </a:stretch>
        </p:blipFill>
        <p:spPr>
          <a:xfrm>
            <a:off x="7114553" y="118958"/>
            <a:ext cx="2662794" cy="3550392"/>
          </a:xfrm>
          <a:prstGeom prst="rect">
            <a:avLst/>
          </a:prstGeom>
        </p:spPr>
      </p:pic>
      <p:pic>
        <p:nvPicPr>
          <p:cNvPr id="9" name="Picture 8">
            <a:extLst>
              <a:ext uri="{FF2B5EF4-FFF2-40B4-BE49-F238E27FC236}">
                <a16:creationId xmlns:a16="http://schemas.microsoft.com/office/drawing/2014/main" id="{FEDB1D91-B44B-B55D-38F0-62A0CC88A767}"/>
              </a:ext>
            </a:extLst>
          </p:cNvPr>
          <p:cNvPicPr>
            <a:picLocks noChangeAspect="1"/>
          </p:cNvPicPr>
          <p:nvPr/>
        </p:nvPicPr>
        <p:blipFill>
          <a:blip r:embed="rId3"/>
          <a:stretch>
            <a:fillRect/>
          </a:stretch>
        </p:blipFill>
        <p:spPr>
          <a:xfrm>
            <a:off x="-1" y="3531465"/>
            <a:ext cx="3776353" cy="2832265"/>
          </a:xfrm>
          <a:prstGeom prst="rect">
            <a:avLst/>
          </a:prstGeom>
        </p:spPr>
      </p:pic>
      <p:pic>
        <p:nvPicPr>
          <p:cNvPr id="4" name="Picture 3">
            <a:extLst>
              <a:ext uri="{FF2B5EF4-FFF2-40B4-BE49-F238E27FC236}">
                <a16:creationId xmlns:a16="http://schemas.microsoft.com/office/drawing/2014/main" id="{E3FDF867-8DED-A77E-4513-1C681ADF0A68}"/>
              </a:ext>
            </a:extLst>
          </p:cNvPr>
          <p:cNvPicPr>
            <a:picLocks noChangeAspect="1"/>
          </p:cNvPicPr>
          <p:nvPr/>
        </p:nvPicPr>
        <p:blipFill>
          <a:blip r:embed="rId4"/>
          <a:stretch>
            <a:fillRect/>
          </a:stretch>
        </p:blipFill>
        <p:spPr>
          <a:xfrm>
            <a:off x="3670383" y="2397575"/>
            <a:ext cx="2889663" cy="3852884"/>
          </a:xfrm>
          <a:prstGeom prst="rect">
            <a:avLst/>
          </a:prstGeom>
        </p:spPr>
      </p:pic>
      <p:sp>
        <p:nvSpPr>
          <p:cNvPr id="2" name="Title 1">
            <a:extLst>
              <a:ext uri="{FF2B5EF4-FFF2-40B4-BE49-F238E27FC236}">
                <a16:creationId xmlns:a16="http://schemas.microsoft.com/office/drawing/2014/main" id="{160646B9-28B4-D5F0-BE96-E4CFDB59E646}"/>
              </a:ext>
            </a:extLst>
          </p:cNvPr>
          <p:cNvSpPr>
            <a:spLocks noGrp="1"/>
          </p:cNvSpPr>
          <p:nvPr>
            <p:ph type="title"/>
          </p:nvPr>
        </p:nvSpPr>
        <p:spPr>
          <a:xfrm>
            <a:off x="-1125367" y="118958"/>
            <a:ext cx="9603275" cy="1049235"/>
          </a:xfrm>
        </p:spPr>
        <p:txBody>
          <a:bodyPr>
            <a:normAutofit/>
          </a:bodyPr>
          <a:lstStyle/>
          <a:p>
            <a:pPr algn="ctr"/>
            <a:r>
              <a:rPr lang="en-GB" sz="4800" b="1" dirty="0">
                <a:latin typeface="Abadi" panose="020B0604020104020204" pitchFamily="34" charset="0"/>
              </a:rPr>
              <a:t>Physical Development </a:t>
            </a:r>
          </a:p>
        </p:txBody>
      </p:sp>
      <p:sp>
        <p:nvSpPr>
          <p:cNvPr id="3" name="Oval 2">
            <a:extLst>
              <a:ext uri="{FF2B5EF4-FFF2-40B4-BE49-F238E27FC236}">
                <a16:creationId xmlns:a16="http://schemas.microsoft.com/office/drawing/2014/main" id="{9ECD6F8C-3829-C41D-029B-2FE02D970494}"/>
              </a:ext>
            </a:extLst>
          </p:cNvPr>
          <p:cNvSpPr/>
          <p:nvPr/>
        </p:nvSpPr>
        <p:spPr>
          <a:xfrm>
            <a:off x="0" y="707243"/>
            <a:ext cx="4096987" cy="302787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Abadi" panose="020B0604020104020204" pitchFamily="34" charset="0"/>
              </a:rPr>
              <a:t>Gross Motor Skills - </a:t>
            </a:r>
            <a:r>
              <a:rPr lang="en-GB" sz="2400" dirty="0">
                <a:latin typeface="Abadi" panose="020B0604020104020204" pitchFamily="34" charset="0"/>
              </a:rPr>
              <a:t>Negotiating space, demonstrating strength, balance &amp; coordination, moving energetically.  </a:t>
            </a:r>
          </a:p>
        </p:txBody>
      </p:sp>
      <p:pic>
        <p:nvPicPr>
          <p:cNvPr id="6" name="Picture 5">
            <a:extLst>
              <a:ext uri="{FF2B5EF4-FFF2-40B4-BE49-F238E27FC236}">
                <a16:creationId xmlns:a16="http://schemas.microsoft.com/office/drawing/2014/main" id="{6DB3900A-84CC-3546-B912-E6B31CED0BDF}"/>
              </a:ext>
            </a:extLst>
          </p:cNvPr>
          <p:cNvPicPr>
            <a:picLocks noChangeAspect="1"/>
          </p:cNvPicPr>
          <p:nvPr/>
        </p:nvPicPr>
        <p:blipFill>
          <a:blip r:embed="rId5"/>
          <a:stretch>
            <a:fillRect/>
          </a:stretch>
        </p:blipFill>
        <p:spPr>
          <a:xfrm>
            <a:off x="9415578" y="3127583"/>
            <a:ext cx="2342159" cy="3122878"/>
          </a:xfrm>
          <a:prstGeom prst="rect">
            <a:avLst/>
          </a:prstGeom>
        </p:spPr>
      </p:pic>
      <p:pic>
        <p:nvPicPr>
          <p:cNvPr id="7" name="Picture 6">
            <a:extLst>
              <a:ext uri="{FF2B5EF4-FFF2-40B4-BE49-F238E27FC236}">
                <a16:creationId xmlns:a16="http://schemas.microsoft.com/office/drawing/2014/main" id="{67B44BED-CD04-B377-7D05-3764439E7E75}"/>
              </a:ext>
            </a:extLst>
          </p:cNvPr>
          <p:cNvPicPr>
            <a:picLocks noChangeAspect="1"/>
          </p:cNvPicPr>
          <p:nvPr/>
        </p:nvPicPr>
        <p:blipFill>
          <a:blip r:embed="rId6"/>
          <a:stretch>
            <a:fillRect/>
          </a:stretch>
        </p:blipFill>
        <p:spPr>
          <a:xfrm>
            <a:off x="9909216" y="365549"/>
            <a:ext cx="2282784" cy="3043712"/>
          </a:xfrm>
          <a:prstGeom prst="rect">
            <a:avLst/>
          </a:prstGeom>
        </p:spPr>
      </p:pic>
      <p:pic>
        <p:nvPicPr>
          <p:cNvPr id="5" name="Picture 4">
            <a:extLst>
              <a:ext uri="{FF2B5EF4-FFF2-40B4-BE49-F238E27FC236}">
                <a16:creationId xmlns:a16="http://schemas.microsoft.com/office/drawing/2014/main" id="{C292B170-99F9-7D36-3FD3-DB8C869C9C94}"/>
              </a:ext>
            </a:extLst>
          </p:cNvPr>
          <p:cNvPicPr>
            <a:picLocks noChangeAspect="1"/>
          </p:cNvPicPr>
          <p:nvPr/>
        </p:nvPicPr>
        <p:blipFill>
          <a:blip r:embed="rId7"/>
          <a:stretch>
            <a:fillRect/>
          </a:stretch>
        </p:blipFill>
        <p:spPr>
          <a:xfrm>
            <a:off x="6754949" y="3127580"/>
            <a:ext cx="2342160" cy="3122880"/>
          </a:xfrm>
          <a:prstGeom prst="rect">
            <a:avLst/>
          </a:prstGeom>
        </p:spPr>
      </p:pic>
    </p:spTree>
    <p:extLst>
      <p:ext uri="{BB962C8B-B14F-4D97-AF65-F5344CB8AC3E}">
        <p14:creationId xmlns:p14="http://schemas.microsoft.com/office/powerpoint/2010/main" val="2722726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24F91-99F1-D075-BD42-79378C1A6A66}"/>
              </a:ext>
            </a:extLst>
          </p:cNvPr>
          <p:cNvPicPr>
            <a:picLocks noChangeAspect="1"/>
          </p:cNvPicPr>
          <p:nvPr/>
        </p:nvPicPr>
        <p:blipFill>
          <a:blip r:embed="rId2"/>
          <a:stretch>
            <a:fillRect/>
          </a:stretch>
        </p:blipFill>
        <p:spPr>
          <a:xfrm>
            <a:off x="0" y="3054126"/>
            <a:ext cx="4536374" cy="3402280"/>
          </a:xfrm>
          <a:prstGeom prst="rect">
            <a:avLst/>
          </a:prstGeom>
        </p:spPr>
      </p:pic>
      <p:sp>
        <p:nvSpPr>
          <p:cNvPr id="2" name="Title 1">
            <a:extLst>
              <a:ext uri="{FF2B5EF4-FFF2-40B4-BE49-F238E27FC236}">
                <a16:creationId xmlns:a16="http://schemas.microsoft.com/office/drawing/2014/main" id="{6461D028-BAB7-54A2-C346-866B0740C16B}"/>
              </a:ext>
            </a:extLst>
          </p:cNvPr>
          <p:cNvSpPr>
            <a:spLocks noGrp="1"/>
          </p:cNvSpPr>
          <p:nvPr>
            <p:ph type="title"/>
          </p:nvPr>
        </p:nvSpPr>
        <p:spPr>
          <a:xfrm>
            <a:off x="0" y="0"/>
            <a:ext cx="9603275" cy="1049235"/>
          </a:xfrm>
        </p:spPr>
        <p:txBody>
          <a:bodyPr>
            <a:normAutofit/>
          </a:bodyPr>
          <a:lstStyle/>
          <a:p>
            <a:r>
              <a:rPr lang="en-GB" sz="4800" b="1" dirty="0">
                <a:latin typeface="Abadi" panose="020B0604020104020204" pitchFamily="34" charset="0"/>
              </a:rPr>
              <a:t>Physical Development </a:t>
            </a:r>
          </a:p>
        </p:txBody>
      </p:sp>
      <p:sp>
        <p:nvSpPr>
          <p:cNvPr id="3" name="Oval 2">
            <a:extLst>
              <a:ext uri="{FF2B5EF4-FFF2-40B4-BE49-F238E27FC236}">
                <a16:creationId xmlns:a16="http://schemas.microsoft.com/office/drawing/2014/main" id="{EBE7B26C-4C63-9575-5E52-3FD18F74905E}"/>
              </a:ext>
            </a:extLst>
          </p:cNvPr>
          <p:cNvSpPr/>
          <p:nvPr/>
        </p:nvSpPr>
        <p:spPr>
          <a:xfrm>
            <a:off x="0" y="704850"/>
            <a:ext cx="4227616" cy="302400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Abadi" panose="020B0604020104020204" pitchFamily="34" charset="0"/>
              </a:rPr>
              <a:t>Fine Motor Skills - </a:t>
            </a:r>
            <a:r>
              <a:rPr lang="en-GB" sz="2400" dirty="0">
                <a:latin typeface="Abadi" panose="020B0604020104020204" pitchFamily="34" charset="0"/>
              </a:rPr>
              <a:t>using pencils effectively &amp; a range of small tools to show accuracy and care when drawing.</a:t>
            </a:r>
          </a:p>
        </p:txBody>
      </p:sp>
      <p:pic>
        <p:nvPicPr>
          <p:cNvPr id="5" name="Picture 4">
            <a:extLst>
              <a:ext uri="{FF2B5EF4-FFF2-40B4-BE49-F238E27FC236}">
                <a16:creationId xmlns:a16="http://schemas.microsoft.com/office/drawing/2014/main" id="{3C31996B-CB4F-66CF-960D-83EAD39D97BB}"/>
              </a:ext>
            </a:extLst>
          </p:cNvPr>
          <p:cNvPicPr>
            <a:picLocks noChangeAspect="1"/>
          </p:cNvPicPr>
          <p:nvPr/>
        </p:nvPicPr>
        <p:blipFill>
          <a:blip r:embed="rId3"/>
          <a:stretch>
            <a:fillRect/>
          </a:stretch>
        </p:blipFill>
        <p:spPr>
          <a:xfrm>
            <a:off x="4236228" y="1271695"/>
            <a:ext cx="3722089" cy="2791567"/>
          </a:xfrm>
          <a:prstGeom prst="rect">
            <a:avLst/>
          </a:prstGeom>
        </p:spPr>
      </p:pic>
      <p:pic>
        <p:nvPicPr>
          <p:cNvPr id="6" name="Picture 5">
            <a:extLst>
              <a:ext uri="{FF2B5EF4-FFF2-40B4-BE49-F238E27FC236}">
                <a16:creationId xmlns:a16="http://schemas.microsoft.com/office/drawing/2014/main" id="{3C7FD6AE-67D5-975F-F862-E87F0562ACC8}"/>
              </a:ext>
            </a:extLst>
          </p:cNvPr>
          <p:cNvPicPr>
            <a:picLocks noChangeAspect="1"/>
          </p:cNvPicPr>
          <p:nvPr/>
        </p:nvPicPr>
        <p:blipFill>
          <a:blip r:embed="rId4"/>
          <a:stretch>
            <a:fillRect/>
          </a:stretch>
        </p:blipFill>
        <p:spPr>
          <a:xfrm>
            <a:off x="6818362" y="3516864"/>
            <a:ext cx="4712283" cy="3341137"/>
          </a:xfrm>
          <a:prstGeom prst="rect">
            <a:avLst/>
          </a:prstGeom>
        </p:spPr>
      </p:pic>
      <p:pic>
        <p:nvPicPr>
          <p:cNvPr id="7" name="Picture 6">
            <a:extLst>
              <a:ext uri="{FF2B5EF4-FFF2-40B4-BE49-F238E27FC236}">
                <a16:creationId xmlns:a16="http://schemas.microsoft.com/office/drawing/2014/main" id="{790FAA00-EAD5-F7EA-43D7-657E47DCDBAC}"/>
              </a:ext>
            </a:extLst>
          </p:cNvPr>
          <p:cNvPicPr>
            <a:picLocks noChangeAspect="1"/>
          </p:cNvPicPr>
          <p:nvPr/>
        </p:nvPicPr>
        <p:blipFill>
          <a:blip r:embed="rId5"/>
          <a:stretch>
            <a:fillRect/>
          </a:stretch>
        </p:blipFill>
        <p:spPr>
          <a:xfrm>
            <a:off x="8452587" y="524573"/>
            <a:ext cx="3588462" cy="2688773"/>
          </a:xfrm>
          <a:prstGeom prst="rect">
            <a:avLst/>
          </a:prstGeom>
        </p:spPr>
      </p:pic>
    </p:spTree>
    <p:extLst>
      <p:ext uri="{BB962C8B-B14F-4D97-AF65-F5344CB8AC3E}">
        <p14:creationId xmlns:p14="http://schemas.microsoft.com/office/powerpoint/2010/main" val="4042936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3B75-C939-EE0F-C365-BAED71E72C6D}"/>
              </a:ext>
            </a:extLst>
          </p:cNvPr>
          <p:cNvSpPr>
            <a:spLocks noGrp="1"/>
          </p:cNvSpPr>
          <p:nvPr>
            <p:ph type="title"/>
          </p:nvPr>
        </p:nvSpPr>
        <p:spPr>
          <a:xfrm>
            <a:off x="0" y="0"/>
            <a:ext cx="12302836" cy="1472540"/>
          </a:xfrm>
        </p:spPr>
        <p:txBody>
          <a:bodyPr>
            <a:noAutofit/>
          </a:bodyPr>
          <a:lstStyle/>
          <a:p>
            <a:r>
              <a:rPr lang="en-GB" sz="4800" b="1" dirty="0">
                <a:latin typeface="Abadi" panose="020B0604020104020204" pitchFamily="34" charset="0"/>
              </a:rPr>
              <a:t>Personal, Social &amp; Emotional Development</a:t>
            </a:r>
          </a:p>
        </p:txBody>
      </p:sp>
      <p:sp>
        <p:nvSpPr>
          <p:cNvPr id="3" name="Oval 2">
            <a:extLst>
              <a:ext uri="{FF2B5EF4-FFF2-40B4-BE49-F238E27FC236}">
                <a16:creationId xmlns:a16="http://schemas.microsoft.com/office/drawing/2014/main" id="{A4769092-A60C-DE80-3A5C-5D9C6EAD2271}"/>
              </a:ext>
            </a:extLst>
          </p:cNvPr>
          <p:cNvSpPr/>
          <p:nvPr/>
        </p:nvSpPr>
        <p:spPr>
          <a:xfrm>
            <a:off x="0" y="1246909"/>
            <a:ext cx="4132614" cy="319446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Abadi" panose="020B0604020104020204" pitchFamily="34" charset="0"/>
              </a:rPr>
              <a:t>Self-Regulation -  </a:t>
            </a:r>
            <a:r>
              <a:rPr lang="en-GB" sz="2400" dirty="0">
                <a:latin typeface="Abadi" panose="020B0604020104020204" pitchFamily="34" charset="0"/>
              </a:rPr>
              <a:t>understand their own feelings and those of others, give focused attention to what the teacher says, responding appropriately. </a:t>
            </a:r>
          </a:p>
        </p:txBody>
      </p:sp>
      <p:sp>
        <p:nvSpPr>
          <p:cNvPr id="4" name="Oval 3">
            <a:extLst>
              <a:ext uri="{FF2B5EF4-FFF2-40B4-BE49-F238E27FC236}">
                <a16:creationId xmlns:a16="http://schemas.microsoft.com/office/drawing/2014/main" id="{C15A2577-BEC3-EE85-D2AA-F41555648368}"/>
              </a:ext>
            </a:extLst>
          </p:cNvPr>
          <p:cNvSpPr/>
          <p:nvPr/>
        </p:nvSpPr>
        <p:spPr>
          <a:xfrm>
            <a:off x="7334992" y="534389"/>
            <a:ext cx="4857008" cy="338446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Abadi" panose="020B0604020104020204" pitchFamily="34" charset="0"/>
              </a:rPr>
              <a:t>Managing Self - </a:t>
            </a:r>
            <a:r>
              <a:rPr lang="en-GB" sz="2400" dirty="0">
                <a:latin typeface="Abadi" panose="020B0604020104020204" pitchFamily="34" charset="0"/>
              </a:rPr>
              <a:t>be confident to try new activities &amp; show independence, resilience and perseverance, manage their own basic hygiene and personal needs. </a:t>
            </a:r>
          </a:p>
        </p:txBody>
      </p:sp>
      <p:sp>
        <p:nvSpPr>
          <p:cNvPr id="7" name="Oval 6">
            <a:extLst>
              <a:ext uri="{FF2B5EF4-FFF2-40B4-BE49-F238E27FC236}">
                <a16:creationId xmlns:a16="http://schemas.microsoft.com/office/drawing/2014/main" id="{DDC26D01-920D-E9D7-7717-72E89B871A84}"/>
              </a:ext>
            </a:extLst>
          </p:cNvPr>
          <p:cNvSpPr/>
          <p:nvPr/>
        </p:nvSpPr>
        <p:spPr>
          <a:xfrm>
            <a:off x="7608125" y="3663536"/>
            <a:ext cx="4583875" cy="319446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Abadi" panose="020B0604020104020204" pitchFamily="34" charset="0"/>
              </a:rPr>
              <a:t>Building Relationships - </a:t>
            </a:r>
            <a:r>
              <a:rPr lang="en-GB" sz="2400" dirty="0">
                <a:latin typeface="Abadi" panose="020B0604020104020204" pitchFamily="34" charset="0"/>
              </a:rPr>
              <a:t>work and play cooperatively &amp; take turns, form positive attachments to adults and friendships with peers.</a:t>
            </a:r>
          </a:p>
        </p:txBody>
      </p:sp>
      <p:pic>
        <p:nvPicPr>
          <p:cNvPr id="8" name="Picture 7">
            <a:extLst>
              <a:ext uri="{FF2B5EF4-FFF2-40B4-BE49-F238E27FC236}">
                <a16:creationId xmlns:a16="http://schemas.microsoft.com/office/drawing/2014/main" id="{C394911A-6DFC-1C7E-1BB3-FF3FA8558C1E}"/>
              </a:ext>
            </a:extLst>
          </p:cNvPr>
          <p:cNvPicPr>
            <a:picLocks noChangeAspect="1"/>
          </p:cNvPicPr>
          <p:nvPr/>
        </p:nvPicPr>
        <p:blipFill>
          <a:blip r:embed="rId2"/>
          <a:stretch>
            <a:fillRect/>
          </a:stretch>
        </p:blipFill>
        <p:spPr>
          <a:xfrm>
            <a:off x="4314700" y="4049484"/>
            <a:ext cx="3744688" cy="2808516"/>
          </a:xfrm>
          <a:prstGeom prst="rect">
            <a:avLst/>
          </a:prstGeom>
        </p:spPr>
      </p:pic>
      <p:pic>
        <p:nvPicPr>
          <p:cNvPr id="9" name="Picture 8">
            <a:extLst>
              <a:ext uri="{FF2B5EF4-FFF2-40B4-BE49-F238E27FC236}">
                <a16:creationId xmlns:a16="http://schemas.microsoft.com/office/drawing/2014/main" id="{A08F7F54-EF9B-64E3-E94C-4BBCDB72CB87}"/>
              </a:ext>
            </a:extLst>
          </p:cNvPr>
          <p:cNvPicPr>
            <a:picLocks noChangeAspect="1"/>
          </p:cNvPicPr>
          <p:nvPr/>
        </p:nvPicPr>
        <p:blipFill>
          <a:blip r:embed="rId3"/>
          <a:stretch>
            <a:fillRect/>
          </a:stretch>
        </p:blipFill>
        <p:spPr>
          <a:xfrm>
            <a:off x="5106391" y="586838"/>
            <a:ext cx="2660073" cy="3546764"/>
          </a:xfrm>
          <a:prstGeom prst="rect">
            <a:avLst/>
          </a:prstGeom>
        </p:spPr>
      </p:pic>
      <p:pic>
        <p:nvPicPr>
          <p:cNvPr id="10" name="Picture 9">
            <a:extLst>
              <a:ext uri="{FF2B5EF4-FFF2-40B4-BE49-F238E27FC236}">
                <a16:creationId xmlns:a16="http://schemas.microsoft.com/office/drawing/2014/main" id="{9DAA9EA2-517E-CD27-F260-2237E9A5ABFA}"/>
              </a:ext>
            </a:extLst>
          </p:cNvPr>
          <p:cNvPicPr>
            <a:picLocks noChangeAspect="1"/>
          </p:cNvPicPr>
          <p:nvPr/>
        </p:nvPicPr>
        <p:blipFill>
          <a:blip r:embed="rId4"/>
          <a:stretch>
            <a:fillRect/>
          </a:stretch>
        </p:blipFill>
        <p:spPr>
          <a:xfrm>
            <a:off x="0" y="4355275"/>
            <a:ext cx="3336966" cy="2502725"/>
          </a:xfrm>
          <a:prstGeom prst="rect">
            <a:avLst/>
          </a:prstGeom>
        </p:spPr>
      </p:pic>
    </p:spTree>
    <p:extLst>
      <p:ext uri="{BB962C8B-B14F-4D97-AF65-F5344CB8AC3E}">
        <p14:creationId xmlns:p14="http://schemas.microsoft.com/office/powerpoint/2010/main" val="4167765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1DD2E-A1DB-37AE-7192-FEDF16C9893D}"/>
              </a:ext>
            </a:extLst>
          </p:cNvPr>
          <p:cNvSpPr>
            <a:spLocks noGrp="1"/>
          </p:cNvSpPr>
          <p:nvPr>
            <p:ph type="title"/>
          </p:nvPr>
        </p:nvSpPr>
        <p:spPr>
          <a:xfrm>
            <a:off x="0" y="0"/>
            <a:ext cx="9603275" cy="1049235"/>
          </a:xfrm>
        </p:spPr>
        <p:txBody>
          <a:bodyPr>
            <a:normAutofit/>
          </a:bodyPr>
          <a:lstStyle/>
          <a:p>
            <a:r>
              <a:rPr lang="en-GB" sz="4800" b="1" dirty="0">
                <a:latin typeface="Abadi" panose="020B0604020104020204" pitchFamily="34" charset="0"/>
              </a:rPr>
              <a:t>Literacy</a:t>
            </a:r>
          </a:p>
        </p:txBody>
      </p:sp>
      <p:sp>
        <p:nvSpPr>
          <p:cNvPr id="3" name="Oval 2">
            <a:extLst>
              <a:ext uri="{FF2B5EF4-FFF2-40B4-BE49-F238E27FC236}">
                <a16:creationId xmlns:a16="http://schemas.microsoft.com/office/drawing/2014/main" id="{AA8508AA-BA5C-3D17-298F-D0A5A8954F34}"/>
              </a:ext>
            </a:extLst>
          </p:cNvPr>
          <p:cNvSpPr/>
          <p:nvPr/>
        </p:nvSpPr>
        <p:spPr>
          <a:xfrm>
            <a:off x="1" y="653143"/>
            <a:ext cx="4013860" cy="334884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Abadi" panose="020B0604020104020204" pitchFamily="34" charset="0"/>
              </a:rPr>
              <a:t>Comprehension – </a:t>
            </a:r>
            <a:r>
              <a:rPr lang="en-GB" sz="2400" dirty="0">
                <a:latin typeface="Abadi" panose="020B0604020104020204" pitchFamily="34" charset="0"/>
              </a:rPr>
              <a:t>understand what has been read by retelling stories, use recently introduced</a:t>
            </a:r>
          </a:p>
          <a:p>
            <a:pPr algn="ctr"/>
            <a:r>
              <a:rPr lang="en-GB" sz="2400" dirty="0">
                <a:latin typeface="Abadi" panose="020B0604020104020204" pitchFamily="34" charset="0"/>
              </a:rPr>
              <a:t>vocabulary during discussions. </a:t>
            </a:r>
            <a:endParaRPr lang="en-GB" dirty="0"/>
          </a:p>
        </p:txBody>
      </p:sp>
      <p:pic>
        <p:nvPicPr>
          <p:cNvPr id="4" name="Picture 3">
            <a:extLst>
              <a:ext uri="{FF2B5EF4-FFF2-40B4-BE49-F238E27FC236}">
                <a16:creationId xmlns:a16="http://schemas.microsoft.com/office/drawing/2014/main" id="{C1EB8904-991D-FCEC-DC66-C09C632C3BF7}"/>
              </a:ext>
            </a:extLst>
          </p:cNvPr>
          <p:cNvPicPr>
            <a:picLocks noChangeAspect="1"/>
          </p:cNvPicPr>
          <p:nvPr/>
        </p:nvPicPr>
        <p:blipFill>
          <a:blip r:embed="rId2"/>
          <a:stretch>
            <a:fillRect/>
          </a:stretch>
        </p:blipFill>
        <p:spPr>
          <a:xfrm>
            <a:off x="-1" y="3643745"/>
            <a:ext cx="2410691" cy="3214255"/>
          </a:xfrm>
          <a:prstGeom prst="rect">
            <a:avLst/>
          </a:prstGeom>
        </p:spPr>
      </p:pic>
      <p:pic>
        <p:nvPicPr>
          <p:cNvPr id="5" name="Picture 4">
            <a:extLst>
              <a:ext uri="{FF2B5EF4-FFF2-40B4-BE49-F238E27FC236}">
                <a16:creationId xmlns:a16="http://schemas.microsoft.com/office/drawing/2014/main" id="{06A61A1A-1559-833F-9FD8-76C882FA887F}"/>
              </a:ext>
            </a:extLst>
          </p:cNvPr>
          <p:cNvPicPr>
            <a:picLocks noChangeAspect="1"/>
          </p:cNvPicPr>
          <p:nvPr/>
        </p:nvPicPr>
        <p:blipFill>
          <a:blip r:embed="rId3"/>
          <a:stretch>
            <a:fillRect/>
          </a:stretch>
        </p:blipFill>
        <p:spPr>
          <a:xfrm>
            <a:off x="2592779" y="3847605"/>
            <a:ext cx="4013860" cy="3010395"/>
          </a:xfrm>
          <a:prstGeom prst="rect">
            <a:avLst/>
          </a:prstGeom>
        </p:spPr>
      </p:pic>
      <p:sp>
        <p:nvSpPr>
          <p:cNvPr id="6" name="Oval 5">
            <a:extLst>
              <a:ext uri="{FF2B5EF4-FFF2-40B4-BE49-F238E27FC236}">
                <a16:creationId xmlns:a16="http://schemas.microsoft.com/office/drawing/2014/main" id="{37814347-5DD9-D0F9-DE84-CE794D279751}"/>
              </a:ext>
            </a:extLst>
          </p:cNvPr>
          <p:cNvSpPr/>
          <p:nvPr/>
        </p:nvSpPr>
        <p:spPr>
          <a:xfrm>
            <a:off x="4013860" y="0"/>
            <a:ext cx="3301339" cy="316675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Abadi" panose="020B0604020104020204" pitchFamily="34" charset="0"/>
              </a:rPr>
              <a:t>Word Reading - </a:t>
            </a:r>
            <a:r>
              <a:rPr lang="en-GB" sz="2400" dirty="0">
                <a:latin typeface="Abadi" panose="020B0604020104020204" pitchFamily="34" charset="0"/>
              </a:rPr>
              <a:t>read aloud simple sentences and books</a:t>
            </a:r>
            <a:r>
              <a:rPr lang="en-GB" dirty="0"/>
              <a:t>.</a:t>
            </a:r>
          </a:p>
        </p:txBody>
      </p:sp>
      <p:pic>
        <p:nvPicPr>
          <p:cNvPr id="7" name="Picture 6">
            <a:extLst>
              <a:ext uri="{FF2B5EF4-FFF2-40B4-BE49-F238E27FC236}">
                <a16:creationId xmlns:a16="http://schemas.microsoft.com/office/drawing/2014/main" id="{76ADA2E0-97C7-511B-FCAE-17C04E53BC9D}"/>
              </a:ext>
            </a:extLst>
          </p:cNvPr>
          <p:cNvPicPr>
            <a:picLocks noChangeAspect="1"/>
          </p:cNvPicPr>
          <p:nvPr/>
        </p:nvPicPr>
        <p:blipFill>
          <a:blip r:embed="rId4"/>
          <a:stretch>
            <a:fillRect/>
          </a:stretch>
        </p:blipFill>
        <p:spPr>
          <a:xfrm>
            <a:off x="7036286" y="0"/>
            <a:ext cx="2845902" cy="3794536"/>
          </a:xfrm>
          <a:prstGeom prst="rect">
            <a:avLst/>
          </a:prstGeom>
        </p:spPr>
      </p:pic>
      <p:pic>
        <p:nvPicPr>
          <p:cNvPr id="9" name="Picture 8">
            <a:extLst>
              <a:ext uri="{FF2B5EF4-FFF2-40B4-BE49-F238E27FC236}">
                <a16:creationId xmlns:a16="http://schemas.microsoft.com/office/drawing/2014/main" id="{5A48D92C-F403-F1F2-4669-C8CD916FBBF1}"/>
              </a:ext>
            </a:extLst>
          </p:cNvPr>
          <p:cNvPicPr>
            <a:picLocks noChangeAspect="1"/>
          </p:cNvPicPr>
          <p:nvPr/>
        </p:nvPicPr>
        <p:blipFill>
          <a:blip r:embed="rId5"/>
          <a:stretch>
            <a:fillRect/>
          </a:stretch>
        </p:blipFill>
        <p:spPr>
          <a:xfrm>
            <a:off x="6903522" y="3847605"/>
            <a:ext cx="4013860" cy="3010395"/>
          </a:xfrm>
          <a:prstGeom prst="rect">
            <a:avLst/>
          </a:prstGeom>
        </p:spPr>
      </p:pic>
    </p:spTree>
    <p:extLst>
      <p:ext uri="{BB962C8B-B14F-4D97-AF65-F5344CB8AC3E}">
        <p14:creationId xmlns:p14="http://schemas.microsoft.com/office/powerpoint/2010/main" val="167416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0882-AC78-C61A-B050-507D671E5CB3}"/>
              </a:ext>
            </a:extLst>
          </p:cNvPr>
          <p:cNvSpPr>
            <a:spLocks noGrp="1"/>
          </p:cNvSpPr>
          <p:nvPr>
            <p:ph type="title"/>
          </p:nvPr>
        </p:nvSpPr>
        <p:spPr>
          <a:xfrm>
            <a:off x="0" y="0"/>
            <a:ext cx="9603275" cy="1049235"/>
          </a:xfrm>
        </p:spPr>
        <p:txBody>
          <a:bodyPr>
            <a:normAutofit/>
          </a:bodyPr>
          <a:lstStyle/>
          <a:p>
            <a:r>
              <a:rPr lang="en-GB" sz="4800" b="1" dirty="0">
                <a:latin typeface="Abadi" panose="020B0604020104020204" pitchFamily="34" charset="0"/>
              </a:rPr>
              <a:t>Literacy </a:t>
            </a:r>
          </a:p>
        </p:txBody>
      </p:sp>
      <p:pic>
        <p:nvPicPr>
          <p:cNvPr id="3" name="Picture 2">
            <a:extLst>
              <a:ext uri="{FF2B5EF4-FFF2-40B4-BE49-F238E27FC236}">
                <a16:creationId xmlns:a16="http://schemas.microsoft.com/office/drawing/2014/main" id="{BE6EA6DF-3136-B509-3342-3C558C093CBC}"/>
              </a:ext>
            </a:extLst>
          </p:cNvPr>
          <p:cNvPicPr>
            <a:picLocks noChangeAspect="1"/>
          </p:cNvPicPr>
          <p:nvPr/>
        </p:nvPicPr>
        <p:blipFill>
          <a:blip r:embed="rId2"/>
          <a:stretch>
            <a:fillRect/>
          </a:stretch>
        </p:blipFill>
        <p:spPr>
          <a:xfrm>
            <a:off x="117788" y="680687"/>
            <a:ext cx="4121366" cy="3416300"/>
          </a:xfrm>
          <a:prstGeom prst="rect">
            <a:avLst/>
          </a:prstGeom>
        </p:spPr>
      </p:pic>
      <p:pic>
        <p:nvPicPr>
          <p:cNvPr id="4" name="Picture 3">
            <a:extLst>
              <a:ext uri="{FF2B5EF4-FFF2-40B4-BE49-F238E27FC236}">
                <a16:creationId xmlns:a16="http://schemas.microsoft.com/office/drawing/2014/main" id="{4715B918-17B0-C55B-31C9-E45EEA7F551C}"/>
              </a:ext>
            </a:extLst>
          </p:cNvPr>
          <p:cNvPicPr>
            <a:picLocks noChangeAspect="1"/>
          </p:cNvPicPr>
          <p:nvPr/>
        </p:nvPicPr>
        <p:blipFill>
          <a:blip r:embed="rId3"/>
          <a:stretch>
            <a:fillRect/>
          </a:stretch>
        </p:blipFill>
        <p:spPr>
          <a:xfrm>
            <a:off x="4239155" y="1"/>
            <a:ext cx="3847942" cy="2885956"/>
          </a:xfrm>
          <a:prstGeom prst="rect">
            <a:avLst/>
          </a:prstGeom>
        </p:spPr>
      </p:pic>
      <p:pic>
        <p:nvPicPr>
          <p:cNvPr id="5" name="Picture 4">
            <a:extLst>
              <a:ext uri="{FF2B5EF4-FFF2-40B4-BE49-F238E27FC236}">
                <a16:creationId xmlns:a16="http://schemas.microsoft.com/office/drawing/2014/main" id="{E09155CD-656A-1CB9-ACBF-4F14AE0234A4}"/>
              </a:ext>
            </a:extLst>
          </p:cNvPr>
          <p:cNvPicPr>
            <a:picLocks noChangeAspect="1"/>
          </p:cNvPicPr>
          <p:nvPr/>
        </p:nvPicPr>
        <p:blipFill>
          <a:blip r:embed="rId4"/>
          <a:stretch>
            <a:fillRect/>
          </a:stretch>
        </p:blipFill>
        <p:spPr>
          <a:xfrm>
            <a:off x="7980218" y="1049235"/>
            <a:ext cx="4211782" cy="3158837"/>
          </a:xfrm>
          <a:prstGeom prst="rect">
            <a:avLst/>
          </a:prstGeom>
        </p:spPr>
      </p:pic>
      <p:pic>
        <p:nvPicPr>
          <p:cNvPr id="7" name="Picture 6">
            <a:extLst>
              <a:ext uri="{FF2B5EF4-FFF2-40B4-BE49-F238E27FC236}">
                <a16:creationId xmlns:a16="http://schemas.microsoft.com/office/drawing/2014/main" id="{CF430B38-DA86-75DC-8BF0-014EDACDF644}"/>
              </a:ext>
            </a:extLst>
          </p:cNvPr>
          <p:cNvPicPr>
            <a:picLocks noChangeAspect="1"/>
          </p:cNvPicPr>
          <p:nvPr/>
        </p:nvPicPr>
        <p:blipFill>
          <a:blip r:embed="rId5"/>
          <a:stretch>
            <a:fillRect/>
          </a:stretch>
        </p:blipFill>
        <p:spPr>
          <a:xfrm>
            <a:off x="0" y="3972043"/>
            <a:ext cx="3847942" cy="2885957"/>
          </a:xfrm>
          <a:prstGeom prst="rect">
            <a:avLst/>
          </a:prstGeom>
        </p:spPr>
      </p:pic>
      <p:pic>
        <p:nvPicPr>
          <p:cNvPr id="8" name="Picture 7">
            <a:extLst>
              <a:ext uri="{FF2B5EF4-FFF2-40B4-BE49-F238E27FC236}">
                <a16:creationId xmlns:a16="http://schemas.microsoft.com/office/drawing/2014/main" id="{6D4581EB-E03B-7DD4-BFA3-8284B76B330F}"/>
              </a:ext>
            </a:extLst>
          </p:cNvPr>
          <p:cNvPicPr>
            <a:picLocks noChangeAspect="1"/>
          </p:cNvPicPr>
          <p:nvPr/>
        </p:nvPicPr>
        <p:blipFill>
          <a:blip r:embed="rId6"/>
          <a:stretch>
            <a:fillRect/>
          </a:stretch>
        </p:blipFill>
        <p:spPr>
          <a:xfrm>
            <a:off x="3998026" y="3016332"/>
            <a:ext cx="3982191" cy="2986643"/>
          </a:xfrm>
          <a:prstGeom prst="rect">
            <a:avLst/>
          </a:prstGeom>
        </p:spPr>
      </p:pic>
      <p:pic>
        <p:nvPicPr>
          <p:cNvPr id="9" name="Picture 8">
            <a:extLst>
              <a:ext uri="{FF2B5EF4-FFF2-40B4-BE49-F238E27FC236}">
                <a16:creationId xmlns:a16="http://schemas.microsoft.com/office/drawing/2014/main" id="{DAE741BD-7F5C-5DB8-BFEF-CD606D29C3AF}"/>
              </a:ext>
            </a:extLst>
          </p:cNvPr>
          <p:cNvPicPr>
            <a:picLocks noChangeAspect="1"/>
          </p:cNvPicPr>
          <p:nvPr/>
        </p:nvPicPr>
        <p:blipFill>
          <a:blip r:embed="rId7"/>
          <a:stretch>
            <a:fillRect/>
          </a:stretch>
        </p:blipFill>
        <p:spPr>
          <a:xfrm>
            <a:off x="8439398" y="4037611"/>
            <a:ext cx="3760519" cy="2820389"/>
          </a:xfrm>
          <a:prstGeom prst="rect">
            <a:avLst/>
          </a:prstGeom>
        </p:spPr>
      </p:pic>
    </p:spTree>
    <p:extLst>
      <p:ext uri="{BB962C8B-B14F-4D97-AF65-F5344CB8AC3E}">
        <p14:creationId xmlns:p14="http://schemas.microsoft.com/office/powerpoint/2010/main" val="335447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2FCE7-A32D-0DBE-C461-0A1B79836B20}"/>
              </a:ext>
            </a:extLst>
          </p:cNvPr>
          <p:cNvSpPr>
            <a:spLocks noGrp="1"/>
          </p:cNvSpPr>
          <p:nvPr>
            <p:ph type="title"/>
          </p:nvPr>
        </p:nvSpPr>
        <p:spPr>
          <a:xfrm>
            <a:off x="520374" y="525162"/>
            <a:ext cx="10984675" cy="1049235"/>
          </a:xfrm>
        </p:spPr>
        <p:txBody>
          <a:bodyPr>
            <a:normAutofit/>
          </a:bodyPr>
          <a:lstStyle/>
          <a:p>
            <a:pPr algn="ctr"/>
            <a:r>
              <a:rPr lang="en-GB" sz="5400" dirty="0">
                <a:latin typeface="Abadi"/>
              </a:rPr>
              <a:t> mission Statement</a:t>
            </a:r>
          </a:p>
        </p:txBody>
      </p:sp>
      <p:sp>
        <p:nvSpPr>
          <p:cNvPr id="3" name="Content Placeholder 2">
            <a:extLst>
              <a:ext uri="{FF2B5EF4-FFF2-40B4-BE49-F238E27FC236}">
                <a16:creationId xmlns:a16="http://schemas.microsoft.com/office/drawing/2014/main" id="{E1AAC37F-7B50-126F-7004-A5A81CD57FF2}"/>
              </a:ext>
            </a:extLst>
          </p:cNvPr>
          <p:cNvSpPr>
            <a:spLocks noGrp="1"/>
          </p:cNvSpPr>
          <p:nvPr>
            <p:ph idx="1"/>
          </p:nvPr>
        </p:nvSpPr>
        <p:spPr>
          <a:xfrm>
            <a:off x="289560" y="4364228"/>
            <a:ext cx="11612880" cy="1077901"/>
          </a:xfrm>
        </p:spPr>
        <p:txBody>
          <a:bodyPr>
            <a:normAutofit fontScale="70000" lnSpcReduction="20000"/>
          </a:bodyPr>
          <a:lstStyle/>
          <a:p>
            <a:pPr marL="0" indent="0" algn="ctr">
              <a:buNone/>
            </a:pPr>
            <a:r>
              <a:rPr lang="en-GB" sz="4000" b="1" i="1" dirty="0">
                <a:latin typeface="Abadi" panose="020B0604020104020204" pitchFamily="34" charset="0"/>
              </a:rPr>
              <a:t>Our VALUES </a:t>
            </a:r>
          </a:p>
          <a:p>
            <a:pPr marL="0" indent="0" algn="ctr">
              <a:buNone/>
            </a:pPr>
            <a:r>
              <a:rPr lang="en-GB" sz="4000" b="1" i="1" dirty="0">
                <a:latin typeface="Abadi"/>
              </a:rPr>
              <a:t>Pride ~ Respect ~ Responsibility ~ Challenge ~ Curiosity</a:t>
            </a:r>
          </a:p>
          <a:p>
            <a:endParaRPr lang="en-GB" dirty="0"/>
          </a:p>
        </p:txBody>
      </p:sp>
      <p:sp>
        <p:nvSpPr>
          <p:cNvPr id="4" name="TextBox 3">
            <a:extLst>
              <a:ext uri="{FF2B5EF4-FFF2-40B4-BE49-F238E27FC236}">
                <a16:creationId xmlns:a16="http://schemas.microsoft.com/office/drawing/2014/main" id="{5F7ECBB1-8730-685C-FB37-81F76FAB0531}"/>
              </a:ext>
            </a:extLst>
          </p:cNvPr>
          <p:cNvSpPr txBox="1"/>
          <p:nvPr/>
        </p:nvSpPr>
        <p:spPr>
          <a:xfrm>
            <a:off x="2444175" y="1863141"/>
            <a:ext cx="7137071" cy="954107"/>
          </a:xfrm>
          <a:prstGeom prst="rect">
            <a:avLst/>
          </a:prstGeom>
          <a:noFill/>
        </p:spPr>
        <p:txBody>
          <a:bodyPr wrap="square" lIns="91440" tIns="45720" rIns="91440" bIns="45720" rtlCol="0" anchor="t">
            <a:spAutoFit/>
          </a:bodyPr>
          <a:lstStyle/>
          <a:p>
            <a:pPr algn="ctr"/>
            <a:r>
              <a:rPr lang="en-GB" sz="2800" b="1" i="1" dirty="0">
                <a:latin typeface="Abadi"/>
              </a:rPr>
              <a:t>Our VISION</a:t>
            </a:r>
          </a:p>
          <a:p>
            <a:pPr algn="ctr"/>
            <a:r>
              <a:rPr lang="en-GB" sz="2800" b="1" i="1" dirty="0">
                <a:latin typeface="Abadi"/>
              </a:rPr>
              <a:t>Achieving Excellence Together </a:t>
            </a:r>
            <a:endParaRPr lang="en-GB" dirty="0">
              <a:latin typeface="Abadi"/>
            </a:endParaRPr>
          </a:p>
        </p:txBody>
      </p:sp>
      <p:sp>
        <p:nvSpPr>
          <p:cNvPr id="5" name="TextBox 4">
            <a:extLst>
              <a:ext uri="{FF2B5EF4-FFF2-40B4-BE49-F238E27FC236}">
                <a16:creationId xmlns:a16="http://schemas.microsoft.com/office/drawing/2014/main" id="{34397A7A-FF9C-B1E7-EAE8-F58EBAC3F3D0}"/>
              </a:ext>
            </a:extLst>
          </p:cNvPr>
          <p:cNvSpPr txBox="1"/>
          <p:nvPr/>
        </p:nvSpPr>
        <p:spPr>
          <a:xfrm>
            <a:off x="0" y="3021520"/>
            <a:ext cx="11690268" cy="954107"/>
          </a:xfrm>
          <a:prstGeom prst="rect">
            <a:avLst/>
          </a:prstGeom>
          <a:noFill/>
        </p:spPr>
        <p:txBody>
          <a:bodyPr wrap="square" lIns="91440" tIns="45720" rIns="91440" bIns="45720" rtlCol="0" anchor="t">
            <a:spAutoFit/>
          </a:bodyPr>
          <a:lstStyle/>
          <a:p>
            <a:pPr algn="ctr"/>
            <a:r>
              <a:rPr lang="en-GB" sz="2800" b="1" i="1" dirty="0">
                <a:latin typeface="Abadi"/>
              </a:rPr>
              <a:t>Our MISSION</a:t>
            </a:r>
          </a:p>
          <a:p>
            <a:pPr algn="ctr"/>
            <a:r>
              <a:rPr lang="en-GB" sz="2800" b="1" i="1" dirty="0">
                <a:latin typeface="Abadi"/>
              </a:rPr>
              <a:t>Inspiring independent learners with Jesus by our side</a:t>
            </a:r>
            <a:endParaRPr lang="en-GB" sz="2800" dirty="0">
              <a:latin typeface="Abadi"/>
            </a:endParaRPr>
          </a:p>
        </p:txBody>
      </p:sp>
    </p:spTree>
    <p:extLst>
      <p:ext uri="{BB962C8B-B14F-4D97-AF65-F5344CB8AC3E}">
        <p14:creationId xmlns:p14="http://schemas.microsoft.com/office/powerpoint/2010/main" val="2509448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9444-65ED-031A-F3CA-A0386630354B}"/>
              </a:ext>
            </a:extLst>
          </p:cNvPr>
          <p:cNvSpPr>
            <a:spLocks noGrp="1"/>
          </p:cNvSpPr>
          <p:nvPr>
            <p:ph type="title"/>
          </p:nvPr>
        </p:nvSpPr>
        <p:spPr>
          <a:xfrm>
            <a:off x="0" y="0"/>
            <a:ext cx="9603275" cy="1049235"/>
          </a:xfrm>
        </p:spPr>
        <p:txBody>
          <a:bodyPr>
            <a:normAutofit/>
          </a:bodyPr>
          <a:lstStyle/>
          <a:p>
            <a:r>
              <a:rPr lang="en-GB" sz="4800" b="1" dirty="0">
                <a:latin typeface="Abadi" panose="020B0604020104020204" pitchFamily="34" charset="0"/>
              </a:rPr>
              <a:t>Mathematics </a:t>
            </a:r>
          </a:p>
        </p:txBody>
      </p:sp>
      <p:sp>
        <p:nvSpPr>
          <p:cNvPr id="3" name="Oval 2">
            <a:extLst>
              <a:ext uri="{FF2B5EF4-FFF2-40B4-BE49-F238E27FC236}">
                <a16:creationId xmlns:a16="http://schemas.microsoft.com/office/drawing/2014/main" id="{812DFC53-EBCA-4765-876E-E2F14507BFAC}"/>
              </a:ext>
            </a:extLst>
          </p:cNvPr>
          <p:cNvSpPr/>
          <p:nvPr/>
        </p:nvSpPr>
        <p:spPr>
          <a:xfrm>
            <a:off x="76200" y="676275"/>
            <a:ext cx="3876676" cy="36195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Abadi" panose="020B0604020104020204" pitchFamily="34" charset="0"/>
              </a:rPr>
              <a:t>Number -</a:t>
            </a:r>
            <a:r>
              <a:rPr lang="en-US" sz="2400" dirty="0">
                <a:latin typeface="Abadi" panose="020B0604020104020204" pitchFamily="34" charset="0"/>
              </a:rPr>
              <a:t> We use different equipment to help us to count such as counters, cubes, Numicon, tens frames, number lines</a:t>
            </a:r>
            <a:r>
              <a:rPr lang="en-US" sz="2400" dirty="0"/>
              <a:t>. </a:t>
            </a:r>
            <a:endParaRPr lang="en-GB" sz="2400" dirty="0"/>
          </a:p>
        </p:txBody>
      </p:sp>
      <p:pic>
        <p:nvPicPr>
          <p:cNvPr id="4" name="Picture 3">
            <a:extLst>
              <a:ext uri="{FF2B5EF4-FFF2-40B4-BE49-F238E27FC236}">
                <a16:creationId xmlns:a16="http://schemas.microsoft.com/office/drawing/2014/main" id="{BCF6F01A-B50E-AF02-4B6F-868FA065572A}"/>
              </a:ext>
            </a:extLst>
          </p:cNvPr>
          <p:cNvPicPr>
            <a:picLocks noChangeAspect="1"/>
          </p:cNvPicPr>
          <p:nvPr/>
        </p:nvPicPr>
        <p:blipFill>
          <a:blip r:embed="rId2"/>
          <a:stretch>
            <a:fillRect/>
          </a:stretch>
        </p:blipFill>
        <p:spPr>
          <a:xfrm>
            <a:off x="0" y="3950493"/>
            <a:ext cx="3876676" cy="2907507"/>
          </a:xfrm>
          <a:prstGeom prst="rect">
            <a:avLst/>
          </a:prstGeom>
        </p:spPr>
      </p:pic>
      <p:pic>
        <p:nvPicPr>
          <p:cNvPr id="5" name="Picture 4">
            <a:extLst>
              <a:ext uri="{FF2B5EF4-FFF2-40B4-BE49-F238E27FC236}">
                <a16:creationId xmlns:a16="http://schemas.microsoft.com/office/drawing/2014/main" id="{9A847B13-E06F-E872-6637-7C6E7F50D128}"/>
              </a:ext>
            </a:extLst>
          </p:cNvPr>
          <p:cNvPicPr>
            <a:picLocks noChangeAspect="1"/>
          </p:cNvPicPr>
          <p:nvPr/>
        </p:nvPicPr>
        <p:blipFill>
          <a:blip r:embed="rId3"/>
          <a:stretch>
            <a:fillRect/>
          </a:stretch>
        </p:blipFill>
        <p:spPr>
          <a:xfrm>
            <a:off x="4029076" y="0"/>
            <a:ext cx="3713019" cy="2784764"/>
          </a:xfrm>
          <a:prstGeom prst="rect">
            <a:avLst/>
          </a:prstGeom>
        </p:spPr>
      </p:pic>
      <p:pic>
        <p:nvPicPr>
          <p:cNvPr id="6" name="Picture 5">
            <a:extLst>
              <a:ext uri="{FF2B5EF4-FFF2-40B4-BE49-F238E27FC236}">
                <a16:creationId xmlns:a16="http://schemas.microsoft.com/office/drawing/2014/main" id="{7BC30903-745D-2AD4-03B2-7EA977390407}"/>
              </a:ext>
            </a:extLst>
          </p:cNvPr>
          <p:cNvPicPr>
            <a:picLocks noChangeAspect="1"/>
          </p:cNvPicPr>
          <p:nvPr/>
        </p:nvPicPr>
        <p:blipFill>
          <a:blip r:embed="rId4"/>
          <a:stretch>
            <a:fillRect/>
          </a:stretch>
        </p:blipFill>
        <p:spPr>
          <a:xfrm>
            <a:off x="4029075" y="2842021"/>
            <a:ext cx="3713019" cy="2784764"/>
          </a:xfrm>
          <a:prstGeom prst="rect">
            <a:avLst/>
          </a:prstGeom>
        </p:spPr>
      </p:pic>
      <p:pic>
        <p:nvPicPr>
          <p:cNvPr id="8" name="Picture 7">
            <a:extLst>
              <a:ext uri="{FF2B5EF4-FFF2-40B4-BE49-F238E27FC236}">
                <a16:creationId xmlns:a16="http://schemas.microsoft.com/office/drawing/2014/main" id="{3ECA5202-5DE2-DD7A-7BAF-253920685281}"/>
              </a:ext>
            </a:extLst>
          </p:cNvPr>
          <p:cNvPicPr>
            <a:picLocks noChangeAspect="1"/>
          </p:cNvPicPr>
          <p:nvPr/>
        </p:nvPicPr>
        <p:blipFill>
          <a:blip r:embed="rId5"/>
          <a:stretch>
            <a:fillRect/>
          </a:stretch>
        </p:blipFill>
        <p:spPr>
          <a:xfrm>
            <a:off x="7818294" y="0"/>
            <a:ext cx="3713019" cy="2784764"/>
          </a:xfrm>
          <a:prstGeom prst="rect">
            <a:avLst/>
          </a:prstGeom>
        </p:spPr>
      </p:pic>
      <p:pic>
        <p:nvPicPr>
          <p:cNvPr id="9" name="Picture 8">
            <a:extLst>
              <a:ext uri="{FF2B5EF4-FFF2-40B4-BE49-F238E27FC236}">
                <a16:creationId xmlns:a16="http://schemas.microsoft.com/office/drawing/2014/main" id="{E46ABFA6-B68F-A312-B320-957C356B1F0D}"/>
              </a:ext>
            </a:extLst>
          </p:cNvPr>
          <p:cNvPicPr>
            <a:picLocks noChangeAspect="1"/>
          </p:cNvPicPr>
          <p:nvPr/>
        </p:nvPicPr>
        <p:blipFill>
          <a:blip r:embed="rId6"/>
          <a:stretch>
            <a:fillRect/>
          </a:stretch>
        </p:blipFill>
        <p:spPr>
          <a:xfrm>
            <a:off x="7894494" y="2903393"/>
            <a:ext cx="3631190" cy="2723392"/>
          </a:xfrm>
          <a:prstGeom prst="rect">
            <a:avLst/>
          </a:prstGeom>
        </p:spPr>
      </p:pic>
    </p:spTree>
    <p:extLst>
      <p:ext uri="{BB962C8B-B14F-4D97-AF65-F5344CB8AC3E}">
        <p14:creationId xmlns:p14="http://schemas.microsoft.com/office/powerpoint/2010/main" val="1718173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94048-05E9-8C6F-62C3-A147159A7C7E}"/>
              </a:ext>
            </a:extLst>
          </p:cNvPr>
          <p:cNvSpPr>
            <a:spLocks noGrp="1"/>
          </p:cNvSpPr>
          <p:nvPr>
            <p:ph type="title"/>
          </p:nvPr>
        </p:nvSpPr>
        <p:spPr>
          <a:xfrm>
            <a:off x="0" y="0"/>
            <a:ext cx="9603275" cy="1049235"/>
          </a:xfrm>
        </p:spPr>
        <p:txBody>
          <a:bodyPr>
            <a:normAutofit/>
          </a:bodyPr>
          <a:lstStyle/>
          <a:p>
            <a:r>
              <a:rPr lang="en-GB" sz="4800" b="1" dirty="0">
                <a:latin typeface="Abadi" panose="020B0604020104020204" pitchFamily="34" charset="0"/>
              </a:rPr>
              <a:t>Understanding the world</a:t>
            </a:r>
          </a:p>
        </p:txBody>
      </p:sp>
      <p:sp>
        <p:nvSpPr>
          <p:cNvPr id="3" name="Oval 2">
            <a:extLst>
              <a:ext uri="{FF2B5EF4-FFF2-40B4-BE49-F238E27FC236}">
                <a16:creationId xmlns:a16="http://schemas.microsoft.com/office/drawing/2014/main" id="{5CED3AC9-2B94-77F9-271F-6E8CB7620B2F}"/>
              </a:ext>
            </a:extLst>
          </p:cNvPr>
          <p:cNvSpPr/>
          <p:nvPr/>
        </p:nvSpPr>
        <p:spPr>
          <a:xfrm>
            <a:off x="0" y="676894"/>
            <a:ext cx="4187984" cy="32657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Abadi" panose="020B0604020104020204" pitchFamily="34" charset="0"/>
              </a:rPr>
              <a:t>Past &amp; Present, People, Culture &amp; Communities </a:t>
            </a:r>
            <a:r>
              <a:rPr lang="en-GB" sz="2400" dirty="0">
                <a:latin typeface="Abadi" panose="020B0604020104020204" pitchFamily="34" charset="0"/>
              </a:rPr>
              <a:t>– Celebrating different religions and festivals such as Diwali, Lunar New Year.  </a:t>
            </a:r>
          </a:p>
        </p:txBody>
      </p:sp>
      <p:pic>
        <p:nvPicPr>
          <p:cNvPr id="4" name="Picture 3">
            <a:extLst>
              <a:ext uri="{FF2B5EF4-FFF2-40B4-BE49-F238E27FC236}">
                <a16:creationId xmlns:a16="http://schemas.microsoft.com/office/drawing/2014/main" id="{BA87A249-AA36-D3C1-3F96-239F875AA2D7}"/>
              </a:ext>
            </a:extLst>
          </p:cNvPr>
          <p:cNvPicPr>
            <a:picLocks noChangeAspect="1"/>
          </p:cNvPicPr>
          <p:nvPr/>
        </p:nvPicPr>
        <p:blipFill>
          <a:blip r:embed="rId2"/>
          <a:stretch>
            <a:fillRect/>
          </a:stretch>
        </p:blipFill>
        <p:spPr>
          <a:xfrm>
            <a:off x="0" y="3942608"/>
            <a:ext cx="3859481" cy="2894611"/>
          </a:xfrm>
          <a:prstGeom prst="rect">
            <a:avLst/>
          </a:prstGeom>
        </p:spPr>
      </p:pic>
      <p:pic>
        <p:nvPicPr>
          <p:cNvPr id="6" name="Picture 5">
            <a:extLst>
              <a:ext uri="{FF2B5EF4-FFF2-40B4-BE49-F238E27FC236}">
                <a16:creationId xmlns:a16="http://schemas.microsoft.com/office/drawing/2014/main" id="{FE0DE5D6-83AE-F9A6-943F-F5E397DDAA76}"/>
              </a:ext>
            </a:extLst>
          </p:cNvPr>
          <p:cNvPicPr>
            <a:picLocks noChangeAspect="1"/>
          </p:cNvPicPr>
          <p:nvPr/>
        </p:nvPicPr>
        <p:blipFill>
          <a:blip r:embed="rId3"/>
          <a:srcRect l="18062" t="42511" r="39225"/>
          <a:stretch>
            <a:fillRect/>
          </a:stretch>
        </p:blipFill>
        <p:spPr>
          <a:xfrm>
            <a:off x="3990108" y="2894611"/>
            <a:ext cx="2196935" cy="3942608"/>
          </a:xfrm>
          <a:prstGeom prst="rect">
            <a:avLst/>
          </a:prstGeom>
        </p:spPr>
      </p:pic>
      <p:sp>
        <p:nvSpPr>
          <p:cNvPr id="9" name="Oval 8">
            <a:extLst>
              <a:ext uri="{FF2B5EF4-FFF2-40B4-BE49-F238E27FC236}">
                <a16:creationId xmlns:a16="http://schemas.microsoft.com/office/drawing/2014/main" id="{34B71573-D055-2A0C-FCA3-31EC8709CA8F}"/>
              </a:ext>
            </a:extLst>
          </p:cNvPr>
          <p:cNvSpPr/>
          <p:nvPr/>
        </p:nvSpPr>
        <p:spPr>
          <a:xfrm>
            <a:off x="7810100" y="101927"/>
            <a:ext cx="3898969" cy="29925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Abadi" panose="020B0604020104020204" pitchFamily="34" charset="0"/>
              </a:rPr>
              <a:t>The Natural World – </a:t>
            </a:r>
            <a:r>
              <a:rPr lang="en-GB" sz="2400" dirty="0">
                <a:latin typeface="Abadi" panose="020B0604020104020204" pitchFamily="34" charset="0"/>
              </a:rPr>
              <a:t>exploring the world around them &amp; making observing such as through the seasons.  </a:t>
            </a:r>
          </a:p>
        </p:txBody>
      </p:sp>
      <p:pic>
        <p:nvPicPr>
          <p:cNvPr id="11" name="Picture 10">
            <a:extLst>
              <a:ext uri="{FF2B5EF4-FFF2-40B4-BE49-F238E27FC236}">
                <a16:creationId xmlns:a16="http://schemas.microsoft.com/office/drawing/2014/main" id="{5C0A6B17-9E1C-6E0B-B26D-7BBE9700E3DC}"/>
              </a:ext>
            </a:extLst>
          </p:cNvPr>
          <p:cNvPicPr>
            <a:picLocks noChangeAspect="1"/>
          </p:cNvPicPr>
          <p:nvPr/>
        </p:nvPicPr>
        <p:blipFill>
          <a:blip r:embed="rId4"/>
          <a:stretch>
            <a:fillRect/>
          </a:stretch>
        </p:blipFill>
        <p:spPr>
          <a:xfrm>
            <a:off x="6383036" y="3912992"/>
            <a:ext cx="3898969" cy="2924227"/>
          </a:xfrm>
          <a:prstGeom prst="rect">
            <a:avLst/>
          </a:prstGeom>
        </p:spPr>
      </p:pic>
      <p:pic>
        <p:nvPicPr>
          <p:cNvPr id="12" name="Picture 11">
            <a:extLst>
              <a:ext uri="{FF2B5EF4-FFF2-40B4-BE49-F238E27FC236}">
                <a16:creationId xmlns:a16="http://schemas.microsoft.com/office/drawing/2014/main" id="{38E6BCB8-4C57-ECEA-3AE0-9204B87E2423}"/>
              </a:ext>
            </a:extLst>
          </p:cNvPr>
          <p:cNvPicPr>
            <a:picLocks noChangeAspect="1"/>
          </p:cNvPicPr>
          <p:nvPr/>
        </p:nvPicPr>
        <p:blipFill>
          <a:blip r:embed="rId5"/>
          <a:stretch>
            <a:fillRect/>
          </a:stretch>
        </p:blipFill>
        <p:spPr>
          <a:xfrm>
            <a:off x="4381901" y="626424"/>
            <a:ext cx="3024249" cy="2268187"/>
          </a:xfrm>
          <a:prstGeom prst="rect">
            <a:avLst/>
          </a:prstGeom>
        </p:spPr>
      </p:pic>
    </p:spTree>
    <p:extLst>
      <p:ext uri="{BB962C8B-B14F-4D97-AF65-F5344CB8AC3E}">
        <p14:creationId xmlns:p14="http://schemas.microsoft.com/office/powerpoint/2010/main" val="1954065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47E47-58D3-D10D-C0DF-01E9967A8ACC}"/>
              </a:ext>
            </a:extLst>
          </p:cNvPr>
          <p:cNvSpPr>
            <a:spLocks noGrp="1"/>
          </p:cNvSpPr>
          <p:nvPr>
            <p:ph type="title"/>
          </p:nvPr>
        </p:nvSpPr>
        <p:spPr>
          <a:xfrm>
            <a:off x="0" y="0"/>
            <a:ext cx="9603275" cy="1049235"/>
          </a:xfrm>
        </p:spPr>
        <p:txBody>
          <a:bodyPr>
            <a:normAutofit/>
          </a:bodyPr>
          <a:lstStyle/>
          <a:p>
            <a:r>
              <a:rPr lang="en-GB" sz="4800" b="1" dirty="0">
                <a:latin typeface="Abadi" panose="020B0604020104020204" pitchFamily="34" charset="0"/>
              </a:rPr>
              <a:t>Expressive arts &amp; design</a:t>
            </a:r>
          </a:p>
        </p:txBody>
      </p:sp>
      <p:sp>
        <p:nvSpPr>
          <p:cNvPr id="3" name="Oval 2">
            <a:extLst>
              <a:ext uri="{FF2B5EF4-FFF2-40B4-BE49-F238E27FC236}">
                <a16:creationId xmlns:a16="http://schemas.microsoft.com/office/drawing/2014/main" id="{7765484D-BE67-DF79-B07F-D0A49DE3507D}"/>
              </a:ext>
            </a:extLst>
          </p:cNvPr>
          <p:cNvSpPr/>
          <p:nvPr/>
        </p:nvSpPr>
        <p:spPr>
          <a:xfrm>
            <a:off x="0" y="760021"/>
            <a:ext cx="5474525" cy="350322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Abadi" panose="020B0604020104020204" pitchFamily="34" charset="0"/>
              </a:rPr>
              <a:t>Creating with Materials – </a:t>
            </a:r>
            <a:r>
              <a:rPr lang="en-GB" sz="2400" dirty="0">
                <a:latin typeface="Abadi" panose="020B0604020104020204" pitchFamily="34" charset="0"/>
              </a:rPr>
              <a:t>using &amp; exploring different materials, tools and techniques. Sharing creations and experimenting with colour, design, texture, form &amp; function. </a:t>
            </a:r>
          </a:p>
        </p:txBody>
      </p:sp>
      <p:sp>
        <p:nvSpPr>
          <p:cNvPr id="4" name="Oval 3">
            <a:extLst>
              <a:ext uri="{FF2B5EF4-FFF2-40B4-BE49-F238E27FC236}">
                <a16:creationId xmlns:a16="http://schemas.microsoft.com/office/drawing/2014/main" id="{19C73791-4202-9AE1-2B2F-C804A696F083}"/>
              </a:ext>
            </a:extLst>
          </p:cNvPr>
          <p:cNvSpPr/>
          <p:nvPr/>
        </p:nvSpPr>
        <p:spPr>
          <a:xfrm>
            <a:off x="5660571" y="760021"/>
            <a:ext cx="2873828" cy="243444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dirty="0">
                <a:latin typeface="Abadi" panose="020B0604020104020204" pitchFamily="34" charset="0"/>
              </a:rPr>
              <a:t>Being imaginative &amp; expressive</a:t>
            </a:r>
          </a:p>
        </p:txBody>
      </p:sp>
      <p:pic>
        <p:nvPicPr>
          <p:cNvPr id="5" name="Picture 4">
            <a:extLst>
              <a:ext uri="{FF2B5EF4-FFF2-40B4-BE49-F238E27FC236}">
                <a16:creationId xmlns:a16="http://schemas.microsoft.com/office/drawing/2014/main" id="{0AB519D7-13A4-B03F-ED7C-0C673E730A3A}"/>
              </a:ext>
            </a:extLst>
          </p:cNvPr>
          <p:cNvPicPr>
            <a:picLocks noChangeAspect="1"/>
          </p:cNvPicPr>
          <p:nvPr/>
        </p:nvPicPr>
        <p:blipFill>
          <a:blip r:embed="rId2"/>
          <a:stretch>
            <a:fillRect/>
          </a:stretch>
        </p:blipFill>
        <p:spPr>
          <a:xfrm>
            <a:off x="0" y="4144488"/>
            <a:ext cx="3618016" cy="2713512"/>
          </a:xfrm>
          <a:prstGeom prst="rect">
            <a:avLst/>
          </a:prstGeom>
        </p:spPr>
      </p:pic>
      <p:pic>
        <p:nvPicPr>
          <p:cNvPr id="6" name="Picture 5">
            <a:extLst>
              <a:ext uri="{FF2B5EF4-FFF2-40B4-BE49-F238E27FC236}">
                <a16:creationId xmlns:a16="http://schemas.microsoft.com/office/drawing/2014/main" id="{A9EC8E07-D77E-E35B-4FF5-210EB078FE84}"/>
              </a:ext>
            </a:extLst>
          </p:cNvPr>
          <p:cNvPicPr>
            <a:picLocks noChangeAspect="1"/>
          </p:cNvPicPr>
          <p:nvPr/>
        </p:nvPicPr>
        <p:blipFill>
          <a:blip r:embed="rId3"/>
          <a:stretch>
            <a:fillRect/>
          </a:stretch>
        </p:blipFill>
        <p:spPr>
          <a:xfrm>
            <a:off x="4385953" y="3981203"/>
            <a:ext cx="3618016" cy="2713512"/>
          </a:xfrm>
          <a:prstGeom prst="rect">
            <a:avLst/>
          </a:prstGeom>
        </p:spPr>
      </p:pic>
      <p:pic>
        <p:nvPicPr>
          <p:cNvPr id="7" name="Picture 6">
            <a:extLst>
              <a:ext uri="{FF2B5EF4-FFF2-40B4-BE49-F238E27FC236}">
                <a16:creationId xmlns:a16="http://schemas.microsoft.com/office/drawing/2014/main" id="{019220B6-7EF4-0993-6138-2EF637DB94E6}"/>
              </a:ext>
            </a:extLst>
          </p:cNvPr>
          <p:cNvPicPr>
            <a:picLocks noChangeAspect="1"/>
          </p:cNvPicPr>
          <p:nvPr/>
        </p:nvPicPr>
        <p:blipFill>
          <a:blip r:embed="rId4"/>
          <a:stretch>
            <a:fillRect/>
          </a:stretch>
        </p:blipFill>
        <p:spPr>
          <a:xfrm>
            <a:off x="8573984" y="2906486"/>
            <a:ext cx="3618017" cy="2713513"/>
          </a:xfrm>
          <a:prstGeom prst="rect">
            <a:avLst/>
          </a:prstGeom>
        </p:spPr>
      </p:pic>
      <p:pic>
        <p:nvPicPr>
          <p:cNvPr id="8" name="Picture 7">
            <a:extLst>
              <a:ext uri="{FF2B5EF4-FFF2-40B4-BE49-F238E27FC236}">
                <a16:creationId xmlns:a16="http://schemas.microsoft.com/office/drawing/2014/main" id="{B7E19B95-4F76-B4B1-C809-7CF0A7E16D82}"/>
              </a:ext>
            </a:extLst>
          </p:cNvPr>
          <p:cNvPicPr>
            <a:picLocks noChangeAspect="1"/>
          </p:cNvPicPr>
          <p:nvPr/>
        </p:nvPicPr>
        <p:blipFill>
          <a:blip r:embed="rId5"/>
          <a:stretch>
            <a:fillRect/>
          </a:stretch>
        </p:blipFill>
        <p:spPr>
          <a:xfrm>
            <a:off x="8573984" y="0"/>
            <a:ext cx="3618016" cy="2713512"/>
          </a:xfrm>
          <a:prstGeom prst="rect">
            <a:avLst/>
          </a:prstGeom>
        </p:spPr>
      </p:pic>
    </p:spTree>
    <p:extLst>
      <p:ext uri="{BB962C8B-B14F-4D97-AF65-F5344CB8AC3E}">
        <p14:creationId xmlns:p14="http://schemas.microsoft.com/office/powerpoint/2010/main" val="1196507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7655-C94F-344D-4575-73B8ADD1144F}"/>
              </a:ext>
            </a:extLst>
          </p:cNvPr>
          <p:cNvSpPr>
            <a:spLocks noGrp="1"/>
          </p:cNvSpPr>
          <p:nvPr>
            <p:ph type="title"/>
          </p:nvPr>
        </p:nvSpPr>
        <p:spPr/>
        <p:txBody>
          <a:bodyPr>
            <a:normAutofit/>
          </a:bodyPr>
          <a:lstStyle/>
          <a:p>
            <a:pPr algn="ctr"/>
            <a:r>
              <a:rPr lang="en-GB" sz="4800" b="1" dirty="0">
                <a:latin typeface="Abadi" panose="020B0604020104020204" pitchFamily="34" charset="0"/>
              </a:rPr>
              <a:t>Forest PLAY</a:t>
            </a:r>
          </a:p>
        </p:txBody>
      </p:sp>
      <p:sp>
        <p:nvSpPr>
          <p:cNvPr id="3" name="TextBox 2">
            <a:extLst>
              <a:ext uri="{FF2B5EF4-FFF2-40B4-BE49-F238E27FC236}">
                <a16:creationId xmlns:a16="http://schemas.microsoft.com/office/drawing/2014/main" id="{487EBE76-B834-73FD-5D5E-2FF84F428C77}"/>
              </a:ext>
            </a:extLst>
          </p:cNvPr>
          <p:cNvSpPr txBox="1"/>
          <p:nvPr/>
        </p:nvSpPr>
        <p:spPr>
          <a:xfrm>
            <a:off x="97100" y="2021608"/>
            <a:ext cx="6834864" cy="4031873"/>
          </a:xfrm>
          <a:prstGeom prst="rect">
            <a:avLst/>
          </a:prstGeom>
          <a:noFill/>
        </p:spPr>
        <p:txBody>
          <a:bodyPr wrap="square" rtlCol="0">
            <a:spAutoFit/>
          </a:bodyPr>
          <a:lstStyle/>
          <a:p>
            <a:r>
              <a:rPr lang="en-GB" sz="3200" dirty="0">
                <a:latin typeface="Abadi" panose="020B0604020104020204" pitchFamily="34" charset="0"/>
              </a:rPr>
              <a:t>At St. Bede’s, we join with Woodlands Pre-School and take our learning outdoors. This experience allows the children to learn about our natural environment, develop confidence through hands-on learning, take risks, problem solve, play collaboratively and making links to their learning.   </a:t>
            </a:r>
          </a:p>
        </p:txBody>
      </p:sp>
      <p:pic>
        <p:nvPicPr>
          <p:cNvPr id="8" name="Picture 7">
            <a:extLst>
              <a:ext uri="{FF2B5EF4-FFF2-40B4-BE49-F238E27FC236}">
                <a16:creationId xmlns:a16="http://schemas.microsoft.com/office/drawing/2014/main" id="{49946F63-0D0F-6720-0E3A-85E19ABCE8B9}"/>
              </a:ext>
            </a:extLst>
          </p:cNvPr>
          <p:cNvPicPr>
            <a:picLocks noChangeAspect="1"/>
          </p:cNvPicPr>
          <p:nvPr/>
        </p:nvPicPr>
        <p:blipFill>
          <a:blip r:embed="rId2"/>
          <a:stretch>
            <a:fillRect/>
          </a:stretch>
        </p:blipFill>
        <p:spPr>
          <a:xfrm>
            <a:off x="6931963" y="2287401"/>
            <a:ext cx="5260037" cy="3500286"/>
          </a:xfrm>
          <a:prstGeom prst="rect">
            <a:avLst/>
          </a:prstGeom>
        </p:spPr>
      </p:pic>
    </p:spTree>
    <p:extLst>
      <p:ext uri="{BB962C8B-B14F-4D97-AF65-F5344CB8AC3E}">
        <p14:creationId xmlns:p14="http://schemas.microsoft.com/office/powerpoint/2010/main" val="2594284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4184F-9F98-6798-89C0-0FBA6B4D01BF}"/>
              </a:ext>
            </a:extLst>
          </p:cNvPr>
          <p:cNvPicPr>
            <a:picLocks noChangeAspect="1"/>
          </p:cNvPicPr>
          <p:nvPr/>
        </p:nvPicPr>
        <p:blipFill>
          <a:blip r:embed="rId2"/>
          <a:stretch>
            <a:fillRect/>
          </a:stretch>
        </p:blipFill>
        <p:spPr>
          <a:xfrm>
            <a:off x="4301309" y="-1"/>
            <a:ext cx="4143575" cy="3105997"/>
          </a:xfrm>
          <a:prstGeom prst="rect">
            <a:avLst/>
          </a:prstGeom>
        </p:spPr>
      </p:pic>
      <p:pic>
        <p:nvPicPr>
          <p:cNvPr id="4" name="Picture 3">
            <a:extLst>
              <a:ext uri="{FF2B5EF4-FFF2-40B4-BE49-F238E27FC236}">
                <a16:creationId xmlns:a16="http://schemas.microsoft.com/office/drawing/2014/main" id="{2979C0B5-11FB-0325-54D4-D6831456AB7D}"/>
              </a:ext>
            </a:extLst>
          </p:cNvPr>
          <p:cNvPicPr>
            <a:picLocks noChangeAspect="1"/>
          </p:cNvPicPr>
          <p:nvPr/>
        </p:nvPicPr>
        <p:blipFill>
          <a:blip r:embed="rId3"/>
          <a:stretch>
            <a:fillRect/>
          </a:stretch>
        </p:blipFill>
        <p:spPr>
          <a:xfrm>
            <a:off x="0" y="0"/>
            <a:ext cx="4141328" cy="3105997"/>
          </a:xfrm>
          <a:prstGeom prst="rect">
            <a:avLst/>
          </a:prstGeom>
        </p:spPr>
      </p:pic>
      <p:pic>
        <p:nvPicPr>
          <p:cNvPr id="5" name="Picture 4">
            <a:extLst>
              <a:ext uri="{FF2B5EF4-FFF2-40B4-BE49-F238E27FC236}">
                <a16:creationId xmlns:a16="http://schemas.microsoft.com/office/drawing/2014/main" id="{7169DBBF-E8F7-949A-2772-D67F46534435}"/>
              </a:ext>
            </a:extLst>
          </p:cNvPr>
          <p:cNvPicPr>
            <a:picLocks noChangeAspect="1"/>
          </p:cNvPicPr>
          <p:nvPr/>
        </p:nvPicPr>
        <p:blipFill>
          <a:blip r:embed="rId4"/>
          <a:stretch>
            <a:fillRect/>
          </a:stretch>
        </p:blipFill>
        <p:spPr>
          <a:xfrm>
            <a:off x="0" y="3265714"/>
            <a:ext cx="3808021" cy="2856016"/>
          </a:xfrm>
          <a:prstGeom prst="rect">
            <a:avLst/>
          </a:prstGeom>
        </p:spPr>
      </p:pic>
      <p:pic>
        <p:nvPicPr>
          <p:cNvPr id="6" name="Picture 5">
            <a:extLst>
              <a:ext uri="{FF2B5EF4-FFF2-40B4-BE49-F238E27FC236}">
                <a16:creationId xmlns:a16="http://schemas.microsoft.com/office/drawing/2014/main" id="{CE69C18C-78DF-BCF8-FCB8-C92FF36DFAD1}"/>
              </a:ext>
            </a:extLst>
          </p:cNvPr>
          <p:cNvPicPr>
            <a:picLocks noChangeAspect="1"/>
          </p:cNvPicPr>
          <p:nvPr/>
        </p:nvPicPr>
        <p:blipFill>
          <a:blip r:embed="rId5"/>
          <a:stretch>
            <a:fillRect/>
          </a:stretch>
        </p:blipFill>
        <p:spPr>
          <a:xfrm>
            <a:off x="8725642" y="-1"/>
            <a:ext cx="3112820" cy="4150426"/>
          </a:xfrm>
          <a:prstGeom prst="rect">
            <a:avLst/>
          </a:prstGeom>
        </p:spPr>
      </p:pic>
      <p:pic>
        <p:nvPicPr>
          <p:cNvPr id="7" name="Picture 6">
            <a:extLst>
              <a:ext uri="{FF2B5EF4-FFF2-40B4-BE49-F238E27FC236}">
                <a16:creationId xmlns:a16="http://schemas.microsoft.com/office/drawing/2014/main" id="{F3973FB1-3E0E-486C-624D-005D66A20E34}"/>
              </a:ext>
            </a:extLst>
          </p:cNvPr>
          <p:cNvPicPr>
            <a:picLocks noChangeAspect="1"/>
          </p:cNvPicPr>
          <p:nvPr/>
        </p:nvPicPr>
        <p:blipFill>
          <a:blip r:embed="rId6"/>
          <a:stretch>
            <a:fillRect/>
          </a:stretch>
        </p:blipFill>
        <p:spPr>
          <a:xfrm>
            <a:off x="4366779" y="3265714"/>
            <a:ext cx="2571750" cy="3429000"/>
          </a:xfrm>
          <a:prstGeom prst="rect">
            <a:avLst/>
          </a:prstGeom>
        </p:spPr>
      </p:pic>
      <p:pic>
        <p:nvPicPr>
          <p:cNvPr id="8" name="Picture 7">
            <a:extLst>
              <a:ext uri="{FF2B5EF4-FFF2-40B4-BE49-F238E27FC236}">
                <a16:creationId xmlns:a16="http://schemas.microsoft.com/office/drawing/2014/main" id="{41209CE4-986F-5AFD-9672-8632A960CB91}"/>
              </a:ext>
            </a:extLst>
          </p:cNvPr>
          <p:cNvPicPr>
            <a:picLocks noChangeAspect="1"/>
          </p:cNvPicPr>
          <p:nvPr/>
        </p:nvPicPr>
        <p:blipFill>
          <a:blip r:embed="rId7"/>
          <a:stretch>
            <a:fillRect/>
          </a:stretch>
        </p:blipFill>
        <p:spPr>
          <a:xfrm>
            <a:off x="7497287" y="3868387"/>
            <a:ext cx="3986151" cy="2989613"/>
          </a:xfrm>
          <a:prstGeom prst="rect">
            <a:avLst/>
          </a:prstGeom>
        </p:spPr>
      </p:pic>
    </p:spTree>
    <p:extLst>
      <p:ext uri="{BB962C8B-B14F-4D97-AF65-F5344CB8AC3E}">
        <p14:creationId xmlns:p14="http://schemas.microsoft.com/office/powerpoint/2010/main" val="2717871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E0243-79FD-4CB2-C789-F3284ED05E82}"/>
              </a:ext>
            </a:extLst>
          </p:cNvPr>
          <p:cNvSpPr>
            <a:spLocks noGrp="1"/>
          </p:cNvSpPr>
          <p:nvPr>
            <p:ph type="title"/>
          </p:nvPr>
        </p:nvSpPr>
        <p:spPr/>
        <p:txBody>
          <a:bodyPr>
            <a:normAutofit/>
          </a:bodyPr>
          <a:lstStyle/>
          <a:p>
            <a:pPr algn="ctr"/>
            <a:r>
              <a:rPr lang="en-GB" sz="4800" b="1" dirty="0">
                <a:latin typeface="Abadi" panose="020B0604020104020204" pitchFamily="34" charset="0"/>
              </a:rPr>
              <a:t>How to support at home</a:t>
            </a:r>
          </a:p>
        </p:txBody>
      </p:sp>
      <p:sp>
        <p:nvSpPr>
          <p:cNvPr id="4" name="TextBox 3">
            <a:extLst>
              <a:ext uri="{FF2B5EF4-FFF2-40B4-BE49-F238E27FC236}">
                <a16:creationId xmlns:a16="http://schemas.microsoft.com/office/drawing/2014/main" id="{D0DFD0C0-3EBF-064D-7E7B-0F0933BA408A}"/>
              </a:ext>
            </a:extLst>
          </p:cNvPr>
          <p:cNvSpPr txBox="1"/>
          <p:nvPr/>
        </p:nvSpPr>
        <p:spPr>
          <a:xfrm>
            <a:off x="0" y="1959429"/>
            <a:ext cx="3443844" cy="2677656"/>
          </a:xfrm>
          <a:prstGeom prst="rect">
            <a:avLst/>
          </a:prstGeom>
          <a:noFill/>
        </p:spPr>
        <p:txBody>
          <a:bodyPr wrap="square" rtlCol="0">
            <a:spAutoFit/>
          </a:bodyPr>
          <a:lstStyle/>
          <a:p>
            <a:r>
              <a:rPr lang="en-GB" sz="2400" b="1" dirty="0">
                <a:solidFill>
                  <a:srgbClr val="00B050"/>
                </a:solidFill>
                <a:latin typeface="Abadi" panose="020B0604020104020204" pitchFamily="34" charset="0"/>
              </a:rPr>
              <a:t>Speaking &amp; Listening - </a:t>
            </a:r>
            <a:r>
              <a:rPr lang="en-GB" sz="2400" dirty="0">
                <a:latin typeface="Abadi" panose="020B0604020104020204" pitchFamily="34" charset="0"/>
              </a:rPr>
              <a:t>Listen to your child and talk throughout the day together. Share nursery and nonsense rhymes. Play games such as ‘I Spy’. </a:t>
            </a:r>
          </a:p>
        </p:txBody>
      </p:sp>
      <p:pic>
        <p:nvPicPr>
          <p:cNvPr id="5" name="Picture 4">
            <a:extLst>
              <a:ext uri="{FF2B5EF4-FFF2-40B4-BE49-F238E27FC236}">
                <a16:creationId xmlns:a16="http://schemas.microsoft.com/office/drawing/2014/main" id="{BFBBC7F0-318B-C401-BBCB-CF0C7BDA5ABC}"/>
              </a:ext>
            </a:extLst>
          </p:cNvPr>
          <p:cNvPicPr>
            <a:picLocks noChangeAspect="1"/>
          </p:cNvPicPr>
          <p:nvPr/>
        </p:nvPicPr>
        <p:blipFill>
          <a:blip r:embed="rId2"/>
          <a:stretch>
            <a:fillRect/>
          </a:stretch>
        </p:blipFill>
        <p:spPr>
          <a:xfrm>
            <a:off x="1015536" y="4241782"/>
            <a:ext cx="1505527" cy="1858676"/>
          </a:xfrm>
          <a:prstGeom prst="rect">
            <a:avLst/>
          </a:prstGeom>
        </p:spPr>
      </p:pic>
      <p:sp>
        <p:nvSpPr>
          <p:cNvPr id="6" name="TextBox 5">
            <a:extLst>
              <a:ext uri="{FF2B5EF4-FFF2-40B4-BE49-F238E27FC236}">
                <a16:creationId xmlns:a16="http://schemas.microsoft.com/office/drawing/2014/main" id="{5A0835DA-ADE4-C18A-3369-C623EBD7810F}"/>
              </a:ext>
            </a:extLst>
          </p:cNvPr>
          <p:cNvSpPr txBox="1"/>
          <p:nvPr/>
        </p:nvSpPr>
        <p:spPr>
          <a:xfrm>
            <a:off x="3276402" y="1980096"/>
            <a:ext cx="3443844" cy="2308324"/>
          </a:xfrm>
          <a:prstGeom prst="rect">
            <a:avLst/>
          </a:prstGeom>
          <a:noFill/>
        </p:spPr>
        <p:txBody>
          <a:bodyPr wrap="square" rtlCol="0">
            <a:spAutoFit/>
          </a:bodyPr>
          <a:lstStyle/>
          <a:p>
            <a:r>
              <a:rPr lang="en-GB" sz="2400" b="1" dirty="0">
                <a:solidFill>
                  <a:srgbClr val="00B050"/>
                </a:solidFill>
                <a:latin typeface="Abadi" panose="020B0604020104020204" pitchFamily="34" charset="0"/>
              </a:rPr>
              <a:t>Reading – </a:t>
            </a:r>
          </a:p>
          <a:p>
            <a:r>
              <a:rPr lang="en-GB" sz="2400" dirty="0">
                <a:latin typeface="Abadi" panose="020B0604020104020204" pitchFamily="34" charset="0"/>
              </a:rPr>
              <a:t>Read to and with your child everyday to promote a love of books. Re-tell the story together using role-play.</a:t>
            </a:r>
          </a:p>
        </p:txBody>
      </p:sp>
      <p:pic>
        <p:nvPicPr>
          <p:cNvPr id="7" name="Picture 6">
            <a:extLst>
              <a:ext uri="{FF2B5EF4-FFF2-40B4-BE49-F238E27FC236}">
                <a16:creationId xmlns:a16="http://schemas.microsoft.com/office/drawing/2014/main" id="{528D020E-8334-87F0-3B9D-2D631ED52FA0}"/>
              </a:ext>
            </a:extLst>
          </p:cNvPr>
          <p:cNvPicPr>
            <a:picLocks noChangeAspect="1"/>
          </p:cNvPicPr>
          <p:nvPr/>
        </p:nvPicPr>
        <p:blipFill>
          <a:blip r:embed="rId3"/>
          <a:stretch>
            <a:fillRect/>
          </a:stretch>
        </p:blipFill>
        <p:spPr>
          <a:xfrm>
            <a:off x="3984163" y="4288420"/>
            <a:ext cx="1769040" cy="1812038"/>
          </a:xfrm>
          <a:prstGeom prst="rect">
            <a:avLst/>
          </a:prstGeom>
        </p:spPr>
      </p:pic>
      <p:sp>
        <p:nvSpPr>
          <p:cNvPr id="8" name="TextBox 7">
            <a:extLst>
              <a:ext uri="{FF2B5EF4-FFF2-40B4-BE49-F238E27FC236}">
                <a16:creationId xmlns:a16="http://schemas.microsoft.com/office/drawing/2014/main" id="{4E726286-0585-3EED-7AE0-39AAE9F821BC}"/>
              </a:ext>
            </a:extLst>
          </p:cNvPr>
          <p:cNvSpPr txBox="1"/>
          <p:nvPr/>
        </p:nvSpPr>
        <p:spPr>
          <a:xfrm>
            <a:off x="6616812" y="2000763"/>
            <a:ext cx="3016333" cy="2308324"/>
          </a:xfrm>
          <a:prstGeom prst="rect">
            <a:avLst/>
          </a:prstGeom>
          <a:noFill/>
        </p:spPr>
        <p:txBody>
          <a:bodyPr wrap="square" rtlCol="0">
            <a:spAutoFit/>
          </a:bodyPr>
          <a:lstStyle/>
          <a:p>
            <a:r>
              <a:rPr lang="en-GB" sz="2400" b="1" dirty="0">
                <a:solidFill>
                  <a:srgbClr val="00B050"/>
                </a:solidFill>
                <a:latin typeface="Abadi" panose="020B0604020104020204" pitchFamily="34" charset="0"/>
              </a:rPr>
              <a:t>Writing – </a:t>
            </a:r>
          </a:p>
          <a:p>
            <a:r>
              <a:rPr lang="en-GB" sz="2400" dirty="0">
                <a:latin typeface="Abadi" panose="020B0604020104020204" pitchFamily="34" charset="0"/>
              </a:rPr>
              <a:t>Use different mark making tools such as pencils, chalk to do writing patterns such as circles, zigzags. </a:t>
            </a:r>
          </a:p>
        </p:txBody>
      </p:sp>
      <p:sp>
        <p:nvSpPr>
          <p:cNvPr id="9" name="TextBox 8">
            <a:extLst>
              <a:ext uri="{FF2B5EF4-FFF2-40B4-BE49-F238E27FC236}">
                <a16:creationId xmlns:a16="http://schemas.microsoft.com/office/drawing/2014/main" id="{00C8B60B-2DAC-85FF-DDBC-A79AE0CDC646}"/>
              </a:ext>
            </a:extLst>
          </p:cNvPr>
          <p:cNvSpPr txBox="1"/>
          <p:nvPr/>
        </p:nvSpPr>
        <p:spPr>
          <a:xfrm>
            <a:off x="9543011" y="2000763"/>
            <a:ext cx="2846189" cy="2308324"/>
          </a:xfrm>
          <a:prstGeom prst="rect">
            <a:avLst/>
          </a:prstGeom>
          <a:noFill/>
        </p:spPr>
        <p:txBody>
          <a:bodyPr wrap="square" rtlCol="0">
            <a:spAutoFit/>
          </a:bodyPr>
          <a:lstStyle/>
          <a:p>
            <a:r>
              <a:rPr lang="en-GB" sz="2400" b="1" dirty="0">
                <a:solidFill>
                  <a:srgbClr val="00B050"/>
                </a:solidFill>
                <a:latin typeface="Abadi" panose="020B0604020104020204" pitchFamily="34" charset="0"/>
              </a:rPr>
              <a:t>Maths – </a:t>
            </a:r>
          </a:p>
          <a:p>
            <a:r>
              <a:rPr lang="en-GB" sz="2400" dirty="0">
                <a:latin typeface="Abadi" panose="020B0604020104020204" pitchFamily="34" charset="0"/>
              </a:rPr>
              <a:t>Sing number songs &amp; rhymes, sort objects into size, talk about shapes </a:t>
            </a:r>
          </a:p>
          <a:p>
            <a:r>
              <a:rPr lang="en-GB" sz="2400" dirty="0">
                <a:latin typeface="Abadi" panose="020B0604020104020204" pitchFamily="34" charset="0"/>
              </a:rPr>
              <a:t>in the environment. </a:t>
            </a:r>
          </a:p>
        </p:txBody>
      </p:sp>
      <p:pic>
        <p:nvPicPr>
          <p:cNvPr id="1026" name="Picture 2" descr="7 Mark Making Area Ideas for EYFS ...">
            <a:extLst>
              <a:ext uri="{FF2B5EF4-FFF2-40B4-BE49-F238E27FC236}">
                <a16:creationId xmlns:a16="http://schemas.microsoft.com/office/drawing/2014/main" id="{7CBE0C88-7B4C-4C07-8D10-EDE330F43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102" y="4456096"/>
            <a:ext cx="2157539" cy="14357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ths tuff tray ideas using Numberblocks">
            <a:extLst>
              <a:ext uri="{FF2B5EF4-FFF2-40B4-BE49-F238E27FC236}">
                <a16:creationId xmlns:a16="http://schemas.microsoft.com/office/drawing/2014/main" id="{8971E9BF-B7E3-46D4-A97D-710D74A2C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9616" y="4163867"/>
            <a:ext cx="1505527" cy="193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077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F927C9-F653-C4A5-71A1-D1A7BE8D8E28}"/>
              </a:ext>
            </a:extLst>
          </p:cNvPr>
          <p:cNvSpPr>
            <a:spLocks noGrp="1"/>
          </p:cNvSpPr>
          <p:nvPr>
            <p:ph type="title"/>
          </p:nvPr>
        </p:nvSpPr>
        <p:spPr/>
        <p:txBody>
          <a:bodyPr>
            <a:normAutofit/>
          </a:bodyPr>
          <a:lstStyle/>
          <a:p>
            <a:pPr algn="ctr"/>
            <a:r>
              <a:rPr lang="en-GB" sz="4800" b="1" dirty="0">
                <a:latin typeface="Abadi" panose="020B0604020104020204" pitchFamily="34" charset="0"/>
              </a:rPr>
              <a:t>Arrangements for Transition </a:t>
            </a:r>
          </a:p>
        </p:txBody>
      </p:sp>
      <p:sp>
        <p:nvSpPr>
          <p:cNvPr id="6" name="Content Placeholder 5">
            <a:extLst>
              <a:ext uri="{FF2B5EF4-FFF2-40B4-BE49-F238E27FC236}">
                <a16:creationId xmlns:a16="http://schemas.microsoft.com/office/drawing/2014/main" id="{8362C7F1-5EAD-87EC-70B0-D50F375053BB}"/>
              </a:ext>
            </a:extLst>
          </p:cNvPr>
          <p:cNvSpPr>
            <a:spLocks noGrp="1"/>
          </p:cNvSpPr>
          <p:nvPr>
            <p:ph idx="1"/>
          </p:nvPr>
        </p:nvSpPr>
        <p:spPr>
          <a:xfrm>
            <a:off x="1" y="2015732"/>
            <a:ext cx="11054854" cy="4218813"/>
          </a:xfrm>
        </p:spPr>
        <p:txBody>
          <a:bodyPr>
            <a:normAutofit fontScale="85000" lnSpcReduction="20000"/>
          </a:bodyPr>
          <a:lstStyle/>
          <a:p>
            <a:pPr algn="ctr"/>
            <a:r>
              <a:rPr lang="en-GB" sz="3200" b="1" dirty="0">
                <a:latin typeface="Abadi" panose="020B0604020104020204" pitchFamily="34" charset="0"/>
              </a:rPr>
              <a:t>Tuesday 24th June </a:t>
            </a:r>
            <a:r>
              <a:rPr lang="en-GB" sz="3200" dirty="0">
                <a:latin typeface="Abadi" panose="020B0604020104020204" pitchFamily="34" charset="0"/>
              </a:rPr>
              <a:t>– 10:30 – 12:00 </a:t>
            </a:r>
          </a:p>
          <a:p>
            <a:pPr lvl="1" algn="ctr"/>
            <a:r>
              <a:rPr lang="en-GB" sz="3000" dirty="0">
                <a:latin typeface="Abadi" panose="020B0604020104020204" pitchFamily="34" charset="0"/>
              </a:rPr>
              <a:t>Stay &amp; Play with parents/carers (stay for lunch) </a:t>
            </a:r>
          </a:p>
          <a:p>
            <a:pPr algn="ctr"/>
            <a:endParaRPr lang="en-GB" sz="3200" dirty="0">
              <a:latin typeface="Abadi" panose="020B0604020104020204" pitchFamily="34" charset="0"/>
            </a:endParaRPr>
          </a:p>
          <a:p>
            <a:pPr algn="ctr"/>
            <a:r>
              <a:rPr lang="en-GB" sz="3200" b="1" dirty="0">
                <a:latin typeface="Abadi" panose="020B0604020104020204" pitchFamily="34" charset="0"/>
              </a:rPr>
              <a:t>Tuesday 1st July </a:t>
            </a:r>
            <a:r>
              <a:rPr lang="en-GB" sz="3200" dirty="0">
                <a:latin typeface="Abadi" panose="020B0604020104020204" pitchFamily="34" charset="0"/>
              </a:rPr>
              <a:t>– 9:15 – 10:45</a:t>
            </a:r>
          </a:p>
          <a:p>
            <a:pPr lvl="1" algn="ctr"/>
            <a:r>
              <a:rPr lang="en-GB" sz="3000" dirty="0">
                <a:latin typeface="Abadi" panose="020B0604020104020204" pitchFamily="34" charset="0"/>
              </a:rPr>
              <a:t>Stay &amp; Play for all children </a:t>
            </a:r>
          </a:p>
          <a:p>
            <a:pPr algn="ctr"/>
            <a:endParaRPr lang="en-GB" sz="3200" dirty="0">
              <a:latin typeface="Abadi" panose="020B0604020104020204" pitchFamily="34" charset="0"/>
            </a:endParaRPr>
          </a:p>
          <a:p>
            <a:pPr algn="ctr"/>
            <a:r>
              <a:rPr lang="en-GB" sz="3100" b="1" dirty="0">
                <a:latin typeface="Abadi" panose="020B0604020104020204" pitchFamily="34" charset="0"/>
              </a:rPr>
              <a:t>Thursday 10th July </a:t>
            </a:r>
            <a:r>
              <a:rPr lang="en-GB" sz="3100" dirty="0">
                <a:latin typeface="Abadi" panose="020B0604020104020204" pitchFamily="34" charset="0"/>
              </a:rPr>
              <a:t>– 1:30 – 3:00</a:t>
            </a:r>
          </a:p>
          <a:p>
            <a:pPr lvl="1" algn="ctr"/>
            <a:r>
              <a:rPr lang="en-GB" sz="3100" dirty="0">
                <a:latin typeface="Abadi" panose="020B0604020104020204" pitchFamily="34" charset="0"/>
              </a:rPr>
              <a:t>Stay &amp; Play for all children </a:t>
            </a:r>
          </a:p>
          <a:p>
            <a:endParaRPr lang="en-GB" dirty="0"/>
          </a:p>
          <a:p>
            <a:endParaRPr lang="en-GB" dirty="0"/>
          </a:p>
        </p:txBody>
      </p:sp>
    </p:spTree>
    <p:extLst>
      <p:ext uri="{BB962C8B-B14F-4D97-AF65-F5344CB8AC3E}">
        <p14:creationId xmlns:p14="http://schemas.microsoft.com/office/powerpoint/2010/main" val="947392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E5DB-880E-57A4-E41F-97CC091E2154}"/>
              </a:ext>
            </a:extLst>
          </p:cNvPr>
          <p:cNvSpPr>
            <a:spLocks noGrp="1"/>
          </p:cNvSpPr>
          <p:nvPr>
            <p:ph type="title"/>
          </p:nvPr>
        </p:nvSpPr>
        <p:spPr>
          <a:xfrm>
            <a:off x="712519" y="804519"/>
            <a:ext cx="11103429" cy="1049235"/>
          </a:xfrm>
        </p:spPr>
        <p:txBody>
          <a:bodyPr>
            <a:noAutofit/>
          </a:bodyPr>
          <a:lstStyle/>
          <a:p>
            <a:pPr algn="ctr"/>
            <a:r>
              <a:rPr lang="en-GB" sz="4800" b="1" dirty="0">
                <a:latin typeface="Abadi" panose="020B0604020104020204" pitchFamily="34" charset="0"/>
              </a:rPr>
              <a:t>Arrangements for September 2025 </a:t>
            </a:r>
          </a:p>
        </p:txBody>
      </p:sp>
      <p:sp>
        <p:nvSpPr>
          <p:cNvPr id="3" name="Content Placeholder 2">
            <a:extLst>
              <a:ext uri="{FF2B5EF4-FFF2-40B4-BE49-F238E27FC236}">
                <a16:creationId xmlns:a16="http://schemas.microsoft.com/office/drawing/2014/main" id="{604392CD-2E5C-5CF2-741C-77E0C994F07A}"/>
              </a:ext>
            </a:extLst>
          </p:cNvPr>
          <p:cNvSpPr>
            <a:spLocks noGrp="1"/>
          </p:cNvSpPr>
          <p:nvPr>
            <p:ph idx="1"/>
          </p:nvPr>
        </p:nvSpPr>
        <p:spPr>
          <a:xfrm>
            <a:off x="83127" y="2015732"/>
            <a:ext cx="11994078" cy="3450613"/>
          </a:xfrm>
        </p:spPr>
        <p:txBody>
          <a:bodyPr>
            <a:noAutofit/>
          </a:bodyPr>
          <a:lstStyle/>
          <a:p>
            <a:pPr marL="0" indent="0">
              <a:buNone/>
            </a:pPr>
            <a:r>
              <a:rPr lang="en-GB" sz="2400" dirty="0">
                <a:latin typeface="Abadi" panose="020B0604020104020204" pitchFamily="34" charset="0"/>
              </a:rPr>
              <a:t>Our new reception children will be admitted to school gradually over the first few days, allowing staff time to settle the children into their new routine. </a:t>
            </a:r>
          </a:p>
          <a:p>
            <a:pPr marL="0" indent="0" algn="ctr">
              <a:buNone/>
            </a:pPr>
            <a:r>
              <a:rPr lang="en-GB" sz="2400" b="1" dirty="0">
                <a:latin typeface="Abadi" panose="020B0604020104020204" pitchFamily="34" charset="0"/>
              </a:rPr>
              <a:t>First Week: </a:t>
            </a:r>
            <a:endParaRPr lang="en-GB" sz="2400" dirty="0">
              <a:latin typeface="Abadi" panose="020B0604020104020204" pitchFamily="34" charset="0"/>
            </a:endParaRPr>
          </a:p>
          <a:p>
            <a:r>
              <a:rPr lang="en-GB" sz="2400" b="1" dirty="0">
                <a:latin typeface="Abadi"/>
              </a:rPr>
              <a:t>2-3 Sept 25</a:t>
            </a:r>
            <a:r>
              <a:rPr lang="en-GB" sz="2400" dirty="0">
                <a:latin typeface="Abadi"/>
              </a:rPr>
              <a:t>	                8:55am – 12:30pm (stay for lunch) </a:t>
            </a:r>
          </a:p>
          <a:p>
            <a:r>
              <a:rPr lang="en-GB" sz="2400" b="1" dirty="0">
                <a:latin typeface="Abadi"/>
              </a:rPr>
              <a:t>4-5 Sept 25                      </a:t>
            </a:r>
            <a:r>
              <a:rPr lang="en-GB" sz="2400" dirty="0">
                <a:latin typeface="Abadi"/>
              </a:rPr>
              <a:t>Full Days* </a:t>
            </a:r>
          </a:p>
        </p:txBody>
      </p:sp>
      <p:sp>
        <p:nvSpPr>
          <p:cNvPr id="5" name="TextBox 4">
            <a:extLst>
              <a:ext uri="{FF2B5EF4-FFF2-40B4-BE49-F238E27FC236}">
                <a16:creationId xmlns:a16="http://schemas.microsoft.com/office/drawing/2014/main" id="{15907796-A726-D46B-18C2-85B59F71019C}"/>
              </a:ext>
            </a:extLst>
          </p:cNvPr>
          <p:cNvSpPr txBox="1"/>
          <p:nvPr/>
        </p:nvSpPr>
        <p:spPr>
          <a:xfrm>
            <a:off x="475896" y="4866866"/>
            <a:ext cx="10758160" cy="1200329"/>
          </a:xfrm>
          <a:prstGeom prst="rect">
            <a:avLst/>
          </a:prstGeom>
          <a:noFill/>
        </p:spPr>
        <p:txBody>
          <a:bodyPr wrap="square">
            <a:spAutoFit/>
          </a:bodyPr>
          <a:lstStyle/>
          <a:p>
            <a:pPr algn="ctr"/>
            <a:r>
              <a:rPr lang="en-GB" sz="2400" dirty="0">
                <a:latin typeface="Abadi" panose="020B0604020104020204" pitchFamily="34" charset="0"/>
              </a:rPr>
              <a:t>If you have any further questions, concerns or queries please do not hesitate to ask. You are welcome to ask at the general office at any time or phone school on 01606 852149 for a chat with us after school.</a:t>
            </a:r>
          </a:p>
        </p:txBody>
      </p:sp>
    </p:spTree>
    <p:extLst>
      <p:ext uri="{BB962C8B-B14F-4D97-AF65-F5344CB8AC3E}">
        <p14:creationId xmlns:p14="http://schemas.microsoft.com/office/powerpoint/2010/main" val="4069860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7CE72-C168-942E-FF2F-4B77F2B20E2A}"/>
              </a:ext>
            </a:extLst>
          </p:cNvPr>
          <p:cNvSpPr>
            <a:spLocks noGrp="1"/>
          </p:cNvSpPr>
          <p:nvPr>
            <p:ph type="title"/>
          </p:nvPr>
        </p:nvSpPr>
        <p:spPr/>
        <p:txBody>
          <a:bodyPr>
            <a:normAutofit/>
          </a:bodyPr>
          <a:lstStyle/>
          <a:p>
            <a:pPr algn="ctr"/>
            <a:r>
              <a:rPr lang="en-GB" sz="4800" b="1" dirty="0">
                <a:latin typeface="Abadi" panose="020B0604020104020204" pitchFamily="34" charset="0"/>
              </a:rPr>
              <a:t>General information</a:t>
            </a:r>
          </a:p>
        </p:txBody>
      </p:sp>
      <p:sp>
        <p:nvSpPr>
          <p:cNvPr id="3" name="Content Placeholder 2">
            <a:extLst>
              <a:ext uri="{FF2B5EF4-FFF2-40B4-BE49-F238E27FC236}">
                <a16:creationId xmlns:a16="http://schemas.microsoft.com/office/drawing/2014/main" id="{590DA074-9C7F-8FC2-F2A7-3E9EA80301F3}"/>
              </a:ext>
            </a:extLst>
          </p:cNvPr>
          <p:cNvSpPr>
            <a:spLocks noGrp="1"/>
          </p:cNvSpPr>
          <p:nvPr>
            <p:ph idx="1"/>
          </p:nvPr>
        </p:nvSpPr>
        <p:spPr>
          <a:xfrm>
            <a:off x="130629" y="2015732"/>
            <a:ext cx="12061371" cy="3450613"/>
          </a:xfrm>
        </p:spPr>
        <p:txBody>
          <a:bodyPr>
            <a:normAutofit fontScale="92500" lnSpcReduction="10000"/>
          </a:bodyPr>
          <a:lstStyle/>
          <a:p>
            <a:pPr marL="0" indent="0" algn="ctr">
              <a:buNone/>
            </a:pPr>
            <a:r>
              <a:rPr lang="en-GB" b="1" dirty="0">
                <a:latin typeface="Abadi" panose="020B0604020104020204" pitchFamily="34" charset="0"/>
              </a:rPr>
              <a:t>School Day</a:t>
            </a:r>
          </a:p>
          <a:p>
            <a:pPr lvl="1"/>
            <a:r>
              <a:rPr lang="en-GB" dirty="0">
                <a:latin typeface="Abadi" panose="020B0604020104020204" pitchFamily="34" charset="0"/>
              </a:rPr>
              <a:t>Morning session - 8:55am – 12:00pm </a:t>
            </a:r>
          </a:p>
          <a:p>
            <a:pPr lvl="1"/>
            <a:endParaRPr lang="en-GB" dirty="0">
              <a:latin typeface="Abadi" panose="020B0604020104020204" pitchFamily="34" charset="0"/>
            </a:endParaRPr>
          </a:p>
          <a:p>
            <a:pPr lvl="1"/>
            <a:r>
              <a:rPr lang="en-GB" dirty="0">
                <a:latin typeface="Abadi" panose="020B0604020104020204" pitchFamily="34" charset="0"/>
              </a:rPr>
              <a:t>Afternoon session 1:00pm – 3:25pm</a:t>
            </a:r>
          </a:p>
          <a:p>
            <a:pPr marL="457200" lvl="1" indent="0">
              <a:buNone/>
            </a:pPr>
            <a:endParaRPr lang="en-GB" dirty="0">
              <a:latin typeface="Abadi" panose="020B0604020104020204" pitchFamily="34" charset="0"/>
            </a:endParaRPr>
          </a:p>
          <a:p>
            <a:pPr marL="0" indent="0">
              <a:buNone/>
            </a:pPr>
            <a:r>
              <a:rPr lang="en-GB" dirty="0"/>
              <a:t>Always try to be on time for the beginning of the school day, the doors open at 8:45am ready for registration at 8:55am. If you are delayed, telephone the school office. </a:t>
            </a:r>
          </a:p>
          <a:p>
            <a:pPr marL="0" indent="0">
              <a:buNone/>
            </a:pPr>
            <a:r>
              <a:rPr lang="en-GB" dirty="0"/>
              <a:t>If your child is unable to attend school due to sickness, telephone the school office to let them know before 9.10am on the first day of absence. </a:t>
            </a:r>
          </a:p>
          <a:p>
            <a:endParaRPr lang="en-GB" dirty="0"/>
          </a:p>
          <a:p>
            <a:endParaRPr lang="en-GB" dirty="0"/>
          </a:p>
        </p:txBody>
      </p:sp>
    </p:spTree>
    <p:extLst>
      <p:ext uri="{BB962C8B-B14F-4D97-AF65-F5344CB8AC3E}">
        <p14:creationId xmlns:p14="http://schemas.microsoft.com/office/powerpoint/2010/main" val="2320213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350EB9-7EF8-35F2-7253-231288267E96}"/>
              </a:ext>
            </a:extLst>
          </p:cNvPr>
          <p:cNvSpPr txBox="1"/>
          <p:nvPr/>
        </p:nvSpPr>
        <p:spPr>
          <a:xfrm>
            <a:off x="95003" y="95002"/>
            <a:ext cx="12096997" cy="2616101"/>
          </a:xfrm>
          <a:prstGeom prst="rect">
            <a:avLst/>
          </a:prstGeom>
          <a:noFill/>
        </p:spPr>
        <p:txBody>
          <a:bodyPr wrap="square" lIns="91440" tIns="45720" rIns="91440" bIns="45720" rtlCol="0" anchor="t">
            <a:spAutoFit/>
          </a:bodyPr>
          <a:lstStyle/>
          <a:p>
            <a:pPr algn="ctr"/>
            <a:r>
              <a:rPr lang="en-GB" sz="2000" b="1" dirty="0">
                <a:solidFill>
                  <a:srgbClr val="00B050"/>
                </a:solidFill>
                <a:latin typeface="Abadi"/>
              </a:rPr>
              <a:t>MORNING SNACK</a:t>
            </a:r>
            <a:endParaRPr lang="en-US" dirty="0">
              <a:solidFill>
                <a:srgbClr val="00B050"/>
              </a:solidFill>
            </a:endParaRPr>
          </a:p>
          <a:p>
            <a:pPr algn="ctr"/>
            <a:r>
              <a:rPr lang="en-GB" sz="2400" dirty="0">
                <a:latin typeface="Abadi" panose="020B0604020104020204" pitchFamily="34" charset="0"/>
              </a:rPr>
              <a:t>Free fruit is provided for all Reception and Key Stage 1 children and under 5’s also receive free milk. We have a rolling snack where children are encouraged to help themselves to which fruit they want, pour their own milk, all whilst chatting to their friends and sharing books/stories.  </a:t>
            </a:r>
          </a:p>
          <a:p>
            <a:pPr algn="ctr"/>
            <a:endParaRPr lang="en-GB" sz="2400" dirty="0">
              <a:latin typeface="Abadi" panose="020B0604020104020204" pitchFamily="34" charset="0"/>
            </a:endParaRPr>
          </a:p>
          <a:p>
            <a:pPr algn="ctr"/>
            <a:r>
              <a:rPr lang="en-GB" sz="2400" dirty="0">
                <a:latin typeface="Abadi" panose="020B0604020104020204" pitchFamily="34" charset="0"/>
              </a:rPr>
              <a:t>Please ensure that your child brings a named water bottle into school each day. </a:t>
            </a:r>
          </a:p>
        </p:txBody>
      </p:sp>
      <p:sp>
        <p:nvSpPr>
          <p:cNvPr id="4" name="TextBox 3">
            <a:extLst>
              <a:ext uri="{FF2B5EF4-FFF2-40B4-BE49-F238E27FC236}">
                <a16:creationId xmlns:a16="http://schemas.microsoft.com/office/drawing/2014/main" id="{E9D3157B-7147-4A0C-D0CC-D7C548233951}"/>
              </a:ext>
            </a:extLst>
          </p:cNvPr>
          <p:cNvSpPr txBox="1"/>
          <p:nvPr/>
        </p:nvSpPr>
        <p:spPr>
          <a:xfrm>
            <a:off x="91044" y="2918361"/>
            <a:ext cx="12005953" cy="2862322"/>
          </a:xfrm>
          <a:prstGeom prst="rect">
            <a:avLst/>
          </a:prstGeom>
          <a:noFill/>
        </p:spPr>
        <p:txBody>
          <a:bodyPr wrap="square" lIns="91440" tIns="45720" rIns="91440" bIns="45720" anchor="t">
            <a:spAutoFit/>
          </a:bodyPr>
          <a:lstStyle/>
          <a:p>
            <a:pPr algn="ctr"/>
            <a:r>
              <a:rPr lang="en-GB" sz="2000" b="1" dirty="0">
                <a:solidFill>
                  <a:srgbClr val="00B050"/>
                </a:solidFill>
                <a:latin typeface="Abadi"/>
              </a:rPr>
              <a:t>LUNCHTIME </a:t>
            </a:r>
          </a:p>
          <a:p>
            <a:pPr algn="ctr"/>
            <a:endParaRPr lang="en-GB" sz="2000" b="1" dirty="0">
              <a:latin typeface="Abadi"/>
            </a:endParaRPr>
          </a:p>
          <a:p>
            <a:pPr algn="ctr"/>
            <a:r>
              <a:rPr lang="en-GB" sz="2000" b="1" dirty="0">
                <a:latin typeface="Abadi" panose="020B0604020104020204" pitchFamily="34" charset="0"/>
              </a:rPr>
              <a:t>School meals:</a:t>
            </a:r>
          </a:p>
          <a:p>
            <a:pPr algn="ctr"/>
            <a:r>
              <a:rPr lang="en-GB" sz="2000" dirty="0">
                <a:latin typeface="Abadi" panose="020B0604020104020204" pitchFamily="34" charset="0"/>
              </a:rPr>
              <a:t>All children in Reception, Year 1 and Year 2 are entitled to a Universal Infant Free School Meal. </a:t>
            </a:r>
          </a:p>
          <a:p>
            <a:pPr algn="ctr"/>
            <a:endParaRPr lang="en-GB" sz="2000" b="1" dirty="0">
              <a:latin typeface="Abadi" panose="020B0604020104020204" pitchFamily="34" charset="0"/>
            </a:endParaRPr>
          </a:p>
          <a:p>
            <a:pPr algn="ctr"/>
            <a:r>
              <a:rPr lang="en-GB" sz="2000" b="1" dirty="0">
                <a:latin typeface="Abadi" panose="020B0604020104020204" pitchFamily="34" charset="0"/>
              </a:rPr>
              <a:t>Packed lunches:</a:t>
            </a:r>
          </a:p>
          <a:p>
            <a:pPr algn="ctr"/>
            <a:r>
              <a:rPr lang="en-GB" sz="2000" dirty="0">
                <a:latin typeface="Abadi"/>
              </a:rPr>
              <a:t>If you wish for your child to bring a packed lunch, we ask that it contains healthy choices, and their box is clearly labelled. For safety reasons do not send containers made of glass to school. Please teach your child how to open their lunchbox. We are a nut free school, so please do not include foods that contain nuts. </a:t>
            </a:r>
          </a:p>
        </p:txBody>
      </p:sp>
    </p:spTree>
    <p:extLst>
      <p:ext uri="{BB962C8B-B14F-4D97-AF65-F5344CB8AC3E}">
        <p14:creationId xmlns:p14="http://schemas.microsoft.com/office/powerpoint/2010/main" val="2623061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4883C-868D-B3EA-E040-E8D56269F0D6}"/>
              </a:ext>
            </a:extLst>
          </p:cNvPr>
          <p:cNvSpPr>
            <a:spLocks noGrp="1"/>
          </p:cNvSpPr>
          <p:nvPr>
            <p:ph type="title"/>
          </p:nvPr>
        </p:nvSpPr>
        <p:spPr>
          <a:xfrm>
            <a:off x="534390" y="95003"/>
            <a:ext cx="11352810" cy="1758752"/>
          </a:xfrm>
        </p:spPr>
        <p:txBody>
          <a:bodyPr>
            <a:normAutofit/>
          </a:bodyPr>
          <a:lstStyle/>
          <a:p>
            <a:pPr algn="ctr"/>
            <a:r>
              <a:rPr lang="en-GB" sz="5400" b="1" dirty="0">
                <a:latin typeface="Abadi" panose="020B0604020104020204" pitchFamily="34" charset="0"/>
              </a:rPr>
              <a:t>What is the Early Years Foundation Stage?</a:t>
            </a:r>
          </a:p>
        </p:txBody>
      </p:sp>
      <p:sp>
        <p:nvSpPr>
          <p:cNvPr id="3" name="Content Placeholder 2">
            <a:extLst>
              <a:ext uri="{FF2B5EF4-FFF2-40B4-BE49-F238E27FC236}">
                <a16:creationId xmlns:a16="http://schemas.microsoft.com/office/drawing/2014/main" id="{22A82909-14C8-4BFE-2D73-124886199E2C}"/>
              </a:ext>
            </a:extLst>
          </p:cNvPr>
          <p:cNvSpPr>
            <a:spLocks noGrp="1"/>
          </p:cNvSpPr>
          <p:nvPr>
            <p:ph idx="1"/>
          </p:nvPr>
        </p:nvSpPr>
        <p:spPr>
          <a:xfrm>
            <a:off x="261257" y="2006930"/>
            <a:ext cx="11827824" cy="4536374"/>
          </a:xfrm>
        </p:spPr>
        <p:txBody>
          <a:bodyPr>
            <a:normAutofit fontScale="62500" lnSpcReduction="20000"/>
          </a:bodyPr>
          <a:lstStyle/>
          <a:p>
            <a:pPr marL="0" indent="0" algn="ctr">
              <a:buNone/>
            </a:pPr>
            <a:r>
              <a:rPr lang="en-GB" sz="4500" dirty="0">
                <a:latin typeface="Abadi" panose="020B0604020104020204" pitchFamily="34" charset="0"/>
              </a:rPr>
              <a:t>The Early Years Foundation Stage was created to ensure that a child’s first five years are </a:t>
            </a:r>
            <a:r>
              <a:rPr lang="en-GB" sz="4500" b="1" dirty="0">
                <a:latin typeface="Abadi" panose="020B0604020104020204" pitchFamily="34" charset="0"/>
              </a:rPr>
              <a:t>enjoyable</a:t>
            </a:r>
            <a:r>
              <a:rPr lang="en-GB" sz="4500" dirty="0">
                <a:latin typeface="Abadi" panose="020B0604020104020204" pitchFamily="34" charset="0"/>
              </a:rPr>
              <a:t> and </a:t>
            </a:r>
            <a:r>
              <a:rPr lang="en-GB" sz="4500" b="1" dirty="0">
                <a:latin typeface="Abadi" panose="020B0604020104020204" pitchFamily="34" charset="0"/>
              </a:rPr>
              <a:t>fun</a:t>
            </a:r>
            <a:r>
              <a:rPr lang="en-GB" sz="4500" dirty="0">
                <a:latin typeface="Abadi" panose="020B0604020104020204" pitchFamily="34" charset="0"/>
              </a:rPr>
              <a:t> as well as supporting their developmental needs. There are government guidelines for what each child should be able to do by the end of Reception. </a:t>
            </a:r>
          </a:p>
          <a:p>
            <a:pPr algn="ctr"/>
            <a:endParaRPr lang="en-GB" sz="4500" dirty="0">
              <a:latin typeface="Abadi" panose="020B0604020104020204" pitchFamily="34" charset="0"/>
            </a:endParaRPr>
          </a:p>
          <a:p>
            <a:pPr marL="0" indent="0" algn="ctr">
              <a:buNone/>
            </a:pPr>
            <a:r>
              <a:rPr lang="en-GB" sz="4500" dirty="0">
                <a:latin typeface="Abadi" panose="020B0604020104020204" pitchFamily="34" charset="0"/>
              </a:rPr>
              <a:t>All nurseries, pre-schools, reception classes and childminders deliver the EYFS, and it outlines what they must do to keep children safe and to flourish by offering a </a:t>
            </a:r>
            <a:r>
              <a:rPr lang="en-GB" sz="4500" b="1" dirty="0">
                <a:latin typeface="Abadi" panose="020B0604020104020204" pitchFamily="34" charset="0"/>
              </a:rPr>
              <a:t>rich, stimulating experience </a:t>
            </a:r>
            <a:r>
              <a:rPr lang="en-GB" sz="4500" dirty="0">
                <a:latin typeface="Abadi" panose="020B0604020104020204" pitchFamily="34" charset="0"/>
              </a:rPr>
              <a:t>to help them </a:t>
            </a:r>
            <a:r>
              <a:rPr lang="en-GB" sz="4500" b="1" dirty="0">
                <a:latin typeface="Abadi" panose="020B0604020104020204" pitchFamily="34" charset="0"/>
              </a:rPr>
              <a:t>learn</a:t>
            </a:r>
            <a:r>
              <a:rPr lang="en-GB" sz="4500" dirty="0">
                <a:latin typeface="Abadi" panose="020B0604020104020204" pitchFamily="34" charset="0"/>
              </a:rPr>
              <a:t> and</a:t>
            </a:r>
            <a:r>
              <a:rPr lang="en-GB" sz="4500" b="1" dirty="0">
                <a:latin typeface="Abadi" panose="020B0604020104020204" pitchFamily="34" charset="0"/>
              </a:rPr>
              <a:t> develop</a:t>
            </a:r>
            <a:r>
              <a:rPr lang="en-GB" sz="4500" dirty="0">
                <a:latin typeface="Abadi" panose="020B0604020104020204" pitchFamily="34" charset="0"/>
              </a:rPr>
              <a:t>. </a:t>
            </a:r>
            <a:endParaRPr lang="en-GB" dirty="0"/>
          </a:p>
        </p:txBody>
      </p:sp>
    </p:spTree>
    <p:extLst>
      <p:ext uri="{BB962C8B-B14F-4D97-AF65-F5344CB8AC3E}">
        <p14:creationId xmlns:p14="http://schemas.microsoft.com/office/powerpoint/2010/main" val="3804568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25F786-8A14-3F08-0107-AB21F8E71226}"/>
              </a:ext>
            </a:extLst>
          </p:cNvPr>
          <p:cNvSpPr txBox="1"/>
          <p:nvPr/>
        </p:nvSpPr>
        <p:spPr>
          <a:xfrm>
            <a:off x="0" y="132793"/>
            <a:ext cx="12192000" cy="5632311"/>
          </a:xfrm>
          <a:prstGeom prst="rect">
            <a:avLst/>
          </a:prstGeom>
          <a:noFill/>
        </p:spPr>
        <p:txBody>
          <a:bodyPr wrap="square" lIns="91440" tIns="45720" rIns="91440" bIns="45720" anchor="t">
            <a:spAutoFit/>
          </a:bodyPr>
          <a:lstStyle/>
          <a:p>
            <a:pPr algn="ctr"/>
            <a:r>
              <a:rPr lang="en-GB" sz="2400" b="1" dirty="0">
                <a:solidFill>
                  <a:srgbClr val="00B050"/>
                </a:solidFill>
                <a:latin typeface="Abadi"/>
              </a:rPr>
              <a:t>HOME TIME</a:t>
            </a:r>
            <a:endParaRPr lang="en-US" dirty="0">
              <a:solidFill>
                <a:srgbClr val="00B050"/>
              </a:solidFill>
            </a:endParaRPr>
          </a:p>
          <a:p>
            <a:pPr algn="ctr"/>
            <a:r>
              <a:rPr lang="en-GB" sz="2400" dirty="0">
                <a:latin typeface="Abadi"/>
              </a:rPr>
              <a:t>The school day ends at 3:25pm. Children will be escorted out to the waiting parents via the gate at the outside area of the Reception classroom. </a:t>
            </a:r>
            <a:endParaRPr lang="en-GB" dirty="0">
              <a:latin typeface="Abadi"/>
            </a:endParaRPr>
          </a:p>
          <a:p>
            <a:pPr algn="ctr"/>
            <a:r>
              <a:rPr lang="en-GB" sz="2400" dirty="0">
                <a:latin typeface="Abadi"/>
              </a:rPr>
              <a:t>The children will not be allowed to go unless there is a known adult waiting for them. </a:t>
            </a:r>
            <a:endParaRPr lang="en-GB" dirty="0">
              <a:latin typeface="Abadi"/>
            </a:endParaRPr>
          </a:p>
          <a:p>
            <a:pPr algn="ctr"/>
            <a:r>
              <a:rPr lang="en-GB" sz="2400" dirty="0">
                <a:latin typeface="Abadi"/>
              </a:rPr>
              <a:t>Please inform the class teacher if a different adult will be collecting your child, you may tell the Reception staff in advance or you could give a message as you drop off in the morning, or email the school office at </a:t>
            </a:r>
            <a:r>
              <a:rPr lang="en-GB" sz="2400" dirty="0">
                <a:latin typeface="Abadi"/>
                <a:hlinkClick r:id="rId2"/>
              </a:rPr>
              <a:t>admin@stbedes.cheshire.sch.uk</a:t>
            </a:r>
            <a:r>
              <a:rPr lang="en-GB" sz="2400" dirty="0">
                <a:latin typeface="Abadi"/>
              </a:rPr>
              <a:t>. </a:t>
            </a:r>
            <a:endParaRPr lang="en-GB" dirty="0">
              <a:latin typeface="Abadi"/>
            </a:endParaRPr>
          </a:p>
          <a:p>
            <a:pPr algn="ctr"/>
            <a:endParaRPr lang="en-GB" sz="2400" dirty="0">
              <a:latin typeface="Abadi" panose="020B0604020104020204" pitchFamily="34" charset="0"/>
            </a:endParaRPr>
          </a:p>
          <a:p>
            <a:pPr algn="ctr"/>
            <a:endParaRPr lang="en-GB" sz="2400" dirty="0">
              <a:latin typeface="Abadi"/>
            </a:endParaRPr>
          </a:p>
          <a:p>
            <a:pPr algn="ctr"/>
            <a:endParaRPr lang="en-GB" sz="2400" dirty="0">
              <a:latin typeface="Abadi"/>
            </a:endParaRPr>
          </a:p>
          <a:p>
            <a:pPr algn="ctr"/>
            <a:r>
              <a:rPr lang="en-GB" sz="2400" b="1" dirty="0">
                <a:solidFill>
                  <a:srgbClr val="00B050"/>
                </a:solidFill>
                <a:latin typeface="Abadi"/>
              </a:rPr>
              <a:t>GET INVOLVED</a:t>
            </a:r>
            <a:endParaRPr lang="en-GB" sz="2400" b="1" dirty="0">
              <a:solidFill>
                <a:srgbClr val="00B050"/>
              </a:solidFill>
              <a:latin typeface="Abadi" panose="020B0604020104020204" pitchFamily="34" charset="0"/>
            </a:endParaRPr>
          </a:p>
          <a:p>
            <a:pPr algn="ctr"/>
            <a:r>
              <a:rPr lang="en-GB" sz="2400" dirty="0">
                <a:latin typeface="Abadi"/>
              </a:rPr>
              <a:t>Remember that the St. Bede’s community is for you as well as your child. Please contact your child’s teacher if you have any concerns, come and support all our activities whenever possible and join the ‘Friends of St. Bede’s (FOSB)’ parent teacher association. If you have any time to spare. You can also sign up and join our “Helpers” list. </a:t>
            </a:r>
          </a:p>
        </p:txBody>
      </p:sp>
    </p:spTree>
    <p:extLst>
      <p:ext uri="{BB962C8B-B14F-4D97-AF65-F5344CB8AC3E}">
        <p14:creationId xmlns:p14="http://schemas.microsoft.com/office/powerpoint/2010/main" val="1990051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4E0B50-01D4-727D-7354-5EA5DA8D36B8}"/>
              </a:ext>
            </a:extLst>
          </p:cNvPr>
          <p:cNvSpPr txBox="1"/>
          <p:nvPr/>
        </p:nvSpPr>
        <p:spPr>
          <a:xfrm>
            <a:off x="1880260" y="382012"/>
            <a:ext cx="8431480" cy="3046988"/>
          </a:xfrm>
          <a:prstGeom prst="rect">
            <a:avLst/>
          </a:prstGeom>
          <a:noFill/>
        </p:spPr>
        <p:txBody>
          <a:bodyPr wrap="square" rtlCol="0">
            <a:spAutoFit/>
          </a:bodyPr>
          <a:lstStyle/>
          <a:p>
            <a:pPr algn="ctr"/>
            <a:r>
              <a:rPr lang="en-GB" sz="4800" dirty="0">
                <a:latin typeface="Abadi" panose="020B0604020104020204" pitchFamily="34" charset="0"/>
              </a:rPr>
              <a:t>We look forward to working in partnership with you to provide the best possible start for your child’s education. </a:t>
            </a:r>
          </a:p>
        </p:txBody>
      </p:sp>
      <p:pic>
        <p:nvPicPr>
          <p:cNvPr id="3" name="Picture 2">
            <a:extLst>
              <a:ext uri="{FF2B5EF4-FFF2-40B4-BE49-F238E27FC236}">
                <a16:creationId xmlns:a16="http://schemas.microsoft.com/office/drawing/2014/main" id="{99A6271B-761E-C2A5-7ED0-0EC05F1FB3F6}"/>
              </a:ext>
            </a:extLst>
          </p:cNvPr>
          <p:cNvPicPr>
            <a:picLocks noChangeAspect="1"/>
          </p:cNvPicPr>
          <p:nvPr/>
        </p:nvPicPr>
        <p:blipFill>
          <a:blip r:embed="rId2"/>
          <a:stretch>
            <a:fillRect/>
          </a:stretch>
        </p:blipFill>
        <p:spPr>
          <a:xfrm>
            <a:off x="4156363" y="3429000"/>
            <a:ext cx="4212490" cy="2649091"/>
          </a:xfrm>
          <a:prstGeom prst="rect">
            <a:avLst/>
          </a:prstGeom>
        </p:spPr>
      </p:pic>
    </p:spTree>
    <p:extLst>
      <p:ext uri="{BB962C8B-B14F-4D97-AF65-F5344CB8AC3E}">
        <p14:creationId xmlns:p14="http://schemas.microsoft.com/office/powerpoint/2010/main" val="1571297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AADDAB-03F9-D908-20B5-808BEB07C2EB}"/>
              </a:ext>
            </a:extLst>
          </p:cNvPr>
          <p:cNvSpPr txBox="1"/>
          <p:nvPr/>
        </p:nvSpPr>
        <p:spPr>
          <a:xfrm>
            <a:off x="300842" y="0"/>
            <a:ext cx="11590316" cy="584775"/>
          </a:xfrm>
          <a:prstGeom prst="rect">
            <a:avLst/>
          </a:prstGeom>
          <a:noFill/>
        </p:spPr>
        <p:txBody>
          <a:bodyPr wrap="square" rtlCol="0">
            <a:spAutoFit/>
          </a:bodyPr>
          <a:lstStyle/>
          <a:p>
            <a:pPr algn="ctr"/>
            <a:r>
              <a:rPr lang="en-GB" sz="3200" b="1" dirty="0">
                <a:latin typeface="Abadi" panose="020B0604020104020204" pitchFamily="34" charset="0"/>
              </a:rPr>
              <a:t>St. Bede’s Catholic Primary School EYFS Yearly Overview 2025/26 </a:t>
            </a:r>
          </a:p>
        </p:txBody>
      </p:sp>
      <p:pic>
        <p:nvPicPr>
          <p:cNvPr id="9" name="Picture 8">
            <a:extLst>
              <a:ext uri="{FF2B5EF4-FFF2-40B4-BE49-F238E27FC236}">
                <a16:creationId xmlns:a16="http://schemas.microsoft.com/office/drawing/2014/main" id="{CC9F663F-AF18-6AA3-A924-255D86AEEA13}"/>
              </a:ext>
            </a:extLst>
          </p:cNvPr>
          <p:cNvPicPr>
            <a:picLocks noChangeAspect="1"/>
          </p:cNvPicPr>
          <p:nvPr/>
        </p:nvPicPr>
        <p:blipFill>
          <a:blip r:embed="rId2"/>
          <a:srcRect l="1071" t="1897" r="3863" b="1406"/>
          <a:stretch>
            <a:fillRect/>
          </a:stretch>
        </p:blipFill>
        <p:spPr>
          <a:xfrm>
            <a:off x="0" y="584775"/>
            <a:ext cx="12192000" cy="6273225"/>
          </a:xfrm>
          <a:prstGeom prst="rect">
            <a:avLst/>
          </a:prstGeom>
        </p:spPr>
      </p:pic>
    </p:spTree>
    <p:extLst>
      <p:ext uri="{BB962C8B-B14F-4D97-AF65-F5344CB8AC3E}">
        <p14:creationId xmlns:p14="http://schemas.microsoft.com/office/powerpoint/2010/main" val="1755285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FD392F-1EF5-D225-7385-52BACAB075D8}"/>
              </a:ext>
            </a:extLst>
          </p:cNvPr>
          <p:cNvPicPr>
            <a:picLocks noChangeAspect="1"/>
          </p:cNvPicPr>
          <p:nvPr/>
        </p:nvPicPr>
        <p:blipFill>
          <a:blip r:embed="rId2"/>
          <a:srcRect r="1352"/>
          <a:stretch>
            <a:fillRect/>
          </a:stretch>
        </p:blipFill>
        <p:spPr>
          <a:xfrm>
            <a:off x="0" y="0"/>
            <a:ext cx="12192000" cy="6858000"/>
          </a:xfrm>
          <a:prstGeom prst="rect">
            <a:avLst/>
          </a:prstGeom>
        </p:spPr>
      </p:pic>
    </p:spTree>
    <p:extLst>
      <p:ext uri="{BB962C8B-B14F-4D97-AF65-F5344CB8AC3E}">
        <p14:creationId xmlns:p14="http://schemas.microsoft.com/office/powerpoint/2010/main" val="3517255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EAAAD-EB5B-3AA3-6729-1E855D731785}"/>
              </a:ext>
            </a:extLst>
          </p:cNvPr>
          <p:cNvPicPr>
            <a:picLocks noChangeAspect="1"/>
          </p:cNvPicPr>
          <p:nvPr/>
        </p:nvPicPr>
        <p:blipFill>
          <a:blip r:embed="rId2"/>
          <a:srcRect t="1227"/>
          <a:stretch>
            <a:fillRect/>
          </a:stretch>
        </p:blipFill>
        <p:spPr>
          <a:xfrm>
            <a:off x="0" y="-1"/>
            <a:ext cx="12192000" cy="6947065"/>
          </a:xfrm>
          <a:prstGeom prst="rect">
            <a:avLst/>
          </a:prstGeom>
        </p:spPr>
      </p:pic>
    </p:spTree>
    <p:extLst>
      <p:ext uri="{BB962C8B-B14F-4D97-AF65-F5344CB8AC3E}">
        <p14:creationId xmlns:p14="http://schemas.microsoft.com/office/powerpoint/2010/main" val="2055077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2F4AD-20E2-7D5E-B8A8-6911B5C19840}"/>
              </a:ext>
            </a:extLst>
          </p:cNvPr>
          <p:cNvPicPr>
            <a:picLocks noChangeAspect="1"/>
          </p:cNvPicPr>
          <p:nvPr/>
        </p:nvPicPr>
        <p:blipFill>
          <a:blip r:embed="rId2"/>
          <a:srcRect r="1310"/>
          <a:stretch>
            <a:fillRect/>
          </a:stretch>
        </p:blipFill>
        <p:spPr>
          <a:xfrm>
            <a:off x="-292734" y="0"/>
            <a:ext cx="12484734" cy="6858000"/>
          </a:xfrm>
          <a:prstGeom prst="rect">
            <a:avLst/>
          </a:prstGeom>
        </p:spPr>
      </p:pic>
    </p:spTree>
    <p:extLst>
      <p:ext uri="{BB962C8B-B14F-4D97-AF65-F5344CB8AC3E}">
        <p14:creationId xmlns:p14="http://schemas.microsoft.com/office/powerpoint/2010/main" val="736889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870B-4C96-9C0F-0045-FD2AAB50F5B4}"/>
              </a:ext>
            </a:extLst>
          </p:cNvPr>
          <p:cNvSpPr>
            <a:spLocks noGrp="1"/>
          </p:cNvSpPr>
          <p:nvPr>
            <p:ph type="title"/>
          </p:nvPr>
        </p:nvSpPr>
        <p:spPr>
          <a:xfrm>
            <a:off x="1451579" y="804519"/>
            <a:ext cx="9603275" cy="1049235"/>
          </a:xfrm>
        </p:spPr>
        <p:txBody>
          <a:bodyPr>
            <a:normAutofit/>
          </a:bodyPr>
          <a:lstStyle/>
          <a:p>
            <a:pPr algn="ctr"/>
            <a:r>
              <a:rPr lang="en-GB" sz="6600" b="1" dirty="0">
                <a:latin typeface="Abadi" panose="020B0604020104020204" pitchFamily="34" charset="0"/>
              </a:rPr>
              <a:t>Ofsted FRAMEWORK</a:t>
            </a:r>
          </a:p>
        </p:txBody>
      </p:sp>
      <p:sp>
        <p:nvSpPr>
          <p:cNvPr id="3" name="Content Placeholder 2">
            <a:extLst>
              <a:ext uri="{FF2B5EF4-FFF2-40B4-BE49-F238E27FC236}">
                <a16:creationId xmlns:a16="http://schemas.microsoft.com/office/drawing/2014/main" id="{6C6B4380-7ED3-E980-1BEC-D9A7BC1C6894}"/>
              </a:ext>
            </a:extLst>
          </p:cNvPr>
          <p:cNvSpPr>
            <a:spLocks noGrp="1"/>
          </p:cNvSpPr>
          <p:nvPr>
            <p:ph idx="1"/>
          </p:nvPr>
        </p:nvSpPr>
        <p:spPr>
          <a:xfrm>
            <a:off x="166255" y="1853754"/>
            <a:ext cx="7716434" cy="4199727"/>
          </a:xfrm>
        </p:spPr>
        <p:txBody>
          <a:bodyPr>
            <a:normAutofit/>
          </a:bodyPr>
          <a:lstStyle/>
          <a:p>
            <a:pPr marL="0" indent="0" algn="ctr">
              <a:buNone/>
            </a:pPr>
            <a:r>
              <a:rPr lang="en-GB" sz="2400" i="1" dirty="0">
                <a:latin typeface="Abadi" panose="020B0604020104020204" pitchFamily="34" charset="0"/>
              </a:rPr>
              <a:t>“Every child deserves the best possible start in life and support to fulfil their potential. Children develop quickly in the early years and a child’s experience between birth and age 5 has a major impact on their future life chances. A secure, safe and happy childhood is important in it’s own right and it provides the foundation for children to make the most of their abilities and talents as they grow up.”</a:t>
            </a:r>
          </a:p>
          <a:p>
            <a:pPr marL="0" indent="0" algn="ctr">
              <a:buNone/>
            </a:pPr>
            <a:r>
              <a:rPr lang="en-GB" sz="2400" i="1" dirty="0">
                <a:latin typeface="Abadi" panose="020B0604020104020204" pitchFamily="34" charset="0"/>
              </a:rPr>
              <a:t>(Statutory Framework for EYFS 2021)</a:t>
            </a:r>
          </a:p>
        </p:txBody>
      </p:sp>
      <p:pic>
        <p:nvPicPr>
          <p:cNvPr id="1026" name="Picture 2" descr="Early Years - Netherton Junior and Infant SchoolNetherton Junior and Infant  School">
            <a:extLst>
              <a:ext uri="{FF2B5EF4-FFF2-40B4-BE49-F238E27FC236}">
                <a16:creationId xmlns:a16="http://schemas.microsoft.com/office/drawing/2014/main" id="{25DB5C0C-74C7-074D-A166-A9F27180CF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82689" y="2202931"/>
            <a:ext cx="4143056" cy="307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784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870B-4C96-9C0F-0045-FD2AAB50F5B4}"/>
              </a:ext>
            </a:extLst>
          </p:cNvPr>
          <p:cNvSpPr>
            <a:spLocks noGrp="1"/>
          </p:cNvSpPr>
          <p:nvPr>
            <p:ph type="title"/>
          </p:nvPr>
        </p:nvSpPr>
        <p:spPr>
          <a:xfrm>
            <a:off x="237745" y="804519"/>
            <a:ext cx="11788000" cy="1049235"/>
          </a:xfrm>
        </p:spPr>
        <p:txBody>
          <a:bodyPr>
            <a:normAutofit/>
          </a:bodyPr>
          <a:lstStyle/>
          <a:p>
            <a:pPr algn="ctr"/>
            <a:r>
              <a:rPr lang="en-GB" sz="4800" b="1" dirty="0">
                <a:latin typeface="Abadi" panose="020B0604020104020204" pitchFamily="34" charset="0"/>
              </a:rPr>
              <a:t>ST. BEDE’s Ofsted INSPECTION 2023</a:t>
            </a:r>
          </a:p>
        </p:txBody>
      </p:sp>
      <p:sp>
        <p:nvSpPr>
          <p:cNvPr id="3" name="Content Placeholder 2">
            <a:extLst>
              <a:ext uri="{FF2B5EF4-FFF2-40B4-BE49-F238E27FC236}">
                <a16:creationId xmlns:a16="http://schemas.microsoft.com/office/drawing/2014/main" id="{6C6B4380-7ED3-E980-1BEC-D9A7BC1C6894}"/>
              </a:ext>
            </a:extLst>
          </p:cNvPr>
          <p:cNvSpPr>
            <a:spLocks noGrp="1"/>
          </p:cNvSpPr>
          <p:nvPr>
            <p:ph idx="1"/>
          </p:nvPr>
        </p:nvSpPr>
        <p:spPr>
          <a:xfrm>
            <a:off x="166255" y="1853754"/>
            <a:ext cx="7716434" cy="4199727"/>
          </a:xfrm>
        </p:spPr>
        <p:txBody>
          <a:bodyPr>
            <a:normAutofit/>
          </a:bodyPr>
          <a:lstStyle/>
          <a:p>
            <a:pPr marL="0" indent="0" algn="ctr">
              <a:buNone/>
            </a:pPr>
            <a:r>
              <a:rPr lang="en-GB" sz="2400" i="1" dirty="0">
                <a:latin typeface="Abadi" panose="020B0604020104020204" pitchFamily="34" charset="0"/>
              </a:rPr>
              <a:t>‘ </a:t>
            </a:r>
            <a:r>
              <a:rPr lang="en-US" sz="2000" dirty="0"/>
              <a:t>Pupils delight in attending this warm, caring school. They said that they love their friends and teachers. Everyone is welcome at the school, regardless of their differences.’ </a:t>
            </a:r>
          </a:p>
          <a:p>
            <a:pPr marL="0" indent="0" algn="ctr">
              <a:buNone/>
            </a:pPr>
            <a:r>
              <a:rPr lang="en-US" sz="2000" dirty="0"/>
              <a:t>‘ From the outset, children in the Reception class quickly learn the sounds that individual letters make. They experience success by reading books that contain the sounds that they have learned. Skilled staff use carefully crafted conversations to build on children’s communication and language skills.’</a:t>
            </a:r>
          </a:p>
          <a:p>
            <a:pPr marL="0" indent="0" algn="ctr">
              <a:buNone/>
            </a:pPr>
            <a:r>
              <a:rPr lang="en-US" sz="2000" dirty="0"/>
              <a:t>‘Children in the early years play happily together and welcome visitors to the classroom with polite conversation.’</a:t>
            </a:r>
            <a:endParaRPr lang="en-GB" sz="2400" i="1" dirty="0">
              <a:latin typeface="Abadi" panose="020B0604020104020204" pitchFamily="34" charset="0"/>
            </a:endParaRPr>
          </a:p>
        </p:txBody>
      </p:sp>
      <p:pic>
        <p:nvPicPr>
          <p:cNvPr id="1026" name="Picture 2" descr="Early Years - Netherton Junior and Infant SchoolNetherton Junior and Infant  School">
            <a:extLst>
              <a:ext uri="{FF2B5EF4-FFF2-40B4-BE49-F238E27FC236}">
                <a16:creationId xmlns:a16="http://schemas.microsoft.com/office/drawing/2014/main" id="{25DB5C0C-74C7-074D-A166-A9F27180CF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82689" y="2202931"/>
            <a:ext cx="4143056" cy="307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035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870B-4C96-9C0F-0045-FD2AAB50F5B4}"/>
              </a:ext>
            </a:extLst>
          </p:cNvPr>
          <p:cNvSpPr>
            <a:spLocks noGrp="1"/>
          </p:cNvSpPr>
          <p:nvPr>
            <p:ph type="title"/>
          </p:nvPr>
        </p:nvSpPr>
        <p:spPr>
          <a:xfrm>
            <a:off x="237745" y="804519"/>
            <a:ext cx="11788000" cy="1049235"/>
          </a:xfrm>
        </p:spPr>
        <p:txBody>
          <a:bodyPr>
            <a:normAutofit/>
          </a:bodyPr>
          <a:lstStyle/>
          <a:p>
            <a:pPr algn="ctr"/>
            <a:r>
              <a:rPr lang="en-GB" sz="4800" b="1" dirty="0">
                <a:latin typeface="Abadi" panose="020B0604020104020204" pitchFamily="34" charset="0"/>
              </a:rPr>
              <a:t>ST. BEDE’s EYFS OUTCOMES</a:t>
            </a:r>
          </a:p>
        </p:txBody>
      </p:sp>
      <p:sp>
        <p:nvSpPr>
          <p:cNvPr id="3" name="Content Placeholder 2">
            <a:extLst>
              <a:ext uri="{FF2B5EF4-FFF2-40B4-BE49-F238E27FC236}">
                <a16:creationId xmlns:a16="http://schemas.microsoft.com/office/drawing/2014/main" id="{6C6B4380-7ED3-E980-1BEC-D9A7BC1C6894}"/>
              </a:ext>
            </a:extLst>
          </p:cNvPr>
          <p:cNvSpPr>
            <a:spLocks noGrp="1"/>
          </p:cNvSpPr>
          <p:nvPr>
            <p:ph idx="1"/>
          </p:nvPr>
        </p:nvSpPr>
        <p:spPr>
          <a:xfrm>
            <a:off x="166255" y="2551177"/>
            <a:ext cx="7716434" cy="2567428"/>
          </a:xfrm>
        </p:spPr>
        <p:txBody>
          <a:bodyPr>
            <a:normAutofit/>
          </a:bodyPr>
          <a:lstStyle/>
          <a:p>
            <a:pPr marL="0" indent="0" algn="ctr">
              <a:buNone/>
            </a:pPr>
            <a:r>
              <a:rPr lang="en-GB" sz="2400" b="1" i="1" u="sng" dirty="0">
                <a:latin typeface="Abadi" panose="020B0604020104020204" pitchFamily="34" charset="0"/>
              </a:rPr>
              <a:t>Good level of development 2024</a:t>
            </a:r>
          </a:p>
          <a:p>
            <a:pPr marL="0" indent="0" algn="ctr">
              <a:buNone/>
            </a:pPr>
            <a:r>
              <a:rPr lang="en-GB" sz="2400" i="1" dirty="0">
                <a:latin typeface="Abadi" panose="020B0604020104020204" pitchFamily="34" charset="0"/>
              </a:rPr>
              <a:t>School 87%    </a:t>
            </a:r>
          </a:p>
          <a:p>
            <a:pPr marL="0" indent="0" algn="ctr">
              <a:buNone/>
            </a:pPr>
            <a:r>
              <a:rPr lang="en-GB" sz="2400" i="1" dirty="0">
                <a:latin typeface="Abadi" panose="020B0604020104020204" pitchFamily="34" charset="0"/>
              </a:rPr>
              <a:t>Local Authority 67%    </a:t>
            </a:r>
          </a:p>
          <a:p>
            <a:pPr marL="0" indent="0" algn="ctr">
              <a:buNone/>
            </a:pPr>
            <a:r>
              <a:rPr lang="en-GB" sz="2400" i="1" dirty="0">
                <a:latin typeface="Abadi" panose="020B0604020104020204" pitchFamily="34" charset="0"/>
              </a:rPr>
              <a:t>National 68%</a:t>
            </a:r>
          </a:p>
          <a:p>
            <a:pPr marL="0" indent="0" algn="ctr">
              <a:buNone/>
            </a:pPr>
            <a:endParaRPr lang="en-GB" sz="2400" i="1" dirty="0">
              <a:latin typeface="Abadi" panose="020B0604020104020204" pitchFamily="34" charset="0"/>
            </a:endParaRPr>
          </a:p>
          <a:p>
            <a:pPr marL="0" indent="0" algn="ctr">
              <a:buNone/>
            </a:pPr>
            <a:endParaRPr lang="en-GB" sz="2400" i="1" dirty="0">
              <a:latin typeface="Abadi" panose="020B0604020104020204" pitchFamily="34" charset="0"/>
            </a:endParaRPr>
          </a:p>
        </p:txBody>
      </p:sp>
      <p:pic>
        <p:nvPicPr>
          <p:cNvPr id="1026" name="Picture 2" descr="Early Years - Netherton Junior and Infant SchoolNetherton Junior and Infant  School">
            <a:extLst>
              <a:ext uri="{FF2B5EF4-FFF2-40B4-BE49-F238E27FC236}">
                <a16:creationId xmlns:a16="http://schemas.microsoft.com/office/drawing/2014/main" id="{25DB5C0C-74C7-074D-A166-A9F27180CF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67928" y="2436819"/>
            <a:ext cx="3457817" cy="256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473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AAF9468-790A-651B-EEE6-A3FC2DE8F6D4}"/>
              </a:ext>
            </a:extLst>
          </p:cNvPr>
          <p:cNvSpPr>
            <a:spLocks noGrp="1"/>
          </p:cNvSpPr>
          <p:nvPr>
            <p:ph type="title"/>
          </p:nvPr>
        </p:nvSpPr>
        <p:spPr>
          <a:xfrm>
            <a:off x="1451580" y="804520"/>
            <a:ext cx="10304991" cy="1049235"/>
          </a:xfrm>
        </p:spPr>
        <p:txBody>
          <a:bodyPr>
            <a:normAutofit/>
          </a:bodyPr>
          <a:lstStyle/>
          <a:p>
            <a:pPr algn="ctr"/>
            <a:r>
              <a:rPr lang="en-GB" sz="5400" b="1" dirty="0">
                <a:latin typeface="Abadi" panose="020B0604020104020204" pitchFamily="34" charset="0"/>
              </a:rPr>
              <a:t>Why is EYFS important? </a:t>
            </a:r>
          </a:p>
        </p:txBody>
      </p:sp>
      <p:sp>
        <p:nvSpPr>
          <p:cNvPr id="13" name="Rectangle 12">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74CAE22B-0C3D-C29C-7785-5940D1B5B1FD}"/>
              </a:ext>
            </a:extLst>
          </p:cNvPr>
          <p:cNvSpPr>
            <a:spLocks noGrp="1"/>
          </p:cNvSpPr>
          <p:nvPr>
            <p:ph idx="1"/>
          </p:nvPr>
        </p:nvSpPr>
        <p:spPr>
          <a:xfrm>
            <a:off x="-135151" y="1853755"/>
            <a:ext cx="7861465" cy="5142016"/>
          </a:xfrm>
        </p:spPr>
        <p:txBody>
          <a:bodyPr>
            <a:normAutofit fontScale="47500" lnSpcReduction="20000"/>
          </a:bodyPr>
          <a:lstStyle/>
          <a:p>
            <a:pPr marL="0" indent="0" algn="ctr">
              <a:lnSpc>
                <a:spcPct val="110000"/>
              </a:lnSpc>
              <a:buNone/>
            </a:pPr>
            <a:r>
              <a:rPr lang="en-GB" sz="4200" dirty="0">
                <a:latin typeface="Abadi" panose="020B0604020104020204" pitchFamily="34" charset="0"/>
              </a:rPr>
              <a:t>EYFS claims its name and importance from the fact it gives children secure foundations for later learning.  Early experiences affect children’s attitude to learning so it is vitally important we get it right.</a:t>
            </a:r>
          </a:p>
          <a:p>
            <a:pPr marL="0" indent="0" algn="ctr">
              <a:lnSpc>
                <a:spcPct val="110000"/>
              </a:lnSpc>
              <a:buNone/>
            </a:pPr>
            <a:r>
              <a:rPr lang="en-GB" sz="4200" dirty="0">
                <a:latin typeface="Abadi" panose="020B0604020104020204" pitchFamily="34" charset="0"/>
              </a:rPr>
              <a:t>All the learning experiences we offer, are through play. It is through play that young children learn to make sense of the world around them, to formulate ideas and to build relationships with others. They are encouraged to choose their activities, both indoors and outdoors. Children are encouraged to ‘have a go’ at all activities and most importantly, to have fun! Staff plan focus activities for your children each day, which are supported by adults. We make regular observations of the children and use these to plan activities to develop their skills, based on what the children can and like to do. Taking all this into account, the children will be given the opportunity to learn through a carefully planned, well-balanced, topic-based curriculum</a:t>
            </a:r>
            <a:r>
              <a:rPr lang="en-GB" sz="4500" dirty="0">
                <a:latin typeface="Abadi" panose="020B0604020104020204" pitchFamily="34" charset="0"/>
              </a:rPr>
              <a:t>.</a:t>
            </a:r>
          </a:p>
          <a:p>
            <a:pPr>
              <a:lnSpc>
                <a:spcPct val="110000"/>
              </a:lnSpc>
            </a:pPr>
            <a:endParaRPr lang="en-GB" sz="1100" dirty="0"/>
          </a:p>
        </p:txBody>
      </p:sp>
      <p:pic>
        <p:nvPicPr>
          <p:cNvPr id="4" name="Picture 3" descr="A group of children holding hands&#10;&#10;AI-generated content may be incorrect.">
            <a:extLst>
              <a:ext uri="{FF2B5EF4-FFF2-40B4-BE49-F238E27FC236}">
                <a16:creationId xmlns:a16="http://schemas.microsoft.com/office/drawing/2014/main" id="{C17676F7-1ACD-B793-4B6F-3104455C9DFA}"/>
              </a:ext>
            </a:extLst>
          </p:cNvPr>
          <p:cNvPicPr>
            <a:picLocks noChangeAspect="1"/>
          </p:cNvPicPr>
          <p:nvPr/>
        </p:nvPicPr>
        <p:blipFill>
          <a:blip r:embed="rId2"/>
          <a:stretch>
            <a:fillRect/>
          </a:stretch>
        </p:blipFill>
        <p:spPr>
          <a:xfrm>
            <a:off x="7591160" y="2070955"/>
            <a:ext cx="4600840" cy="3071061"/>
          </a:xfrm>
          <a:prstGeom prst="rect">
            <a:avLst/>
          </a:prstGeom>
        </p:spPr>
      </p:pic>
      <p:pic>
        <p:nvPicPr>
          <p:cNvPr id="15" name="Picture 14">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839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C9C8CF91-156D-405C-192D-5EC9004F86EE}"/>
              </a:ext>
            </a:extLst>
          </p:cNvPr>
          <p:cNvSpPr>
            <a:spLocks noGrp="1"/>
          </p:cNvSpPr>
          <p:nvPr>
            <p:ph type="title"/>
          </p:nvPr>
        </p:nvSpPr>
        <p:spPr>
          <a:xfrm>
            <a:off x="156186" y="242715"/>
            <a:ext cx="5656236" cy="1604373"/>
          </a:xfrm>
        </p:spPr>
        <p:txBody>
          <a:bodyPr>
            <a:normAutofit/>
          </a:bodyPr>
          <a:lstStyle/>
          <a:p>
            <a:pPr algn="ctr"/>
            <a:r>
              <a:rPr lang="en-GB" sz="4800" b="1" dirty="0">
                <a:latin typeface="Abadi" panose="020B0604020104020204" pitchFamily="34" charset="0"/>
              </a:rPr>
              <a:t>What does the EYFS involve?</a:t>
            </a:r>
          </a:p>
        </p:txBody>
      </p:sp>
      <p:sp>
        <p:nvSpPr>
          <p:cNvPr id="13" name="Rectangle 12">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F7D0D385-7263-4D56-A743-2040DC0FA4AD}"/>
              </a:ext>
            </a:extLst>
          </p:cNvPr>
          <p:cNvSpPr>
            <a:spLocks noGrp="1"/>
          </p:cNvSpPr>
          <p:nvPr>
            <p:ph idx="1"/>
          </p:nvPr>
        </p:nvSpPr>
        <p:spPr>
          <a:xfrm>
            <a:off x="156186" y="2015732"/>
            <a:ext cx="5467607" cy="3450613"/>
          </a:xfrm>
        </p:spPr>
        <p:txBody>
          <a:bodyPr>
            <a:normAutofit lnSpcReduction="10000"/>
          </a:bodyPr>
          <a:lstStyle/>
          <a:p>
            <a:pPr marL="0" indent="0" algn="ctr">
              <a:buNone/>
            </a:pPr>
            <a:r>
              <a:rPr lang="en-GB" sz="4800" dirty="0">
                <a:latin typeface="Abadi" panose="020B0604020104020204" pitchFamily="34" charset="0"/>
              </a:rPr>
              <a:t>The EYFS is based on 4 themes which underpin the EYFS curriculum - </a:t>
            </a:r>
          </a:p>
        </p:txBody>
      </p:sp>
      <p:pic>
        <p:nvPicPr>
          <p:cNvPr id="4" name="Picture 3" descr="A diagram of a child development stage&#10;&#10;AI-generated content may be incorrect.">
            <a:extLst>
              <a:ext uri="{FF2B5EF4-FFF2-40B4-BE49-F238E27FC236}">
                <a16:creationId xmlns:a16="http://schemas.microsoft.com/office/drawing/2014/main" id="{6C23FD80-EF78-8576-422D-B04491457949}"/>
              </a:ext>
            </a:extLst>
          </p:cNvPr>
          <p:cNvPicPr>
            <a:picLocks noChangeAspect="1"/>
          </p:cNvPicPr>
          <p:nvPr/>
        </p:nvPicPr>
        <p:blipFill>
          <a:blip r:embed="rId2"/>
          <a:stretch>
            <a:fillRect/>
          </a:stretch>
        </p:blipFill>
        <p:spPr>
          <a:xfrm>
            <a:off x="5631269" y="658760"/>
            <a:ext cx="6404545" cy="5299761"/>
          </a:xfrm>
          <a:prstGeom prst="rect">
            <a:avLst/>
          </a:prstGeom>
        </p:spPr>
      </p:pic>
      <p:pic>
        <p:nvPicPr>
          <p:cNvPr id="15" name="Picture 14">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92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14DD30-61EB-0A31-F5B3-5FFD3024AA81}"/>
              </a:ext>
            </a:extLst>
          </p:cNvPr>
          <p:cNvSpPr>
            <a:spLocks noGrp="1"/>
          </p:cNvSpPr>
          <p:nvPr>
            <p:ph idx="1"/>
          </p:nvPr>
        </p:nvSpPr>
        <p:spPr>
          <a:xfrm>
            <a:off x="118754" y="1959429"/>
            <a:ext cx="12073246" cy="4168239"/>
          </a:xfrm>
        </p:spPr>
        <p:txBody>
          <a:bodyPr>
            <a:normAutofit/>
          </a:bodyPr>
          <a:lstStyle/>
          <a:p>
            <a:pPr marL="0" indent="0" algn="ctr">
              <a:buNone/>
            </a:pPr>
            <a:r>
              <a:rPr lang="en-GB" sz="2400" dirty="0">
                <a:latin typeface="Abadi" panose="020B0604020104020204" pitchFamily="34" charset="0"/>
              </a:rPr>
              <a:t>There are 7 areas of learning and development which shape the experiences that a child has in their early years setting. There are 3 areas which are particularly important in igniting children’s curiosity and enthusiasm for learning, and for building their capacity to learn, form relationships and thrive. These are known as the </a:t>
            </a:r>
            <a:r>
              <a:rPr lang="en-GB" sz="2400" b="1" i="1" dirty="0">
                <a:latin typeface="Abadi" panose="020B0604020104020204" pitchFamily="34" charset="0"/>
              </a:rPr>
              <a:t>‘Prime Areas’ </a:t>
            </a:r>
            <a:r>
              <a:rPr lang="en-GB" sz="2400" dirty="0">
                <a:latin typeface="Abadi" panose="020B0604020104020204" pitchFamily="34" charset="0"/>
              </a:rPr>
              <a:t>which include </a:t>
            </a:r>
            <a:r>
              <a:rPr lang="en-GB" sz="2400" b="1" i="1" dirty="0">
                <a:latin typeface="Abadi" panose="020B0604020104020204" pitchFamily="34" charset="0"/>
              </a:rPr>
              <a:t>Communication &amp; Language, Physical Development &amp; Personal, Social &amp; Emotional Development. </a:t>
            </a:r>
          </a:p>
          <a:p>
            <a:pPr marL="0" indent="0" algn="ctr">
              <a:buNone/>
            </a:pPr>
            <a:r>
              <a:rPr lang="en-GB" sz="2400" dirty="0">
                <a:latin typeface="Abadi" panose="020B0604020104020204" pitchFamily="34" charset="0"/>
              </a:rPr>
              <a:t>The EYFS also has 4 </a:t>
            </a:r>
            <a:r>
              <a:rPr lang="en-GB" sz="2400" b="1" i="1" dirty="0">
                <a:latin typeface="Abadi" panose="020B0604020104020204" pitchFamily="34" charset="0"/>
              </a:rPr>
              <a:t>‘Specific Areas’ </a:t>
            </a:r>
            <a:r>
              <a:rPr lang="en-GB" sz="2400" dirty="0">
                <a:latin typeface="Abadi" panose="020B0604020104020204" pitchFamily="34" charset="0"/>
              </a:rPr>
              <a:t>through which the 3 prime areas are strengthened and applied which include </a:t>
            </a:r>
            <a:r>
              <a:rPr lang="en-GB" sz="2400" b="1" i="1" dirty="0">
                <a:latin typeface="Abadi" panose="020B0604020104020204" pitchFamily="34" charset="0"/>
              </a:rPr>
              <a:t>Literacy, Mathematics, Understanding the World &amp; Expressive Arts &amp; Design. </a:t>
            </a:r>
          </a:p>
        </p:txBody>
      </p:sp>
      <p:sp>
        <p:nvSpPr>
          <p:cNvPr id="4" name="TextBox 3">
            <a:extLst>
              <a:ext uri="{FF2B5EF4-FFF2-40B4-BE49-F238E27FC236}">
                <a16:creationId xmlns:a16="http://schemas.microsoft.com/office/drawing/2014/main" id="{73F733CF-7544-1BC0-78D9-FBBED624C5B7}"/>
              </a:ext>
            </a:extLst>
          </p:cNvPr>
          <p:cNvSpPr txBox="1"/>
          <p:nvPr/>
        </p:nvSpPr>
        <p:spPr>
          <a:xfrm>
            <a:off x="2422565" y="976156"/>
            <a:ext cx="7885216" cy="830997"/>
          </a:xfrm>
          <a:prstGeom prst="rect">
            <a:avLst/>
          </a:prstGeom>
          <a:noFill/>
        </p:spPr>
        <p:txBody>
          <a:bodyPr wrap="square" rtlCol="0">
            <a:spAutoFit/>
          </a:bodyPr>
          <a:lstStyle/>
          <a:p>
            <a:pPr algn="ctr"/>
            <a:r>
              <a:rPr lang="en-GB" sz="4800" b="1" dirty="0">
                <a:latin typeface="Abadi" panose="020B0604020104020204" pitchFamily="34" charset="0"/>
              </a:rPr>
              <a:t>Areas of Learning in EYFS </a:t>
            </a:r>
          </a:p>
        </p:txBody>
      </p:sp>
    </p:spTree>
    <p:extLst>
      <p:ext uri="{BB962C8B-B14F-4D97-AF65-F5344CB8AC3E}">
        <p14:creationId xmlns:p14="http://schemas.microsoft.com/office/powerpoint/2010/main" val="379389927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317</TotalTime>
  <Words>2024</Words>
  <Application>Microsoft Office PowerPoint</Application>
  <PresentationFormat>Widescreen</PresentationFormat>
  <Paragraphs>122</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Abadi</vt:lpstr>
      <vt:lpstr>Arial</vt:lpstr>
      <vt:lpstr>Gill Sans MT</vt:lpstr>
      <vt:lpstr>Gallery</vt:lpstr>
      <vt:lpstr>EYFS at St. Bede’s Catholic Primary School</vt:lpstr>
      <vt:lpstr> mission Statement</vt:lpstr>
      <vt:lpstr>What is the Early Years Foundation Stage?</vt:lpstr>
      <vt:lpstr>Ofsted FRAMEWORK</vt:lpstr>
      <vt:lpstr>ST. BEDE’s Ofsted INSPECTION 2023</vt:lpstr>
      <vt:lpstr>ST. BEDE’s EYFS OUTCOMES</vt:lpstr>
      <vt:lpstr>Why is EYFS important? </vt:lpstr>
      <vt:lpstr>What does the EYFS involve?</vt:lpstr>
      <vt:lpstr>PowerPoint Presentation</vt:lpstr>
      <vt:lpstr>EYFS CURRICULUM at St. Bede’s </vt:lpstr>
      <vt:lpstr>wHAT does THE EYFS LOOK LIKE  ‘PLAY’</vt:lpstr>
      <vt:lpstr>PowerPoint Presentation</vt:lpstr>
      <vt:lpstr>Religious Education</vt:lpstr>
      <vt:lpstr>Communication &amp; Language </vt:lpstr>
      <vt:lpstr>Physical Development </vt:lpstr>
      <vt:lpstr>Physical Development </vt:lpstr>
      <vt:lpstr>Personal, Social &amp; Emotional Development</vt:lpstr>
      <vt:lpstr>Literacy</vt:lpstr>
      <vt:lpstr>Literacy </vt:lpstr>
      <vt:lpstr>Mathematics </vt:lpstr>
      <vt:lpstr>Understanding the world</vt:lpstr>
      <vt:lpstr>Expressive arts &amp; design</vt:lpstr>
      <vt:lpstr>Forest PLAY</vt:lpstr>
      <vt:lpstr>PowerPoint Presentation</vt:lpstr>
      <vt:lpstr>How to support at home</vt:lpstr>
      <vt:lpstr>Arrangements for Transition </vt:lpstr>
      <vt:lpstr>Arrangements for September 2025 </vt:lpstr>
      <vt:lpstr>General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EYFS at St. Bede’s Catholic Primary School</dc:title>
  <dc:creator>Jessica Welch</dc:creator>
  <cp:lastModifiedBy>sch8753538</cp:lastModifiedBy>
  <cp:revision>101</cp:revision>
  <dcterms:created xsi:type="dcterms:W3CDTF">2025-06-09T19:13:42Z</dcterms:created>
  <dcterms:modified xsi:type="dcterms:W3CDTF">2025-06-18T08:24:05Z</dcterms:modified>
</cp:coreProperties>
</file>