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7" r:id="rId5"/>
    <p:sldId id="263" r:id="rId6"/>
    <p:sldId id="268" r:id="rId7"/>
    <p:sldId id="269" r:id="rId8"/>
    <p:sldId id="259" r:id="rId9"/>
    <p:sldId id="264" r:id="rId10"/>
    <p:sldId id="266"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40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02AC73-A25F-4676-B80D-65CC960B77E5}"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43E4FE-67F9-40A9-8319-15063C9C35C1}" type="slidenum">
              <a:rPr lang="en-GB" smtClean="0"/>
              <a:t>‹#›</a:t>
            </a:fld>
            <a:endParaRPr lang="en-GB"/>
          </a:p>
        </p:txBody>
      </p:sp>
    </p:spTree>
    <p:extLst>
      <p:ext uri="{BB962C8B-B14F-4D97-AF65-F5344CB8AC3E}">
        <p14:creationId xmlns:p14="http://schemas.microsoft.com/office/powerpoint/2010/main" val="807456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02AC73-A25F-4676-B80D-65CC960B77E5}"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43E4FE-67F9-40A9-8319-15063C9C35C1}" type="slidenum">
              <a:rPr lang="en-GB" smtClean="0"/>
              <a:t>‹#›</a:t>
            </a:fld>
            <a:endParaRPr lang="en-GB"/>
          </a:p>
        </p:txBody>
      </p:sp>
    </p:spTree>
    <p:extLst>
      <p:ext uri="{BB962C8B-B14F-4D97-AF65-F5344CB8AC3E}">
        <p14:creationId xmlns:p14="http://schemas.microsoft.com/office/powerpoint/2010/main" val="3943605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02AC73-A25F-4676-B80D-65CC960B77E5}"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43E4FE-67F9-40A9-8319-15063C9C35C1}" type="slidenum">
              <a:rPr lang="en-GB" smtClean="0"/>
              <a:t>‹#›</a:t>
            </a:fld>
            <a:endParaRPr lang="en-GB"/>
          </a:p>
        </p:txBody>
      </p:sp>
    </p:spTree>
    <p:extLst>
      <p:ext uri="{BB962C8B-B14F-4D97-AF65-F5344CB8AC3E}">
        <p14:creationId xmlns:p14="http://schemas.microsoft.com/office/powerpoint/2010/main" val="416883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041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02AC73-A25F-4676-B80D-65CC960B77E5}"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43E4FE-67F9-40A9-8319-15063C9C35C1}" type="slidenum">
              <a:rPr lang="en-GB" smtClean="0"/>
              <a:t>‹#›</a:t>
            </a:fld>
            <a:endParaRPr lang="en-GB"/>
          </a:p>
        </p:txBody>
      </p:sp>
    </p:spTree>
    <p:extLst>
      <p:ext uri="{BB962C8B-B14F-4D97-AF65-F5344CB8AC3E}">
        <p14:creationId xmlns:p14="http://schemas.microsoft.com/office/powerpoint/2010/main" val="1335496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02AC73-A25F-4676-B80D-65CC960B77E5}"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43E4FE-67F9-40A9-8319-15063C9C35C1}" type="slidenum">
              <a:rPr lang="en-GB" smtClean="0"/>
              <a:t>‹#›</a:t>
            </a:fld>
            <a:endParaRPr lang="en-GB"/>
          </a:p>
        </p:txBody>
      </p:sp>
    </p:spTree>
    <p:extLst>
      <p:ext uri="{BB962C8B-B14F-4D97-AF65-F5344CB8AC3E}">
        <p14:creationId xmlns:p14="http://schemas.microsoft.com/office/powerpoint/2010/main" val="3469992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02AC73-A25F-4676-B80D-65CC960B77E5}"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43E4FE-67F9-40A9-8319-15063C9C35C1}" type="slidenum">
              <a:rPr lang="en-GB" smtClean="0"/>
              <a:t>‹#›</a:t>
            </a:fld>
            <a:endParaRPr lang="en-GB"/>
          </a:p>
        </p:txBody>
      </p:sp>
    </p:spTree>
    <p:extLst>
      <p:ext uri="{BB962C8B-B14F-4D97-AF65-F5344CB8AC3E}">
        <p14:creationId xmlns:p14="http://schemas.microsoft.com/office/powerpoint/2010/main" val="1131080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02AC73-A25F-4676-B80D-65CC960B77E5}" type="datetimeFigureOut">
              <a:rPr lang="en-GB" smtClean="0"/>
              <a:t>08/09/2025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43E4FE-67F9-40A9-8319-15063C9C35C1}" type="slidenum">
              <a:rPr lang="en-GB" smtClean="0"/>
              <a:t>‹#›</a:t>
            </a:fld>
            <a:endParaRPr lang="en-GB"/>
          </a:p>
        </p:txBody>
      </p:sp>
    </p:spTree>
    <p:extLst>
      <p:ext uri="{BB962C8B-B14F-4D97-AF65-F5344CB8AC3E}">
        <p14:creationId xmlns:p14="http://schemas.microsoft.com/office/powerpoint/2010/main" val="420449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02AC73-A25F-4676-B80D-65CC960B77E5}" type="datetimeFigureOut">
              <a:rPr lang="en-GB" smtClean="0"/>
              <a:t>08/09/2025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43E4FE-67F9-40A9-8319-15063C9C35C1}" type="slidenum">
              <a:rPr lang="en-GB" smtClean="0"/>
              <a:t>‹#›</a:t>
            </a:fld>
            <a:endParaRPr lang="en-GB"/>
          </a:p>
        </p:txBody>
      </p:sp>
    </p:spTree>
    <p:extLst>
      <p:ext uri="{BB962C8B-B14F-4D97-AF65-F5344CB8AC3E}">
        <p14:creationId xmlns:p14="http://schemas.microsoft.com/office/powerpoint/2010/main" val="1189383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2AC73-A25F-4676-B80D-65CC960B77E5}" type="datetimeFigureOut">
              <a:rPr lang="en-GB" smtClean="0"/>
              <a:t>08/09/2025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43E4FE-67F9-40A9-8319-15063C9C35C1}" type="slidenum">
              <a:rPr lang="en-GB" smtClean="0"/>
              <a:t>‹#›</a:t>
            </a:fld>
            <a:endParaRPr lang="en-GB"/>
          </a:p>
        </p:txBody>
      </p:sp>
    </p:spTree>
    <p:extLst>
      <p:ext uri="{BB962C8B-B14F-4D97-AF65-F5344CB8AC3E}">
        <p14:creationId xmlns:p14="http://schemas.microsoft.com/office/powerpoint/2010/main" val="1598925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02AC73-A25F-4676-B80D-65CC960B77E5}"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43E4FE-67F9-40A9-8319-15063C9C35C1}" type="slidenum">
              <a:rPr lang="en-GB" smtClean="0"/>
              <a:t>‹#›</a:t>
            </a:fld>
            <a:endParaRPr lang="en-GB"/>
          </a:p>
        </p:txBody>
      </p:sp>
    </p:spTree>
    <p:extLst>
      <p:ext uri="{BB962C8B-B14F-4D97-AF65-F5344CB8AC3E}">
        <p14:creationId xmlns:p14="http://schemas.microsoft.com/office/powerpoint/2010/main" val="3367986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02AC73-A25F-4676-B80D-65CC960B77E5}"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43E4FE-67F9-40A9-8319-15063C9C35C1}" type="slidenum">
              <a:rPr lang="en-GB" smtClean="0"/>
              <a:t>‹#›</a:t>
            </a:fld>
            <a:endParaRPr lang="en-GB"/>
          </a:p>
        </p:txBody>
      </p:sp>
    </p:spTree>
    <p:extLst>
      <p:ext uri="{BB962C8B-B14F-4D97-AF65-F5344CB8AC3E}">
        <p14:creationId xmlns:p14="http://schemas.microsoft.com/office/powerpoint/2010/main" val="211810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2AC73-A25F-4676-B80D-65CC960B77E5}" type="datetimeFigureOut">
              <a:rPr lang="en-GB" smtClean="0"/>
              <a:t>08/09/2025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3E4FE-67F9-40A9-8319-15063C9C35C1}" type="slidenum">
              <a:rPr lang="en-GB" smtClean="0"/>
              <a:t>‹#›</a:t>
            </a:fld>
            <a:endParaRPr lang="en-GB"/>
          </a:p>
        </p:txBody>
      </p:sp>
    </p:spTree>
    <p:extLst>
      <p:ext uri="{BB962C8B-B14F-4D97-AF65-F5344CB8AC3E}">
        <p14:creationId xmlns:p14="http://schemas.microsoft.com/office/powerpoint/2010/main" val="1971770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microsoft.com/office/2007/relationships/hdphoto" Target="../media/hdphoto7.wdp"/><Relationship Id="rId18" Type="http://schemas.openxmlformats.org/officeDocument/2006/relationships/image" Target="../media/image15.png"/><Relationship Id="rId26" Type="http://schemas.microsoft.com/office/2007/relationships/hdphoto" Target="../media/hdphoto13.wdp"/><Relationship Id="rId39" Type="http://schemas.openxmlformats.org/officeDocument/2006/relationships/image" Target="../media/image26.png"/><Relationship Id="rId21" Type="http://schemas.openxmlformats.org/officeDocument/2006/relationships/image" Target="../media/image17.png"/><Relationship Id="rId34" Type="http://schemas.microsoft.com/office/2007/relationships/hdphoto" Target="../media/hdphoto17.wdp"/><Relationship Id="rId42" Type="http://schemas.microsoft.com/office/2007/relationships/hdphoto" Target="../media/hdphoto21.wdp"/><Relationship Id="rId7" Type="http://schemas.microsoft.com/office/2007/relationships/hdphoto" Target="../media/hdphoto4.wdp"/><Relationship Id="rId2" Type="http://schemas.openxmlformats.org/officeDocument/2006/relationships/image" Target="../media/image7.png"/><Relationship Id="rId16" Type="http://schemas.openxmlformats.org/officeDocument/2006/relationships/image" Target="../media/image14.png"/><Relationship Id="rId20" Type="http://schemas.microsoft.com/office/2007/relationships/hdphoto" Target="../media/hdphoto10.wdp"/><Relationship Id="rId29" Type="http://schemas.openxmlformats.org/officeDocument/2006/relationships/image" Target="../media/image21.png"/><Relationship Id="rId41"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9.png"/><Relationship Id="rId11" Type="http://schemas.microsoft.com/office/2007/relationships/hdphoto" Target="../media/hdphoto6.wdp"/><Relationship Id="rId24" Type="http://schemas.microsoft.com/office/2007/relationships/hdphoto" Target="../media/hdphoto12.wdp"/><Relationship Id="rId32" Type="http://schemas.microsoft.com/office/2007/relationships/hdphoto" Target="../media/hdphoto16.wdp"/><Relationship Id="rId37" Type="http://schemas.openxmlformats.org/officeDocument/2006/relationships/image" Target="../media/image25.png"/><Relationship Id="rId40" Type="http://schemas.microsoft.com/office/2007/relationships/hdphoto" Target="../media/hdphoto20.wdp"/><Relationship Id="rId5" Type="http://schemas.microsoft.com/office/2007/relationships/hdphoto" Target="../media/hdphoto3.wdp"/><Relationship Id="rId15" Type="http://schemas.microsoft.com/office/2007/relationships/hdphoto" Target="../media/hdphoto8.wdp"/><Relationship Id="rId23" Type="http://schemas.openxmlformats.org/officeDocument/2006/relationships/image" Target="../media/image18.png"/><Relationship Id="rId28" Type="http://schemas.microsoft.com/office/2007/relationships/hdphoto" Target="../media/hdphoto14.wdp"/><Relationship Id="rId36" Type="http://schemas.microsoft.com/office/2007/relationships/hdphoto" Target="../media/hdphoto18.wdp"/><Relationship Id="rId10" Type="http://schemas.openxmlformats.org/officeDocument/2006/relationships/image" Target="../media/image11.png"/><Relationship Id="rId19" Type="http://schemas.openxmlformats.org/officeDocument/2006/relationships/image" Target="../media/image16.png"/><Relationship Id="rId31" Type="http://schemas.openxmlformats.org/officeDocument/2006/relationships/image" Target="../media/image22.png"/><Relationship Id="rId4" Type="http://schemas.openxmlformats.org/officeDocument/2006/relationships/image" Target="../media/image8.png"/><Relationship Id="rId9" Type="http://schemas.microsoft.com/office/2007/relationships/hdphoto" Target="../media/hdphoto5.wdp"/><Relationship Id="rId14" Type="http://schemas.openxmlformats.org/officeDocument/2006/relationships/image" Target="../media/image13.png"/><Relationship Id="rId22" Type="http://schemas.microsoft.com/office/2007/relationships/hdphoto" Target="../media/hdphoto11.wdp"/><Relationship Id="rId27" Type="http://schemas.openxmlformats.org/officeDocument/2006/relationships/image" Target="../media/image20.png"/><Relationship Id="rId30" Type="http://schemas.microsoft.com/office/2007/relationships/hdphoto" Target="../media/hdphoto15.wdp"/><Relationship Id="rId35" Type="http://schemas.openxmlformats.org/officeDocument/2006/relationships/image" Target="../media/image24.png"/><Relationship Id="rId8" Type="http://schemas.openxmlformats.org/officeDocument/2006/relationships/image" Target="../media/image10.png"/><Relationship Id="rId3" Type="http://schemas.microsoft.com/office/2007/relationships/hdphoto" Target="../media/hdphoto2.wdp"/><Relationship Id="rId12" Type="http://schemas.openxmlformats.org/officeDocument/2006/relationships/image" Target="../media/image12.png"/><Relationship Id="rId17" Type="http://schemas.microsoft.com/office/2007/relationships/hdphoto" Target="../media/hdphoto9.wdp"/><Relationship Id="rId25" Type="http://schemas.openxmlformats.org/officeDocument/2006/relationships/image" Target="../media/image19.png"/><Relationship Id="rId33" Type="http://schemas.openxmlformats.org/officeDocument/2006/relationships/image" Target="../media/image23.png"/><Relationship Id="rId38" Type="http://schemas.microsoft.com/office/2007/relationships/hdphoto" Target="../media/hdphoto19.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files.schudio.com/moorthorpe-primary-school/images/blog/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84" y="1122298"/>
            <a:ext cx="5713630" cy="32668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 BEDE'S CATHOLIC PRIMARY SCHOOL ADMISSION POLICY 2024/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5049" y="191452"/>
            <a:ext cx="1680379" cy="10704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8356" y="6017398"/>
            <a:ext cx="8577072" cy="1077218"/>
          </a:xfrm>
          <a:prstGeom prst="rect">
            <a:avLst/>
          </a:prstGeom>
        </p:spPr>
        <p:txBody>
          <a:bodyPr wrap="square">
            <a:spAutoFit/>
          </a:bodyPr>
          <a:lstStyle/>
          <a:p>
            <a:pPr algn="ctr">
              <a:spcAft>
                <a:spcPts val="0"/>
              </a:spcAft>
              <a:tabLst>
                <a:tab pos="2865755" algn="ctr"/>
                <a:tab pos="5731510" algn="r"/>
                <a:tab pos="2336800" algn="l"/>
              </a:tabLst>
            </a:pPr>
            <a:r>
              <a:rPr lang="en-GB" sz="2000" b="1" dirty="0">
                <a:solidFill>
                  <a:srgbClr val="00B050"/>
                </a:solidFill>
                <a:latin typeface="Copperplate Gothic Light" panose="020E0507020206020404" pitchFamily="34" charset="0"/>
                <a:ea typeface="Calibri" panose="020F0502020204030204" pitchFamily="34" charset="0"/>
                <a:cs typeface="Times New Roman" panose="02020603050405020304" pitchFamily="18" charset="0"/>
              </a:rPr>
              <a:t>ACHIEVING EXCELLENCE TOGETHER</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2865755" algn="ctr"/>
                <a:tab pos="5731510" algn="r"/>
              </a:tabLst>
            </a:pPr>
            <a:r>
              <a:rPr lang="en-GB" sz="2000" b="1" dirty="0">
                <a:solidFill>
                  <a:srgbClr val="00B050"/>
                </a:solidFill>
                <a:latin typeface="Gabriola" panose="04040605051002020D02" pitchFamily="82" charset="0"/>
                <a:ea typeface="Calibri" panose="020F0502020204030204" pitchFamily="34" charset="0"/>
                <a:cs typeface="Times New Roman" panose="02020603050405020304" pitchFamily="18" charset="0"/>
              </a:rPr>
              <a:t>Inspiring independent learners with Jesus by our side</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180340" marR="13335">
              <a:spcAft>
                <a:spcPts val="0"/>
              </a:spcAft>
            </a:pPr>
            <a:r>
              <a:rPr lang="en-GB" sz="2400" dirty="0">
                <a:effectLst/>
                <a:latin typeface="Times New Roman" panose="02020603050405020304" pitchFamily="18" charset="0"/>
                <a:ea typeface="Times New Roman" panose="02020603050405020304" pitchFamily="18" charset="0"/>
              </a:rPr>
              <a:t> </a:t>
            </a:r>
          </a:p>
        </p:txBody>
      </p:sp>
      <p:sp>
        <p:nvSpPr>
          <p:cNvPr id="2" name="TextBox 1">
            <a:extLst>
              <a:ext uri="{FF2B5EF4-FFF2-40B4-BE49-F238E27FC236}">
                <a16:creationId xmlns:a16="http://schemas.microsoft.com/office/drawing/2014/main" id="{F8F4BA5C-EB42-443F-B32B-0CDE4489F112}"/>
              </a:ext>
            </a:extLst>
          </p:cNvPr>
          <p:cNvSpPr txBox="1"/>
          <p:nvPr/>
        </p:nvSpPr>
        <p:spPr>
          <a:xfrm>
            <a:off x="1636058" y="4751292"/>
            <a:ext cx="5871883" cy="830997"/>
          </a:xfrm>
          <a:prstGeom prst="rect">
            <a:avLst/>
          </a:prstGeom>
          <a:noFill/>
        </p:spPr>
        <p:txBody>
          <a:bodyPr wrap="square" rtlCol="0">
            <a:spAutoFit/>
          </a:bodyPr>
          <a:lstStyle/>
          <a:p>
            <a:pPr algn="ctr"/>
            <a:r>
              <a:rPr lang="en-GB" sz="4800" dirty="0"/>
              <a:t>Year 4!</a:t>
            </a:r>
          </a:p>
        </p:txBody>
      </p:sp>
    </p:spTree>
    <p:extLst>
      <p:ext uri="{BB962C8B-B14F-4D97-AF65-F5344CB8AC3E}">
        <p14:creationId xmlns:p14="http://schemas.microsoft.com/office/powerpoint/2010/main" val="21787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Communication</a:t>
            </a:r>
            <a:r>
              <a:rPr lang="en-US" dirty="0"/>
              <a:t> </a:t>
            </a:r>
            <a:endParaRPr lang="en-GB" dirty="0"/>
          </a:p>
        </p:txBody>
      </p:sp>
      <p:sp>
        <p:nvSpPr>
          <p:cNvPr id="3" name="Content Placeholder 2"/>
          <p:cNvSpPr>
            <a:spLocks noGrp="1"/>
          </p:cNvSpPr>
          <p:nvPr>
            <p:ph idx="1"/>
          </p:nvPr>
        </p:nvSpPr>
        <p:spPr/>
        <p:txBody>
          <a:bodyPr/>
          <a:lstStyle/>
          <a:p>
            <a:r>
              <a:rPr lang="en-US" dirty="0"/>
              <a:t>Emails: edimbylow@st-bedes.cheshire.sch.uk</a:t>
            </a:r>
          </a:p>
          <a:p>
            <a:r>
              <a:rPr lang="en-US" dirty="0"/>
              <a:t>Phone - message via office </a:t>
            </a:r>
          </a:p>
          <a:p>
            <a:r>
              <a:rPr lang="en-US" dirty="0"/>
              <a:t>If going home with someone else – must tell office or door in the  morning – we cannot let them go without this. </a:t>
            </a:r>
          </a:p>
          <a:p>
            <a:endParaRPr lang="en-US" dirty="0"/>
          </a:p>
          <a:p>
            <a:pPr marL="0" indent="0">
              <a:buNone/>
            </a:pPr>
            <a:endParaRPr lang="en-US" dirty="0"/>
          </a:p>
        </p:txBody>
      </p:sp>
    </p:spTree>
    <p:extLst>
      <p:ext uri="{BB962C8B-B14F-4D97-AF65-F5344CB8AC3E}">
        <p14:creationId xmlns:p14="http://schemas.microsoft.com/office/powerpoint/2010/main" val="2754580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a:t>
            </a:r>
          </a:p>
        </p:txBody>
      </p:sp>
      <p:sp>
        <p:nvSpPr>
          <p:cNvPr id="3" name="Content Placeholder 2"/>
          <p:cNvSpPr>
            <a:spLocks noGrp="1"/>
          </p:cNvSpPr>
          <p:nvPr>
            <p:ph idx="1"/>
          </p:nvPr>
        </p:nvSpPr>
        <p:spPr/>
        <p:txBody>
          <a:bodyPr/>
          <a:lstStyle/>
          <a:p>
            <a:r>
              <a:rPr lang="en-US" dirty="0"/>
              <a:t>Equipment needed:</a:t>
            </a:r>
          </a:p>
          <a:p>
            <a:r>
              <a:rPr lang="en-US" dirty="0"/>
              <a:t>School bag/book bag</a:t>
            </a:r>
          </a:p>
          <a:p>
            <a:r>
              <a:rPr lang="en-US" dirty="0"/>
              <a:t>Water bottle</a:t>
            </a:r>
          </a:p>
          <a:p>
            <a:r>
              <a:rPr lang="en-US" dirty="0"/>
              <a:t>Healthy snack</a:t>
            </a:r>
          </a:p>
          <a:p>
            <a:endParaRPr lang="en-US" dirty="0"/>
          </a:p>
          <a:p>
            <a:r>
              <a:rPr lang="en-US" dirty="0"/>
              <a:t>Children can bring in a pencil case but they do </a:t>
            </a:r>
            <a:r>
              <a:rPr lang="en-US" b="1" dirty="0"/>
              <a:t>not</a:t>
            </a:r>
            <a:r>
              <a:rPr lang="en-US" dirty="0"/>
              <a:t> need them. They will be kept in trays and got out if needed if they want to use their own </a:t>
            </a:r>
            <a:r>
              <a:rPr lang="en-US" dirty="0" err="1"/>
              <a:t>colours</a:t>
            </a:r>
            <a:r>
              <a:rPr lang="en-US" dirty="0"/>
              <a:t> or highlighters etc.</a:t>
            </a:r>
            <a:endParaRPr lang="en-GB" dirty="0"/>
          </a:p>
        </p:txBody>
      </p:sp>
    </p:spTree>
    <p:extLst>
      <p:ext uri="{BB962C8B-B14F-4D97-AF65-F5344CB8AC3E}">
        <p14:creationId xmlns:p14="http://schemas.microsoft.com/office/powerpoint/2010/main" val="1790050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Staff </a:t>
            </a:r>
            <a:endParaRPr lang="en-GB" u="sng" dirty="0"/>
          </a:p>
        </p:txBody>
      </p:sp>
      <p:sp>
        <p:nvSpPr>
          <p:cNvPr id="3" name="Content Placeholder 2"/>
          <p:cNvSpPr>
            <a:spLocks noGrp="1"/>
          </p:cNvSpPr>
          <p:nvPr>
            <p:ph idx="1"/>
          </p:nvPr>
        </p:nvSpPr>
        <p:spPr/>
        <p:txBody>
          <a:bodyPr>
            <a:normAutofit lnSpcReduction="10000"/>
          </a:bodyPr>
          <a:lstStyle/>
          <a:p>
            <a:r>
              <a:rPr lang="en-US" dirty="0"/>
              <a:t>Class Teacher: </a:t>
            </a:r>
            <a:r>
              <a:rPr lang="en-US" dirty="0" err="1"/>
              <a:t>Mrs</a:t>
            </a:r>
            <a:r>
              <a:rPr lang="en-US" dirty="0"/>
              <a:t> Dimbylow</a:t>
            </a:r>
          </a:p>
          <a:p>
            <a:r>
              <a:rPr lang="en-US" dirty="0"/>
              <a:t>TA support: </a:t>
            </a:r>
            <a:r>
              <a:rPr lang="en-US" dirty="0" err="1"/>
              <a:t>Mrs</a:t>
            </a:r>
            <a:r>
              <a:rPr lang="en-US" dirty="0"/>
              <a:t> Ogden:</a:t>
            </a:r>
          </a:p>
          <a:p>
            <a:pPr marL="0" indent="0">
              <a:buNone/>
            </a:pPr>
            <a:r>
              <a:rPr lang="en-US" dirty="0"/>
              <a:t>Monday am</a:t>
            </a:r>
          </a:p>
          <a:p>
            <a:pPr marL="0" indent="0">
              <a:buNone/>
            </a:pPr>
            <a:r>
              <a:rPr lang="en-US" dirty="0"/>
              <a:t>Wednesday am</a:t>
            </a:r>
          </a:p>
          <a:p>
            <a:pPr marL="0" indent="0">
              <a:buNone/>
            </a:pPr>
            <a:r>
              <a:rPr lang="en-US" dirty="0"/>
              <a:t>Thursday 8:45-10:40</a:t>
            </a:r>
          </a:p>
          <a:p>
            <a:pPr marL="0" indent="0">
              <a:buNone/>
            </a:pPr>
            <a:r>
              <a:rPr lang="en-US" dirty="0"/>
              <a:t>Friday 8:45-10:40</a:t>
            </a:r>
          </a:p>
          <a:p>
            <a:r>
              <a:rPr lang="en-US" dirty="0"/>
              <a:t>TA will support small group work in class and extra work during assemblies etc. </a:t>
            </a:r>
          </a:p>
          <a:p>
            <a:r>
              <a:rPr lang="en-US" dirty="0"/>
              <a:t>Swimming teacher: </a:t>
            </a:r>
            <a:r>
              <a:rPr lang="en-US" dirty="0" err="1"/>
              <a:t>Mrs</a:t>
            </a:r>
            <a:r>
              <a:rPr lang="en-US" dirty="0"/>
              <a:t> </a:t>
            </a:r>
            <a:r>
              <a:rPr lang="en-US" dirty="0" err="1"/>
              <a:t>Axford</a:t>
            </a:r>
            <a:endParaRPr lang="en-US" dirty="0"/>
          </a:p>
          <a:p>
            <a:endParaRPr lang="en-GB" dirty="0"/>
          </a:p>
        </p:txBody>
      </p:sp>
    </p:spTree>
    <p:extLst>
      <p:ext uri="{BB962C8B-B14F-4D97-AF65-F5344CB8AC3E}">
        <p14:creationId xmlns:p14="http://schemas.microsoft.com/office/powerpoint/2010/main" val="91242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Y3 curriculum </a:t>
            </a:r>
            <a:endParaRPr lang="en-GB" u="sng" dirty="0"/>
          </a:p>
        </p:txBody>
      </p:sp>
      <p:sp>
        <p:nvSpPr>
          <p:cNvPr id="3" name="Content Placeholder 2"/>
          <p:cNvSpPr>
            <a:spLocks noGrp="1"/>
          </p:cNvSpPr>
          <p:nvPr>
            <p:ph idx="1"/>
          </p:nvPr>
        </p:nvSpPr>
        <p:spPr>
          <a:xfrm>
            <a:off x="628650" y="1434353"/>
            <a:ext cx="7886700" cy="4742610"/>
          </a:xfrm>
        </p:spPr>
        <p:txBody>
          <a:bodyPr>
            <a:normAutofit lnSpcReduction="10000"/>
          </a:bodyPr>
          <a:lstStyle/>
          <a:p>
            <a:r>
              <a:rPr lang="en-US" dirty="0"/>
              <a:t>Topics this term:</a:t>
            </a:r>
          </a:p>
          <a:p>
            <a:r>
              <a:rPr lang="en-US" dirty="0"/>
              <a:t>R.E – Creation and Covenant and Prophecy and Promises</a:t>
            </a:r>
          </a:p>
          <a:p>
            <a:r>
              <a:rPr lang="en-US" dirty="0"/>
              <a:t>Europe – focus on Greece</a:t>
            </a:r>
          </a:p>
          <a:p>
            <a:r>
              <a:rPr lang="en-US" dirty="0"/>
              <a:t>Ancient Greeks</a:t>
            </a:r>
          </a:p>
          <a:p>
            <a:r>
              <a:rPr lang="en-US" dirty="0"/>
              <a:t>Netball and dance in PE</a:t>
            </a:r>
          </a:p>
          <a:p>
            <a:r>
              <a:rPr lang="en-US" dirty="0"/>
              <a:t>Electricity and states of matter in Science</a:t>
            </a:r>
          </a:p>
          <a:p>
            <a:r>
              <a:rPr lang="en-US" dirty="0"/>
              <a:t>Monochromatic images in art</a:t>
            </a:r>
          </a:p>
          <a:p>
            <a:r>
              <a:rPr lang="en-US" dirty="0"/>
              <a:t>Chocolate in DT</a:t>
            </a:r>
          </a:p>
          <a:p>
            <a:r>
              <a:rPr lang="en-US" dirty="0"/>
              <a:t>Online safety and coding in Computing</a:t>
            </a:r>
          </a:p>
          <a:p>
            <a:endParaRPr lang="en-GB" dirty="0"/>
          </a:p>
        </p:txBody>
      </p:sp>
    </p:spTree>
    <p:extLst>
      <p:ext uri="{BB962C8B-B14F-4D97-AF65-F5344CB8AC3E}">
        <p14:creationId xmlns:p14="http://schemas.microsoft.com/office/powerpoint/2010/main" val="214248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PE</a:t>
            </a:r>
            <a:r>
              <a:rPr lang="en-US" dirty="0"/>
              <a:t> – Mondays and Thursdays</a:t>
            </a:r>
            <a:endParaRPr lang="en-GB" dirty="0"/>
          </a:p>
        </p:txBody>
      </p:sp>
      <p:sp>
        <p:nvSpPr>
          <p:cNvPr id="3" name="Content Placeholder 2"/>
          <p:cNvSpPr>
            <a:spLocks noGrp="1"/>
          </p:cNvSpPr>
          <p:nvPr>
            <p:ph idx="1"/>
          </p:nvPr>
        </p:nvSpPr>
        <p:spPr/>
        <p:txBody>
          <a:bodyPr>
            <a:normAutofit lnSpcReduction="10000"/>
          </a:bodyPr>
          <a:lstStyle/>
          <a:p>
            <a:r>
              <a:rPr lang="en-US" dirty="0"/>
              <a:t>Swimming – Mondays – PE kit</a:t>
            </a:r>
          </a:p>
          <a:p>
            <a:r>
              <a:rPr lang="en-US" dirty="0"/>
              <a:t>Autumn 1: Netball – outside</a:t>
            </a:r>
          </a:p>
          <a:p>
            <a:r>
              <a:rPr lang="en-US" dirty="0"/>
              <a:t>Autumn 2: Dance - inside</a:t>
            </a:r>
          </a:p>
          <a:p>
            <a:endParaRPr lang="en-US" dirty="0"/>
          </a:p>
          <a:p>
            <a:pPr algn="just"/>
            <a:r>
              <a:rPr lang="en-GB" dirty="0">
                <a:effectLst/>
                <a:latin typeface="Calibri" panose="020F0502020204030204" pitchFamily="34" charset="0"/>
                <a:ea typeface="Times New Roman" panose="02020603050405020304" pitchFamily="18" charset="0"/>
              </a:rPr>
              <a:t>The school swimming gala, usually held in the Spring term, is the perfect opportunity for your child to celebrate their hard work and achievement in swimming. Details about the gala will follow nearer the time and we look forward to seeing your child there.</a:t>
            </a:r>
            <a:endParaRPr lang="en-GB"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21687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Reading</a:t>
            </a:r>
            <a:endParaRPr lang="en-GB" u="sng" dirty="0"/>
          </a:p>
        </p:txBody>
      </p:sp>
      <p:sp>
        <p:nvSpPr>
          <p:cNvPr id="3" name="Content Placeholder 2"/>
          <p:cNvSpPr>
            <a:spLocks noGrp="1"/>
          </p:cNvSpPr>
          <p:nvPr>
            <p:ph idx="1"/>
          </p:nvPr>
        </p:nvSpPr>
        <p:spPr/>
        <p:txBody>
          <a:bodyPr>
            <a:normAutofit/>
          </a:bodyPr>
          <a:lstStyle/>
          <a:p>
            <a:pPr algn="just"/>
            <a:r>
              <a:rPr lang="en-US" dirty="0"/>
              <a:t>Encourage reading at home – it helps with decoding, blending and understanding which are the fundamental building blocks for reading. This will support them in the wider curriculum. </a:t>
            </a:r>
          </a:p>
          <a:p>
            <a:pPr algn="just"/>
            <a:r>
              <a:rPr lang="en-US" dirty="0"/>
              <a:t>Not all will read 1:1 with an adult every day. </a:t>
            </a:r>
          </a:p>
          <a:p>
            <a:pPr algn="just"/>
            <a:r>
              <a:rPr lang="en-US" dirty="0"/>
              <a:t>Children will all have a </a:t>
            </a:r>
            <a:r>
              <a:rPr lang="en-US" dirty="0" err="1"/>
              <a:t>colour</a:t>
            </a:r>
            <a:r>
              <a:rPr lang="en-US" dirty="0"/>
              <a:t> band book (even ‘free readers’ as there is a grey level for Year 4)</a:t>
            </a:r>
          </a:p>
          <a:p>
            <a:pPr algn="just"/>
            <a:r>
              <a:rPr lang="en-US" dirty="0"/>
              <a:t>Children can also choose any book from our class library which may also be a topic book.</a:t>
            </a:r>
          </a:p>
        </p:txBody>
      </p:sp>
    </p:spTree>
    <p:extLst>
      <p:ext uri="{BB962C8B-B14F-4D97-AF65-F5344CB8AC3E}">
        <p14:creationId xmlns:p14="http://schemas.microsoft.com/office/powerpoint/2010/main" val="3661774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A926-C77A-4CE1-B4DF-A43A565050B6}"/>
              </a:ext>
            </a:extLst>
          </p:cNvPr>
          <p:cNvSpPr>
            <a:spLocks noGrp="1"/>
          </p:cNvSpPr>
          <p:nvPr>
            <p:ph type="title"/>
          </p:nvPr>
        </p:nvSpPr>
        <p:spPr>
          <a:xfrm>
            <a:off x="628650" y="365127"/>
            <a:ext cx="7886700" cy="952686"/>
          </a:xfrm>
        </p:spPr>
        <p:txBody>
          <a:bodyPr/>
          <a:lstStyle/>
          <a:p>
            <a:r>
              <a:rPr lang="en-GB" u="sng" dirty="0"/>
              <a:t>Homework and spellings</a:t>
            </a:r>
          </a:p>
        </p:txBody>
      </p:sp>
      <p:sp>
        <p:nvSpPr>
          <p:cNvPr id="3" name="Content Placeholder 2">
            <a:extLst>
              <a:ext uri="{FF2B5EF4-FFF2-40B4-BE49-F238E27FC236}">
                <a16:creationId xmlns:a16="http://schemas.microsoft.com/office/drawing/2014/main" id="{3B156183-0313-405E-98E2-2304842EBAEA}"/>
              </a:ext>
            </a:extLst>
          </p:cNvPr>
          <p:cNvSpPr>
            <a:spLocks noGrp="1"/>
          </p:cNvSpPr>
          <p:nvPr>
            <p:ph idx="1"/>
          </p:nvPr>
        </p:nvSpPr>
        <p:spPr>
          <a:xfrm>
            <a:off x="628650" y="1317813"/>
            <a:ext cx="7886700" cy="4859150"/>
          </a:xfrm>
        </p:spPr>
        <p:txBody>
          <a:bodyPr/>
          <a:lstStyle/>
          <a:p>
            <a:r>
              <a:rPr lang="en-GB" dirty="0"/>
              <a:t>Homework – given out/set on a Monday, to be in by the following Monday.</a:t>
            </a:r>
          </a:p>
          <a:p>
            <a:r>
              <a:rPr lang="en-GB" dirty="0"/>
              <a:t>Spellings</a:t>
            </a:r>
          </a:p>
          <a:p>
            <a:endParaRPr lang="en-GB" dirty="0"/>
          </a:p>
          <a:p>
            <a:r>
              <a:rPr lang="en-GB" dirty="0"/>
              <a:t>New words given and practiced                Wednesday – Friday in school.</a:t>
            </a:r>
          </a:p>
          <a:p>
            <a:r>
              <a:rPr lang="en-GB" dirty="0"/>
              <a:t>Homework sheet sent home Wednesday</a:t>
            </a:r>
          </a:p>
          <a:p>
            <a:pPr marL="0" indent="0">
              <a:buNone/>
            </a:pPr>
            <a:r>
              <a:rPr lang="en-GB" dirty="0"/>
              <a:t>- this does NOT get handed in.</a:t>
            </a:r>
          </a:p>
          <a:p>
            <a:r>
              <a:rPr lang="en-GB" dirty="0"/>
              <a:t>Practice on app in school and at home.</a:t>
            </a:r>
          </a:p>
          <a:p>
            <a:endParaRPr lang="en-GB" dirty="0"/>
          </a:p>
          <a:p>
            <a:endParaRPr lang="en-GB" dirty="0"/>
          </a:p>
          <a:p>
            <a:endParaRPr lang="en-GB" dirty="0"/>
          </a:p>
        </p:txBody>
      </p:sp>
      <p:pic>
        <p:nvPicPr>
          <p:cNvPr id="4" name="Picture 4" descr="EdShed Web Game - Spelling Shed and MathShed">
            <a:extLst>
              <a:ext uri="{FF2B5EF4-FFF2-40B4-BE49-F238E27FC236}">
                <a16:creationId xmlns:a16="http://schemas.microsoft.com/office/drawing/2014/main" id="{6531F6FA-6F8E-435A-9D26-5461BDCA4B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1917" y="2270499"/>
            <a:ext cx="1461872" cy="7694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s://scontent-lhr8-2.xx.fbcdn.net/v/t39.30808-6/493115087_1240087291453233_2180977061964507847_n.jpg?stp=cp6_dst-jpg_p417x417_tt6&amp;_nc_cat=103&amp;ccb=1-7&amp;_nc_sid=127cfc&amp;_nc_ohc=GuhT9AP3CqMQ7kNvwFyYcZs&amp;_nc_oc=AdkW451ntJIOqu4PDQGXwm3IY0OHrofAiiOQQdSNvMNm1ua0kS-B9_CIGR-5mmNjkQU&amp;_nc_zt=23&amp;_nc_ht=scontent-lhr8-2.xx&amp;_nc_gid=gbQgV9_ySUhzGPkJfo_3Lg&amp;oh=00_AfXu-K1SaexRQwVBMghhU5cBtQCCwy0WkemhWgSDKXxeaA&amp;oe=68BA9CCA">
            <a:extLst>
              <a:ext uri="{FF2B5EF4-FFF2-40B4-BE49-F238E27FC236}">
                <a16:creationId xmlns:a16="http://schemas.microsoft.com/office/drawing/2014/main" id="{0EB3180F-2A59-4B94-AE94-FBB238A29B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3478" y="2546651"/>
            <a:ext cx="1461872" cy="20648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Spelling Shed">
            <a:extLst>
              <a:ext uri="{FF2B5EF4-FFF2-40B4-BE49-F238E27FC236}">
                <a16:creationId xmlns:a16="http://schemas.microsoft.com/office/drawing/2014/main" id="{1D3DA91D-7A4E-44B6-936F-5CB509BDABF3}"/>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54417" y1="42381" x2="63333" y2="38889"/>
                      </a14:backgroundRemoval>
                    </a14:imgEffect>
                  </a14:imgLayer>
                </a14:imgProps>
              </a:ext>
              <a:ext uri="{28A0092B-C50C-407E-A947-70E740481C1C}">
                <a14:useLocalDpi xmlns:a14="http://schemas.microsoft.com/office/drawing/2010/main" val="0"/>
              </a:ext>
            </a:extLst>
          </a:blip>
          <a:srcRect l="30639" t="12058" r="29755" b="12503"/>
          <a:stretch/>
        </p:blipFill>
        <p:spPr bwMode="auto">
          <a:xfrm>
            <a:off x="6832665" y="5033125"/>
            <a:ext cx="1284379" cy="1284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55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D91AF-4B1A-479E-AAC6-859A4F5D65E9}"/>
              </a:ext>
            </a:extLst>
          </p:cNvPr>
          <p:cNvSpPr>
            <a:spLocks noGrp="1"/>
          </p:cNvSpPr>
          <p:nvPr>
            <p:ph type="title"/>
          </p:nvPr>
        </p:nvSpPr>
        <p:spPr>
          <a:xfrm>
            <a:off x="628650" y="365127"/>
            <a:ext cx="7886700" cy="701674"/>
          </a:xfrm>
        </p:spPr>
        <p:txBody>
          <a:bodyPr/>
          <a:lstStyle/>
          <a:p>
            <a:r>
              <a:rPr lang="en-GB" dirty="0"/>
              <a:t>Multiplication Tables Check</a:t>
            </a:r>
          </a:p>
        </p:txBody>
      </p:sp>
      <p:sp>
        <p:nvSpPr>
          <p:cNvPr id="3" name="Content Placeholder 2">
            <a:extLst>
              <a:ext uri="{FF2B5EF4-FFF2-40B4-BE49-F238E27FC236}">
                <a16:creationId xmlns:a16="http://schemas.microsoft.com/office/drawing/2014/main" id="{313D3D7E-9E17-4389-95CF-846B63A71A21}"/>
              </a:ext>
            </a:extLst>
          </p:cNvPr>
          <p:cNvSpPr>
            <a:spLocks noGrp="1"/>
          </p:cNvSpPr>
          <p:nvPr>
            <p:ph idx="1"/>
          </p:nvPr>
        </p:nvSpPr>
        <p:spPr>
          <a:xfrm>
            <a:off x="628650" y="1210235"/>
            <a:ext cx="7886700" cy="4966728"/>
          </a:xfrm>
        </p:spPr>
        <p:txBody>
          <a:bodyPr/>
          <a:lstStyle/>
          <a:p>
            <a:pPr algn="just">
              <a:tabLst>
                <a:tab pos="2865755" algn="ctr"/>
                <a:tab pos="5731510" algn="r"/>
              </a:tabLst>
            </a:pPr>
            <a:r>
              <a:rPr lang="en-GB" sz="2000" dirty="0">
                <a:effectLst/>
                <a:latin typeface="Calibri" panose="020F0502020204030204" pitchFamily="34" charset="0"/>
                <a:ea typeface="Calibri" panose="020F0502020204030204" pitchFamily="34" charset="0"/>
              </a:rPr>
              <a:t>The ‘Multiplication Timetable Check’ is a statutory governmental requirement to be completed by pupils in Year 4 during the summer term. Twenty-five multiplication questions appear on the iPad screen and pupils have 6 seconds to answer and input their answer per question. </a:t>
            </a:r>
          </a:p>
          <a:p>
            <a:pPr algn="just">
              <a:tabLst>
                <a:tab pos="2865755" algn="ctr"/>
                <a:tab pos="5731510" algn="r"/>
              </a:tabLst>
            </a:pPr>
            <a:r>
              <a:rPr lang="en-GB" sz="2000" dirty="0">
                <a:effectLst/>
                <a:latin typeface="Calibri" panose="020F0502020204030204" pitchFamily="34" charset="0"/>
                <a:ea typeface="Calibri" panose="020F0502020204030204" pitchFamily="34" charset="0"/>
              </a:rPr>
              <a:t>Instant recall of facts up to 12 x 12 is required. </a:t>
            </a:r>
            <a:endParaRPr lang="en-GB" sz="2000" dirty="0">
              <a:effectLst/>
              <a:latin typeface="Times New Roman" panose="02020603050405020304" pitchFamily="18" charset="0"/>
              <a:ea typeface="Times New Roman" panose="02020603050405020304" pitchFamily="18" charset="0"/>
            </a:endParaRPr>
          </a:p>
          <a:p>
            <a:pPr algn="just"/>
            <a:r>
              <a:rPr lang="en-GB" sz="2000" dirty="0">
                <a:effectLst/>
                <a:latin typeface="Calibri" panose="020F0502020204030204" pitchFamily="34" charset="0"/>
                <a:ea typeface="Calibri" panose="020F0502020204030204" pitchFamily="34" charset="0"/>
              </a:rPr>
              <a:t>We know how important knowledge and recall of multiplication facts are to support pupils in their mathematical development. </a:t>
            </a:r>
            <a:r>
              <a:rPr lang="en-GB" sz="2000" dirty="0">
                <a:solidFill>
                  <a:srgbClr val="111111"/>
                </a:solidFill>
                <a:effectLst/>
                <a:latin typeface="Calibri" panose="020F0502020204030204" pitchFamily="34" charset="0"/>
                <a:ea typeface="Times New Roman" panose="02020603050405020304" pitchFamily="18" charset="0"/>
                <a:cs typeface="Times New Roman" panose="02020603050405020304" pitchFamily="18" charset="0"/>
              </a:rPr>
              <a:t>Timetable knowledge is vital for quick mental maths calculations, fluency and problem solving, as well as for the many topics children learn in Years 5 and 6 (division, fractions, percentages). Having a secure knowledge of multiplication and recall of timetable facts is a great support to pupils as mathematical reasoning and problem-solving expectations increase. </a:t>
            </a:r>
          </a:p>
          <a:p>
            <a:pPr algn="just"/>
            <a:r>
              <a:rPr lang="en-GB" sz="2000" dirty="0">
                <a:effectLst/>
                <a:latin typeface="Calibri" panose="020F0502020204030204" pitchFamily="34" charset="0"/>
                <a:ea typeface="Calibri" panose="020F0502020204030204" pitchFamily="34" charset="0"/>
              </a:rPr>
              <a:t>Please note, the result of this assessment indicates how secure the knowledge and </a:t>
            </a:r>
            <a:r>
              <a:rPr lang="en-GB" sz="2000" i="1" dirty="0">
                <a:effectLst/>
                <a:latin typeface="Calibri" panose="020F0502020204030204" pitchFamily="34" charset="0"/>
                <a:ea typeface="Calibri" panose="020F0502020204030204" pitchFamily="34" charset="0"/>
              </a:rPr>
              <a:t>rapid recall</a:t>
            </a:r>
            <a:r>
              <a:rPr lang="en-GB" sz="2000" dirty="0">
                <a:effectLst/>
                <a:latin typeface="Calibri" panose="020F0502020204030204" pitchFamily="34" charset="0"/>
                <a:ea typeface="Calibri" panose="020F0502020204030204" pitchFamily="34" charset="0"/>
              </a:rPr>
              <a:t> of multiplication facts are for your child. </a:t>
            </a:r>
            <a:endParaRPr lang="en-GB" sz="20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177076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86136"/>
            <a:ext cx="7773338" cy="1197133"/>
          </a:xfrm>
        </p:spPr>
        <p:txBody>
          <a:bodyPr/>
          <a:lstStyle/>
          <a:p>
            <a:r>
              <a:rPr lang="en-GB" u="sng" dirty="0"/>
              <a:t>Uniform</a:t>
            </a:r>
          </a:p>
        </p:txBody>
      </p:sp>
      <p:pic>
        <p:nvPicPr>
          <p:cNvPr id="2050" name="Picture 2" descr="St Bede's Primary P.E. T-Shirt"/>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333" b="96000" l="0" r="98667"/>
                    </a14:imgEffect>
                  </a14:imgLayer>
                </a14:imgProps>
              </a:ext>
              <a:ext uri="{28A0092B-C50C-407E-A947-70E740481C1C}">
                <a14:useLocalDpi xmlns:a14="http://schemas.microsoft.com/office/drawing/2010/main" val="0"/>
              </a:ext>
            </a:extLst>
          </a:blip>
          <a:srcRect/>
          <a:stretch>
            <a:fillRect/>
          </a:stretch>
        </p:blipFill>
        <p:spPr bwMode="auto">
          <a:xfrm>
            <a:off x="6235965" y="2113209"/>
            <a:ext cx="1096433" cy="10964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t Bede's Primary P.E. Shorts"/>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6000" b="95000" l="2000" r="98333"/>
                    </a14:imgEffect>
                  </a14:imgLayer>
                </a14:imgProps>
              </a:ext>
              <a:ext uri="{28A0092B-C50C-407E-A947-70E740481C1C}">
                <a14:useLocalDpi xmlns:a14="http://schemas.microsoft.com/office/drawing/2010/main" val="0"/>
              </a:ext>
            </a:extLst>
          </a:blip>
          <a:srcRect/>
          <a:stretch>
            <a:fillRect/>
          </a:stretch>
        </p:blipFill>
        <p:spPr bwMode="auto">
          <a:xfrm>
            <a:off x="6197005" y="2833024"/>
            <a:ext cx="1213115" cy="121311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sz="quarter" idx="13"/>
          </p:nvPr>
        </p:nvSpPr>
        <p:spPr>
          <a:xfrm>
            <a:off x="557926" y="1625283"/>
            <a:ext cx="1693802" cy="459881"/>
          </a:xfrm>
        </p:spPr>
        <p:txBody>
          <a:bodyPr>
            <a:normAutofit fontScale="55000" lnSpcReduction="20000"/>
          </a:bodyPr>
          <a:lstStyle/>
          <a:p>
            <a:pPr marL="0" indent="0">
              <a:buNone/>
            </a:pPr>
            <a:r>
              <a:rPr lang="en-GB" dirty="0"/>
              <a:t>Summer Uniform</a:t>
            </a:r>
          </a:p>
        </p:txBody>
      </p:sp>
      <p:sp>
        <p:nvSpPr>
          <p:cNvPr id="8" name="Content Placeholder 2"/>
          <p:cNvSpPr txBox="1">
            <a:spLocks/>
          </p:cNvSpPr>
          <p:nvPr/>
        </p:nvSpPr>
        <p:spPr>
          <a:xfrm>
            <a:off x="2967098" y="1653328"/>
            <a:ext cx="1693802" cy="459881"/>
          </a:xfrm>
          <a:prstGeom prst="rect">
            <a:avLst/>
          </a:prstGeom>
        </p:spPr>
        <p:txBody>
          <a:bodyPr vert="horz" lIns="68580" tIns="34290" rIns="68580" bIns="3429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n-GB" sz="1500" dirty="0"/>
              <a:t>Winter Uniform</a:t>
            </a:r>
          </a:p>
        </p:txBody>
      </p:sp>
      <p:sp>
        <p:nvSpPr>
          <p:cNvPr id="9" name="Content Placeholder 2"/>
          <p:cNvSpPr txBox="1">
            <a:spLocks/>
          </p:cNvSpPr>
          <p:nvPr/>
        </p:nvSpPr>
        <p:spPr>
          <a:xfrm>
            <a:off x="6501238" y="1653328"/>
            <a:ext cx="661563" cy="459881"/>
          </a:xfrm>
          <a:prstGeom prst="rect">
            <a:avLst/>
          </a:prstGeom>
        </p:spPr>
        <p:txBody>
          <a:bodyPr vert="horz" lIns="68580" tIns="34290" rIns="68580" bIns="3429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n-GB" sz="1500" dirty="0"/>
              <a:t>PE Kit</a:t>
            </a:r>
          </a:p>
        </p:txBody>
      </p:sp>
      <p:pic>
        <p:nvPicPr>
          <p:cNvPr id="2056" name="Picture 8" descr="St Bede's Primary School Hoody"/>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5000" r="94667"/>
                    </a14:imgEffect>
                  </a14:imgLayer>
                </a14:imgProps>
              </a:ext>
              <a:ext uri="{28A0092B-C50C-407E-A947-70E740481C1C}">
                <a14:useLocalDpi xmlns:a14="http://schemas.microsoft.com/office/drawing/2010/main" val="0"/>
              </a:ext>
            </a:extLst>
          </a:blip>
          <a:srcRect/>
          <a:stretch>
            <a:fillRect/>
          </a:stretch>
        </p:blipFill>
        <p:spPr bwMode="auto">
          <a:xfrm>
            <a:off x="7657438" y="2032122"/>
            <a:ext cx="1159810" cy="115981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t Bede's Outdoor PE Jogging Trousers"/>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667" b="100000" l="10000" r="89667"/>
                    </a14:imgEffect>
                  </a14:imgLayer>
                </a14:imgProps>
              </a:ext>
              <a:ext uri="{28A0092B-C50C-407E-A947-70E740481C1C}">
                <a14:useLocalDpi xmlns:a14="http://schemas.microsoft.com/office/drawing/2010/main" val="0"/>
              </a:ext>
            </a:extLst>
          </a:blip>
          <a:srcRect/>
          <a:stretch>
            <a:fillRect/>
          </a:stretch>
        </p:blipFill>
        <p:spPr bwMode="auto">
          <a:xfrm>
            <a:off x="7410120" y="3158066"/>
            <a:ext cx="1609460" cy="160946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olo Shirt"/>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667" b="97000" l="0" r="100000"/>
                    </a14:imgEffect>
                  </a14:imgLayer>
                </a14:imgProps>
              </a:ext>
              <a:ext uri="{28A0092B-C50C-407E-A947-70E740481C1C}">
                <a14:useLocalDpi xmlns:a14="http://schemas.microsoft.com/office/drawing/2010/main" val="0"/>
              </a:ext>
            </a:extLst>
          </a:blip>
          <a:srcRect/>
          <a:stretch>
            <a:fillRect/>
          </a:stretch>
        </p:blipFill>
        <p:spPr bwMode="auto">
          <a:xfrm>
            <a:off x="312204" y="1938593"/>
            <a:ext cx="1007825" cy="10078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weatshirt (Poly/Cotton)"/>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2000" b="100000" l="1667" r="97333"/>
                    </a14:imgEffect>
                  </a14:imgLayer>
                </a14:imgProps>
              </a:ext>
              <a:ext uri="{28A0092B-C50C-407E-A947-70E740481C1C}">
                <a14:useLocalDpi xmlns:a14="http://schemas.microsoft.com/office/drawing/2010/main" val="0"/>
              </a:ext>
            </a:extLst>
          </a:blip>
          <a:srcRect/>
          <a:stretch>
            <a:fillRect/>
          </a:stretch>
        </p:blipFill>
        <p:spPr bwMode="auto">
          <a:xfrm>
            <a:off x="1569922" y="1964929"/>
            <a:ext cx="1220084" cy="122008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ardigan"/>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1667" b="95000" l="0" r="100000"/>
                    </a14:imgEffect>
                  </a14:imgLayer>
                </a14:imgProps>
              </a:ext>
              <a:ext uri="{28A0092B-C50C-407E-A947-70E740481C1C}">
                <a14:useLocalDpi xmlns:a14="http://schemas.microsoft.com/office/drawing/2010/main" val="0"/>
              </a:ext>
            </a:extLst>
          </a:blip>
          <a:srcRect/>
          <a:stretch>
            <a:fillRect/>
          </a:stretch>
        </p:blipFill>
        <p:spPr bwMode="auto">
          <a:xfrm>
            <a:off x="1462074" y="3404423"/>
            <a:ext cx="1336940" cy="133694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KAMDIN Boys All Around Full Elasticated Pull UP School Shorts NO Zip 0R Clip Uniform Size 2-16"/>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135" b="100000" l="0" r="99003"/>
                    </a14:imgEffect>
                  </a14:imgLayer>
                </a14:imgProps>
              </a:ext>
              <a:ext uri="{28A0092B-C50C-407E-A947-70E740481C1C}">
                <a14:useLocalDpi xmlns:a14="http://schemas.microsoft.com/office/drawing/2010/main" val="0"/>
              </a:ext>
            </a:extLst>
          </a:blip>
          <a:srcRect/>
          <a:stretch>
            <a:fillRect/>
          </a:stretch>
        </p:blipFill>
        <p:spPr bwMode="auto">
          <a:xfrm>
            <a:off x="477293" y="2704486"/>
            <a:ext cx="696405" cy="735095"/>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Kids Short Sleeve School Shirt with Velcro Fastening 2 Pa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22162" y="1975248"/>
            <a:ext cx="1248701" cy="124870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Tie"/>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ackgroundRemoval t="0" b="99667" l="10000" r="90000">
                        <a14:foregroundMark x1="16667" y1="23667" x2="13667" y2="16000"/>
                        <a14:foregroundMark x1="25000" y1="1333" x2="31667" y2="16667"/>
                        <a14:foregroundMark x1="20333" y1="24667" x2="15333" y2="24333"/>
                        <a14:backgroundMark x1="18667" y1="10333" x2="18667" y2="10333"/>
                      </a14:backgroundRemoval>
                    </a14:imgEffect>
                  </a14:imgLayer>
                </a14:imgProps>
              </a:ext>
              <a:ext uri="{28A0092B-C50C-407E-A947-70E740481C1C}">
                <a14:useLocalDpi xmlns:a14="http://schemas.microsoft.com/office/drawing/2010/main" val="0"/>
              </a:ext>
            </a:extLst>
          </a:blip>
          <a:srcRect r="56472" b="6765"/>
          <a:stretch/>
        </p:blipFill>
        <p:spPr bwMode="auto">
          <a:xfrm rot="313636">
            <a:off x="3184886" y="1990737"/>
            <a:ext cx="376850" cy="807209"/>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L S U Boys School Trousers Plus Size Sturdy FIT Big Waist Half Elasticated 2-17 Years, Please See Sizes in Product Description"/>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0" b="100000" l="870" r="99783"/>
                    </a14:imgEffect>
                  </a14:imgLayer>
                </a14:imgProps>
              </a:ext>
              <a:ext uri="{28A0092B-C50C-407E-A947-70E740481C1C}">
                <a14:useLocalDpi xmlns:a14="http://schemas.microsoft.com/office/drawing/2010/main" val="0"/>
              </a:ext>
            </a:extLst>
          </a:blip>
          <a:srcRect/>
          <a:stretch>
            <a:fillRect/>
          </a:stretch>
        </p:blipFill>
        <p:spPr bwMode="auto">
          <a:xfrm flipH="1">
            <a:off x="3158118" y="2946418"/>
            <a:ext cx="599107" cy="1315431"/>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Pure Cotton Gingham School Dress (2-14 Yrs) 2 of 8"/>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5829" b="93750" l="10000" r="90000"/>
                    </a14:imgEffect>
                  </a14:imgLayer>
                </a14:imgProps>
              </a:ext>
              <a:ext uri="{28A0092B-C50C-407E-A947-70E740481C1C}">
                <a14:useLocalDpi xmlns:a14="http://schemas.microsoft.com/office/drawing/2010/main" val="0"/>
              </a:ext>
            </a:extLst>
          </a:blip>
          <a:srcRect/>
          <a:stretch>
            <a:fillRect/>
          </a:stretch>
        </p:blipFill>
        <p:spPr bwMode="auto">
          <a:xfrm>
            <a:off x="230982" y="3537697"/>
            <a:ext cx="1267165" cy="164731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6" descr="Kids Short Sleeve School Shirt with Velcro Fastening 2 Pa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933679" y="1967554"/>
            <a:ext cx="1248701" cy="1248701"/>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Henson - i8"/>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9918" b="89928" l="565" r="98510"/>
                    </a14:imgEffect>
                  </a14:imgLayer>
                </a14:imgProps>
              </a:ext>
              <a:ext uri="{28A0092B-C50C-407E-A947-70E740481C1C}">
                <a14:useLocalDpi xmlns:a14="http://schemas.microsoft.com/office/drawing/2010/main" val="0"/>
              </a:ext>
            </a:extLst>
          </a:blip>
          <a:srcRect/>
          <a:stretch>
            <a:fillRect/>
          </a:stretch>
        </p:blipFill>
        <p:spPr bwMode="auto">
          <a:xfrm>
            <a:off x="3057167" y="4887043"/>
            <a:ext cx="815094" cy="815094"/>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School Shoes (Girls) – Coten End Primary"/>
          <p:cNvPicPr>
            <a:picLocks noChangeAspect="1" noChangeArrowheads="1"/>
          </p:cNvPicPr>
          <p:nvPr/>
        </p:nvPicPr>
        <p:blipFill>
          <a:blip r:embed="rId27" cstate="print">
            <a:extLst>
              <a:ext uri="{BEBA8EAE-BF5A-486C-A8C5-ECC9F3942E4B}">
                <a14:imgProps xmlns:a14="http://schemas.microsoft.com/office/drawing/2010/main">
                  <a14:imgLayer r:embed="rId28">
                    <a14:imgEffect>
                      <a14:backgroundRemoval t="9607" b="89520" l="1818" r="97273"/>
                    </a14:imgEffect>
                  </a14:imgLayer>
                </a14:imgProps>
              </a:ext>
              <a:ext uri="{28A0092B-C50C-407E-A947-70E740481C1C}">
                <a14:useLocalDpi xmlns:a14="http://schemas.microsoft.com/office/drawing/2010/main" val="0"/>
              </a:ext>
            </a:extLst>
          </a:blip>
          <a:srcRect/>
          <a:stretch>
            <a:fillRect/>
          </a:stretch>
        </p:blipFill>
        <p:spPr bwMode="auto">
          <a:xfrm>
            <a:off x="4213485" y="5121079"/>
            <a:ext cx="751498" cy="782241"/>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SKECHERS Kids Machine Washable 403737L Bounder Velcro Trainers in Navy/  Orange"/>
          <p:cNvPicPr>
            <a:picLocks noChangeAspect="1" noChangeArrowheads="1"/>
          </p:cNvPicPr>
          <p:nvPr/>
        </p:nvPicPr>
        <p:blipFill>
          <a:blip r:embed="rId29" cstate="print">
            <a:extLst>
              <a:ext uri="{BEBA8EAE-BF5A-486C-A8C5-ECC9F3942E4B}">
                <a14:imgProps xmlns:a14="http://schemas.microsoft.com/office/drawing/2010/main">
                  <a14:imgLayer r:embed="rId30">
                    <a14:imgEffect>
                      <a14:backgroundRemoval t="0" b="100000" l="0" r="98502"/>
                    </a14:imgEffect>
                  </a14:imgLayer>
                </a14:imgProps>
              </a:ext>
              <a:ext uri="{28A0092B-C50C-407E-A947-70E740481C1C}">
                <a14:useLocalDpi xmlns:a14="http://schemas.microsoft.com/office/drawing/2010/main" val="0"/>
              </a:ext>
            </a:extLst>
          </a:blip>
          <a:srcRect/>
          <a:stretch>
            <a:fillRect/>
          </a:stretch>
        </p:blipFill>
        <p:spPr bwMode="auto">
          <a:xfrm>
            <a:off x="6567806" y="4618132"/>
            <a:ext cx="916728" cy="648920"/>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46" descr="ZRWASKA® Boys Kids Toddlers Girls Ankle Socks, School Uniform Girls Mid Calf Plain Soft Cotton Rich Back To School Socks Boys Girls Kids Baby Boy Children Sports School Socks (Pack 3)"/>
          <p:cNvPicPr>
            <a:picLocks noChangeAspect="1" noChangeArrowheads="1"/>
          </p:cNvPicPr>
          <p:nvPr/>
        </p:nvPicPr>
        <p:blipFill>
          <a:blip r:embed="rId31" cstate="print">
            <a:extLst>
              <a:ext uri="{BEBA8EAE-BF5A-486C-A8C5-ECC9F3942E4B}">
                <a14:imgProps xmlns:a14="http://schemas.microsoft.com/office/drawing/2010/main">
                  <a14:imgLayer r:embed="rId32">
                    <a14:imgEffect>
                      <a14:backgroundRemoval t="6182" b="100000" l="9824" r="100000">
                        <a14:backgroundMark x1="39043" y1="14182" x2="34509" y2="47455"/>
                        <a14:backgroundMark x1="40050" y1="46182" x2="10831" y2="63091"/>
                      </a14:backgroundRemoval>
                    </a14:imgEffect>
                  </a14:imgLayer>
                </a14:imgProps>
              </a:ext>
              <a:ext uri="{28A0092B-C50C-407E-A947-70E740481C1C}">
                <a14:useLocalDpi xmlns:a14="http://schemas.microsoft.com/office/drawing/2010/main" val="0"/>
              </a:ext>
            </a:extLst>
          </a:blip>
          <a:srcRect/>
          <a:stretch>
            <a:fillRect/>
          </a:stretch>
        </p:blipFill>
        <p:spPr bwMode="auto">
          <a:xfrm>
            <a:off x="3107324" y="4217283"/>
            <a:ext cx="543276" cy="752650"/>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White 2 Pack Cotton Rich Ruffle Ankle Socks - Image 1 of 2"/>
          <p:cNvPicPr>
            <a:picLocks noChangeAspect="1" noChangeArrowheads="1"/>
          </p:cNvPicPr>
          <p:nvPr/>
        </p:nvPicPr>
        <p:blipFill>
          <a:blip r:embed="rId33" cstate="print">
            <a:extLst>
              <a:ext uri="{BEBA8EAE-BF5A-486C-A8C5-ECC9F3942E4B}">
                <a14:imgProps xmlns:a14="http://schemas.microsoft.com/office/drawing/2010/main">
                  <a14:imgLayer r:embed="rId34">
                    <a14:imgEffect>
                      <a14:backgroundRemoval t="10000" b="99000" l="10000" r="90000"/>
                    </a14:imgEffect>
                  </a14:imgLayer>
                </a14:imgProps>
              </a:ext>
              <a:ext uri="{28A0092B-C50C-407E-A947-70E740481C1C}">
                <a14:useLocalDpi xmlns:a14="http://schemas.microsoft.com/office/drawing/2010/main" val="0"/>
              </a:ext>
            </a:extLst>
          </a:blip>
          <a:srcRect/>
          <a:stretch>
            <a:fillRect/>
          </a:stretch>
        </p:blipFill>
        <p:spPr bwMode="auto">
          <a:xfrm>
            <a:off x="532543" y="5015171"/>
            <a:ext cx="557213" cy="74295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52" descr="Organic Cotton Tights  | Grey- Product image n°0"/>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3" name="AutoShape 54" descr="gray-label-137140-grijs 1"/>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14" name="Picture 13"/>
          <p:cNvPicPr>
            <a:picLocks noChangeAspect="1"/>
          </p:cNvPicPr>
          <p:nvPr/>
        </p:nvPicPr>
        <p:blipFill>
          <a:blip r:embed="rId35">
            <a:extLst>
              <a:ext uri="{BEBA8EAE-BF5A-486C-A8C5-ECC9F3942E4B}">
                <a14:imgProps xmlns:a14="http://schemas.microsoft.com/office/drawing/2010/main">
                  <a14:imgLayer r:embed="rId36">
                    <a14:imgEffect>
                      <a14:backgroundRemoval t="1500" b="100000" l="10000" r="90000"/>
                    </a14:imgEffect>
                  </a14:imgLayer>
                </a14:imgProps>
              </a:ext>
            </a:extLst>
          </a:blip>
          <a:stretch>
            <a:fillRect/>
          </a:stretch>
        </p:blipFill>
        <p:spPr>
          <a:xfrm>
            <a:off x="3874675" y="3972261"/>
            <a:ext cx="1350000" cy="1350000"/>
          </a:xfrm>
          <a:prstGeom prst="rect">
            <a:avLst/>
          </a:prstGeom>
        </p:spPr>
      </p:pic>
      <p:sp>
        <p:nvSpPr>
          <p:cNvPr id="38" name="Content Placeholder 2"/>
          <p:cNvSpPr txBox="1">
            <a:spLocks/>
          </p:cNvSpPr>
          <p:nvPr/>
        </p:nvSpPr>
        <p:spPr>
          <a:xfrm rot="20661731">
            <a:off x="6832977" y="4075092"/>
            <a:ext cx="54601" cy="78397"/>
          </a:xfrm>
          <a:prstGeom prst="rect">
            <a:avLst/>
          </a:prstGeom>
          <a:solidFill>
            <a:srgbClr val="FF0000"/>
          </a:solidFill>
        </p:spPr>
        <p:txBody>
          <a:bodyPr vert="horz" lIns="68580" tIns="34290" rIns="68580" bIns="34290" rtlCol="0">
            <a:normAutofit fontScale="25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n-GB" sz="3600" dirty="0" err="1">
                <a:solidFill>
                  <a:schemeClr val="bg1"/>
                </a:solidFill>
              </a:rPr>
              <a:t>oes</a:t>
            </a:r>
            <a:endParaRPr lang="en-GB" sz="3600" dirty="0">
              <a:solidFill>
                <a:schemeClr val="bg1"/>
              </a:solidFill>
            </a:endParaRPr>
          </a:p>
        </p:txBody>
      </p:sp>
      <p:pic>
        <p:nvPicPr>
          <p:cNvPr id="17" name="Picture 16"/>
          <p:cNvPicPr>
            <a:picLocks noChangeAspect="1"/>
          </p:cNvPicPr>
          <p:nvPr/>
        </p:nvPicPr>
        <p:blipFill>
          <a:blip r:embed="rId37">
            <a:extLst>
              <a:ext uri="{BEBA8EAE-BF5A-486C-A8C5-ECC9F3942E4B}">
                <a14:imgProps xmlns:a14="http://schemas.microsoft.com/office/drawing/2010/main">
                  <a14:imgLayer r:embed="rId38">
                    <a14:imgEffect>
                      <a14:backgroundRemoval t="0" b="99455" l="0" r="100000"/>
                    </a14:imgEffect>
                  </a14:imgLayer>
                </a14:imgProps>
              </a:ext>
            </a:extLst>
          </a:blip>
          <a:stretch>
            <a:fillRect/>
          </a:stretch>
        </p:blipFill>
        <p:spPr>
          <a:xfrm>
            <a:off x="4230384" y="2129829"/>
            <a:ext cx="672225" cy="1857027"/>
          </a:xfrm>
          <a:prstGeom prst="rect">
            <a:avLst/>
          </a:prstGeom>
        </p:spPr>
      </p:pic>
      <p:pic>
        <p:nvPicPr>
          <p:cNvPr id="26" name="Picture 16" descr="Tie"/>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ackgroundRemoval t="0" b="99667" l="10000" r="90000">
                        <a14:foregroundMark x1="16667" y1="23667" x2="13667" y2="16000"/>
                        <a14:foregroundMark x1="25000" y1="1333" x2="31667" y2="16667"/>
                        <a14:foregroundMark x1="20333" y1="24667" x2="15333" y2="24333"/>
                        <a14:backgroundMark x1="18667" y1="10333" x2="18667" y2="10333"/>
                      </a14:backgroundRemoval>
                    </a14:imgEffect>
                  </a14:imgLayer>
                </a14:imgProps>
              </a:ext>
              <a:ext uri="{28A0092B-C50C-407E-A947-70E740481C1C}">
                <a14:useLocalDpi xmlns:a14="http://schemas.microsoft.com/office/drawing/2010/main" val="0"/>
              </a:ext>
            </a:extLst>
          </a:blip>
          <a:srcRect r="56472" b="6765"/>
          <a:stretch/>
        </p:blipFill>
        <p:spPr bwMode="auto">
          <a:xfrm rot="313636">
            <a:off x="4303689" y="1975348"/>
            <a:ext cx="376850" cy="807209"/>
          </a:xfrm>
          <a:prstGeom prst="rect">
            <a:avLst/>
          </a:prstGeom>
          <a:noFill/>
          <a:extLst>
            <a:ext uri="{909E8E84-426E-40DD-AFC4-6F175D3DCCD1}">
              <a14:hiddenFill xmlns:a14="http://schemas.microsoft.com/office/drawing/2010/main">
                <a:solidFill>
                  <a:srgbClr val="FFFFFF"/>
                </a:solidFill>
              </a14:hiddenFill>
            </a:ext>
          </a:extLst>
        </p:spPr>
      </p:pic>
      <p:sp>
        <p:nvSpPr>
          <p:cNvPr id="39" name="Content Placeholder 2"/>
          <p:cNvSpPr txBox="1">
            <a:spLocks/>
          </p:cNvSpPr>
          <p:nvPr/>
        </p:nvSpPr>
        <p:spPr>
          <a:xfrm rot="20661731">
            <a:off x="3790979" y="532384"/>
            <a:ext cx="3638524" cy="666570"/>
          </a:xfrm>
          <a:prstGeom prst="rect">
            <a:avLst/>
          </a:prstGeom>
          <a:solidFill>
            <a:srgbClr val="FF0000"/>
          </a:solidFill>
        </p:spPr>
        <p:txBody>
          <a:bodyPr vert="horz" lIns="68580" tIns="34290" rIns="68580" bIns="34290" rtlCol="0">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n-GB" sz="3600" dirty="0">
                <a:solidFill>
                  <a:schemeClr val="bg1"/>
                </a:solidFill>
              </a:rPr>
              <a:t>Name all items</a:t>
            </a:r>
          </a:p>
        </p:txBody>
      </p:sp>
      <p:sp>
        <p:nvSpPr>
          <p:cNvPr id="15" name="AutoShape 58" descr="George girls green bottle drop waist school pinafore dress for age 4-5 yrs new - Picture 1 of 1"/>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18" name="Picture 17"/>
          <p:cNvPicPr>
            <a:picLocks noChangeAspect="1"/>
          </p:cNvPicPr>
          <p:nvPr/>
        </p:nvPicPr>
        <p:blipFill>
          <a:blip r:embed="rId39">
            <a:extLst>
              <a:ext uri="{BEBA8EAE-BF5A-486C-A8C5-ECC9F3942E4B}">
                <a14:imgProps xmlns:a14="http://schemas.microsoft.com/office/drawing/2010/main">
                  <a14:imgLayer r:embed="rId40">
                    <a14:imgEffect>
                      <a14:backgroundRemoval t="0" b="99293" l="0" r="100000"/>
                    </a14:imgEffect>
                  </a14:imgLayer>
                </a14:imgProps>
              </a:ext>
            </a:extLst>
          </a:blip>
          <a:stretch>
            <a:fillRect/>
          </a:stretch>
        </p:blipFill>
        <p:spPr>
          <a:xfrm>
            <a:off x="5024382" y="3007784"/>
            <a:ext cx="792926" cy="825625"/>
          </a:xfrm>
          <a:prstGeom prst="rect">
            <a:avLst/>
          </a:prstGeom>
        </p:spPr>
      </p:pic>
      <p:pic>
        <p:nvPicPr>
          <p:cNvPr id="19" name="Picture 18"/>
          <p:cNvPicPr>
            <a:picLocks noChangeAspect="1"/>
          </p:cNvPicPr>
          <p:nvPr/>
        </p:nvPicPr>
        <p:blipFill>
          <a:blip r:embed="rId41">
            <a:extLst>
              <a:ext uri="{BEBA8EAE-BF5A-486C-A8C5-ECC9F3942E4B}">
                <a14:imgProps xmlns:a14="http://schemas.microsoft.com/office/drawing/2010/main">
                  <a14:imgLayer r:embed="rId42">
                    <a14:imgEffect>
                      <a14:backgroundRemoval t="0" b="100000" l="0" r="100000"/>
                    </a14:imgEffect>
                  </a14:imgLayer>
                </a14:imgProps>
              </a:ext>
            </a:extLst>
          </a:blip>
          <a:stretch>
            <a:fillRect/>
          </a:stretch>
        </p:blipFill>
        <p:spPr>
          <a:xfrm>
            <a:off x="1569921" y="4710591"/>
            <a:ext cx="1167247" cy="1167247"/>
          </a:xfrm>
          <a:prstGeom prst="rect">
            <a:avLst/>
          </a:prstGeom>
        </p:spPr>
      </p:pic>
    </p:spTree>
    <p:extLst>
      <p:ext uri="{BB962C8B-B14F-4D97-AF65-F5344CB8AC3E}">
        <p14:creationId xmlns:p14="http://schemas.microsoft.com/office/powerpoint/2010/main" val="261617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ppt_x"/>
                                          </p:val>
                                        </p:tav>
                                        <p:tav tm="100000">
                                          <p:val>
                                            <p:strVal val="#ppt_x"/>
                                          </p:val>
                                        </p:tav>
                                      </p:tavLst>
                                    </p:anim>
                                    <p:anim calcmode="lin" valueType="num">
                                      <p:cBhvr additive="base">
                                        <p:cTn id="2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38"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Things to look forward to: </a:t>
            </a:r>
            <a:endParaRPr lang="en-GB" u="sng" dirty="0"/>
          </a:p>
        </p:txBody>
      </p:sp>
      <p:sp>
        <p:nvSpPr>
          <p:cNvPr id="3" name="Content Placeholder 2"/>
          <p:cNvSpPr>
            <a:spLocks noGrp="1"/>
          </p:cNvSpPr>
          <p:nvPr>
            <p:ph idx="1"/>
          </p:nvPr>
        </p:nvSpPr>
        <p:spPr/>
        <p:txBody>
          <a:bodyPr/>
          <a:lstStyle/>
          <a:p>
            <a:r>
              <a:rPr lang="en-US" dirty="0"/>
              <a:t>Robinwood residential – April 20th-22</a:t>
            </a:r>
            <a:r>
              <a:rPr lang="en-US" baseline="30000" dirty="0"/>
              <a:t>nd</a:t>
            </a:r>
            <a:endParaRPr lang="en-US" dirty="0"/>
          </a:p>
          <a:p>
            <a:pPr marL="0" indent="0">
              <a:buNone/>
            </a:pPr>
            <a:r>
              <a:rPr lang="en-US" dirty="0"/>
              <a:t>This is the first 3 days back after the Easter holidays</a:t>
            </a:r>
          </a:p>
          <a:p>
            <a:pPr marL="0" indent="0">
              <a:buNone/>
            </a:pPr>
            <a:endParaRPr lang="en-US" dirty="0"/>
          </a:p>
          <a:p>
            <a:r>
              <a:rPr lang="en-US" dirty="0"/>
              <a:t>Romans visit to Chester – Spring term</a:t>
            </a:r>
          </a:p>
          <a:p>
            <a:endParaRPr lang="en-US" dirty="0"/>
          </a:p>
          <a:p>
            <a:r>
              <a:rPr lang="en-US" dirty="0"/>
              <a:t>Lion Salt Works trip – Summer term</a:t>
            </a:r>
          </a:p>
        </p:txBody>
      </p:sp>
    </p:spTree>
    <p:extLst>
      <p:ext uri="{BB962C8B-B14F-4D97-AF65-F5344CB8AC3E}">
        <p14:creationId xmlns:p14="http://schemas.microsoft.com/office/powerpoint/2010/main" val="32875249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4557</TotalTime>
  <Words>619</Words>
  <Application>Microsoft Office PowerPoint</Application>
  <PresentationFormat>On-screen Show (4:3)</PresentationFormat>
  <Paragraphs>72</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Copperplate Gothic Light</vt:lpstr>
      <vt:lpstr>Gabriola</vt:lpstr>
      <vt:lpstr>Times New Roman</vt:lpstr>
      <vt:lpstr>Office Theme</vt:lpstr>
      <vt:lpstr>PowerPoint Presentation</vt:lpstr>
      <vt:lpstr>Staff </vt:lpstr>
      <vt:lpstr>Y3 curriculum </vt:lpstr>
      <vt:lpstr>PE – Mondays and Thursdays</vt:lpstr>
      <vt:lpstr>Reading</vt:lpstr>
      <vt:lpstr>Homework and spellings</vt:lpstr>
      <vt:lpstr>Multiplication Tables Check</vt:lpstr>
      <vt:lpstr>Uniform</vt:lpstr>
      <vt:lpstr>Things to look forward to: </vt:lpstr>
      <vt:lpstr>Communication </vt:lpstr>
      <vt:lpstr>Other: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L Mullins</dc:creator>
  <cp:lastModifiedBy>Emma Dimbylow</cp:lastModifiedBy>
  <cp:revision>12</cp:revision>
  <dcterms:created xsi:type="dcterms:W3CDTF">2025-08-31T22:04:53Z</dcterms:created>
  <dcterms:modified xsi:type="dcterms:W3CDTF">2025-09-09T14:20:50Z</dcterms:modified>
</cp:coreProperties>
</file>