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Play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gp2Cj85irAQaX5bbC1T8QEH3b1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4715952-7F32-44D3-88D5-C82A1C334386}">
  <a:tblStyle styleId="{54715952-7F32-44D3-88D5-C82A1C334386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lay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3C5ED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Relationship Id="rId4" Type="http://schemas.openxmlformats.org/officeDocument/2006/relationships/hyperlink" Target="https://www.fundingwall.org.uk/donation/outdoor-play-area-project-wa68ef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head@Kingsley-st-johns.cheshire.sch" TargetMode="External"/><Relationship Id="rId4" Type="http://schemas.openxmlformats.org/officeDocument/2006/relationships/hyperlink" Target="mailto:admin@Kingsley-st-johns.cheshire" TargetMode="External"/><Relationship Id="rId9" Type="http://schemas.openxmlformats.org/officeDocument/2006/relationships/hyperlink" Target="mailto:sherlock@kingsleystjohns.co.uk" TargetMode="External"/><Relationship Id="rId5" Type="http://schemas.openxmlformats.org/officeDocument/2006/relationships/hyperlink" Target="mailto:Byrne@kingsleystjohns.co.uk" TargetMode="External"/><Relationship Id="rId6" Type="http://schemas.openxmlformats.org/officeDocument/2006/relationships/hyperlink" Target="mailto:Heald@kingsleystjohns.co.uk" TargetMode="External"/><Relationship Id="rId7" Type="http://schemas.openxmlformats.org/officeDocument/2006/relationships/hyperlink" Target="mailto:Raynor@Kingsleystjohns.co.uk" TargetMode="External"/><Relationship Id="rId8" Type="http://schemas.openxmlformats.org/officeDocument/2006/relationships/hyperlink" Target="mailto:Senco@Kingsley-st-johns.cheshire.sch.uk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0F4761"/>
              </a:gs>
            </a:gsLst>
            <a:lin ang="15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 flipH="1" rot="10800000">
            <a:off x="455521" y="-1720"/>
            <a:ext cx="11750040" cy="6840685"/>
          </a:xfrm>
          <a:prstGeom prst="rect">
            <a:avLst/>
          </a:prstGeom>
          <a:gradFill>
            <a:gsLst>
              <a:gs pos="0">
                <a:srgbClr val="0A2F41">
                  <a:alpha val="61176"/>
                </a:srgbClr>
              </a:gs>
              <a:gs pos="21000">
                <a:srgbClr val="0A2F41">
                  <a:alpha val="61176"/>
                </a:srgbClr>
              </a:gs>
              <a:gs pos="100000">
                <a:srgbClr val="156082">
                  <a:alpha val="0"/>
                </a:srgbClr>
              </a:gs>
            </a:gsLst>
            <a:lin ang="21593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rgbClr val="0F4761">
                  <a:alpha val="0"/>
                </a:srgbClr>
              </a:gs>
              <a:gs pos="99000">
                <a:srgbClr val="000000">
                  <a:alpha val="41176"/>
                </a:srgbClr>
              </a:gs>
              <a:gs pos="100000">
                <a:srgbClr val="000000">
                  <a:alpha val="41176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/>
          <p:nvPr/>
        </p:nvSpPr>
        <p:spPr>
          <a:xfrm rot="-6325827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rgbClr val="156082">
                  <a:alpha val="23922"/>
                </a:srgbClr>
              </a:gs>
              <a:gs pos="79000">
                <a:srgbClr val="43B0E1">
                  <a:alpha val="0"/>
                </a:srgbClr>
              </a:gs>
              <a:gs pos="100000">
                <a:srgbClr val="43B0E1">
                  <a:alpha val="0"/>
                </a:srgbClr>
              </a:gs>
            </a:gsLst>
            <a:lin ang="14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>
            <p:ph type="ctrTitle"/>
          </p:nvPr>
        </p:nvSpPr>
        <p:spPr>
          <a:xfrm>
            <a:off x="1386865" y="818984"/>
            <a:ext cx="6596245" cy="3268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Play"/>
              <a:buNone/>
            </a:pPr>
            <a:r>
              <a:rPr lang="en-US" sz="4800">
                <a:solidFill>
                  <a:srgbClr val="FFFFFF"/>
                </a:solidFill>
              </a:rPr>
              <a:t>Kingsley St John’s Parent information session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 flipH="1" rot="10800000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rgbClr val="0F4761">
                  <a:alpha val="50196"/>
                </a:srgbClr>
              </a:gs>
              <a:gs pos="99000">
                <a:srgbClr val="000000">
                  <a:alpha val="34118"/>
                </a:srgbClr>
              </a:gs>
              <a:gs pos="100000">
                <a:srgbClr val="000000">
                  <a:alpha val="34118"/>
                </a:srgbClr>
              </a:gs>
            </a:gsLst>
            <a:lin ang="17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1931874" y="4797188"/>
            <a:ext cx="6051236" cy="1241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en-US">
                <a:solidFill>
                  <a:srgbClr val="FFFFFF"/>
                </a:solidFill>
              </a:rPr>
              <a:t>Welcome Back Meeting </a:t>
            </a:r>
            <a:endParaRPr/>
          </a:p>
        </p:txBody>
      </p:sp>
      <p:sp>
        <p:nvSpPr>
          <p:cNvPr id="92" name="Google Shape;92;p1"/>
          <p:cNvSpPr/>
          <p:nvPr/>
        </p:nvSpPr>
        <p:spPr>
          <a:xfrm flipH="1" rot="-5400000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rgbClr val="0F4761">
                  <a:alpha val="50196"/>
                </a:srgbClr>
              </a:gs>
              <a:gs pos="9900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0"/>
          <p:cNvSpPr txBox="1"/>
          <p:nvPr>
            <p:ph type="title"/>
          </p:nvPr>
        </p:nvSpPr>
        <p:spPr>
          <a:xfrm>
            <a:off x="841248" y="256032"/>
            <a:ext cx="10506456" cy="10149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Social Media – Mrs Gibson </a:t>
            </a:r>
            <a:endParaRPr/>
          </a:p>
        </p:txBody>
      </p:sp>
      <p:sp>
        <p:nvSpPr>
          <p:cNvPr id="282" name="Google Shape;282;p10"/>
          <p:cNvSpPr/>
          <p:nvPr/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0"/>
          <p:cNvSpPr/>
          <p:nvPr/>
        </p:nvSpPr>
        <p:spPr>
          <a:xfrm flipH="1" rot="10800000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4" name="Google Shape;284;p10"/>
          <p:cNvGrpSpPr/>
          <p:nvPr/>
        </p:nvGrpSpPr>
        <p:grpSpPr>
          <a:xfrm>
            <a:off x="838200" y="1926797"/>
            <a:ext cx="10515600" cy="4356460"/>
            <a:chOff x="0" y="531"/>
            <a:chExt cx="10515600" cy="4356460"/>
          </a:xfrm>
        </p:grpSpPr>
        <p:sp>
          <p:nvSpPr>
            <p:cNvPr id="285" name="Google Shape;285;p10"/>
            <p:cNvSpPr/>
            <p:nvPr/>
          </p:nvSpPr>
          <p:spPr>
            <a:xfrm>
              <a:off x="0" y="531"/>
              <a:ext cx="10515600" cy="1244702"/>
            </a:xfrm>
            <a:prstGeom prst="roundRect">
              <a:avLst>
                <a:gd fmla="val 10000" name="adj"/>
              </a:avLst>
            </a:prstGeom>
            <a:solidFill>
              <a:srgbClr val="E771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376522" y="280590"/>
              <a:ext cx="684586" cy="684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1437631" y="531"/>
              <a:ext cx="9077968" cy="12447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0"/>
            <p:cNvSpPr txBox="1"/>
            <p:nvPr/>
          </p:nvSpPr>
          <p:spPr>
            <a:xfrm>
              <a:off x="1437631" y="531"/>
              <a:ext cx="9077968" cy="12447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1725" lIns="131725" spcFirstLastPara="1" rIns="131725" wrap="square" tIns="1317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If you don’t already – please follow us on Facebook – encourage your wider family members too as we strive to increase the number of followers and our reputation in the local area.</a:t>
              </a:r>
              <a:endParaRPr/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0" y="1556410"/>
              <a:ext cx="10515600" cy="1244702"/>
            </a:xfrm>
            <a:prstGeom prst="roundRect">
              <a:avLst>
                <a:gd fmla="val 1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76522" y="1836468"/>
              <a:ext cx="684586" cy="684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0"/>
            <p:cNvSpPr/>
            <p:nvPr/>
          </p:nvSpPr>
          <p:spPr>
            <a:xfrm>
              <a:off x="1437631" y="1556410"/>
              <a:ext cx="9077968" cy="12447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0"/>
            <p:cNvSpPr txBox="1"/>
            <p:nvPr/>
          </p:nvSpPr>
          <p:spPr>
            <a:xfrm>
              <a:off x="1437631" y="1556410"/>
              <a:ext cx="9077968" cy="12447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1725" lIns="131725" spcFirstLastPara="1" rIns="131725" wrap="square" tIns="1317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 school website has had an overhaul over the summer.  There is lots of useful information on there including recent letters home and curriculum updates on the class pages.</a:t>
              </a:r>
              <a:endParaRPr/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0" y="3112289"/>
              <a:ext cx="10515600" cy="1244702"/>
            </a:xfrm>
            <a:prstGeom prst="roundRect">
              <a:avLst>
                <a:gd fmla="val 10000" name="adj"/>
              </a:avLst>
            </a:prstGeom>
            <a:solidFill>
              <a:srgbClr val="0F9B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0"/>
            <p:cNvSpPr/>
            <p:nvPr/>
          </p:nvSpPr>
          <p:spPr>
            <a:xfrm>
              <a:off x="376522" y="3392347"/>
              <a:ext cx="684586" cy="684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0"/>
            <p:cNvSpPr/>
            <p:nvPr/>
          </p:nvSpPr>
          <p:spPr>
            <a:xfrm>
              <a:off x="1437631" y="3112289"/>
              <a:ext cx="9077968" cy="12447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0"/>
            <p:cNvSpPr txBox="1"/>
            <p:nvPr/>
          </p:nvSpPr>
          <p:spPr>
            <a:xfrm>
              <a:off x="1437631" y="3112289"/>
              <a:ext cx="9077968" cy="12447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1725" lIns="131725" spcFirstLastPara="1" rIns="131725" wrap="square" tIns="1317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PTA – please think about dedicating some time to support our FRIENDS PTA.  The next meeting is - 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1"/>
          <p:cNvSpPr txBox="1"/>
          <p:nvPr>
            <p:ph type="title"/>
          </p:nvPr>
        </p:nvSpPr>
        <p:spPr>
          <a:xfrm>
            <a:off x="630936" y="640080"/>
            <a:ext cx="4818888" cy="14813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sz="5000"/>
              <a:t>Packed lunches – Mrs Heald </a:t>
            </a:r>
            <a:endParaRPr/>
          </a:p>
        </p:txBody>
      </p:sp>
      <p:sp>
        <p:nvSpPr>
          <p:cNvPr id="303" name="Google Shape;303;p11"/>
          <p:cNvSpPr/>
          <p:nvPr/>
        </p:nvSpPr>
        <p:spPr>
          <a:xfrm>
            <a:off x="643278" y="2372868"/>
            <a:ext cx="3255095" cy="18288"/>
          </a:xfrm>
          <a:custGeom>
            <a:rect b="b" l="l" r="r" t="t"/>
            <a:pathLst>
              <a:path extrusionOk="0" fill="none" h="18288" w="3255095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extrusionOk="0" h="18288" w="3255095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1"/>
          <p:cNvSpPr txBox="1"/>
          <p:nvPr>
            <p:ph idx="1" type="body"/>
          </p:nvPr>
        </p:nvSpPr>
        <p:spPr>
          <a:xfrm>
            <a:off x="630936" y="2660904"/>
            <a:ext cx="4818888" cy="35478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Please ensure packed lunches are healthy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No sweets, crisps or fizzy drinks.</a:t>
            </a:r>
            <a:endParaRPr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We are a nut-free school.  No peanut butter nor nut products please – help keep our children safe.</a:t>
            </a:r>
            <a:endParaRPr/>
          </a:p>
        </p:txBody>
      </p:sp>
      <p:pic>
        <p:nvPicPr>
          <p:cNvPr descr="What to include in my child's packed lunch? - A quick and easy guide for  parents" id="305" name="Google Shape;30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9048" y="699516"/>
            <a:ext cx="5458968" cy="5458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3C5ED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3C5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2"/>
          <p:cNvSpPr txBox="1"/>
          <p:nvPr>
            <p:ph type="title"/>
          </p:nvPr>
        </p:nvSpPr>
        <p:spPr>
          <a:xfrm>
            <a:off x="206325" y="639200"/>
            <a:ext cx="4344300" cy="3573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lay"/>
              <a:buNone/>
            </a:pPr>
            <a:r>
              <a:rPr lang="en-US" sz="5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Fundraising – Mrs Gibson </a:t>
            </a: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643278" y="4409267"/>
            <a:ext cx="3255095" cy="18288"/>
          </a:xfrm>
          <a:custGeom>
            <a:rect b="b" l="l" r="r" t="t"/>
            <a:pathLst>
              <a:path extrusionOk="0" fill="none" h="18288" w="3255095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extrusionOk="0" h="18288" w="3255095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undraising 101 - The Basics" id="313" name="Google Shape;313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4296" y="1036552"/>
            <a:ext cx="7214616" cy="4757464"/>
          </a:xfrm>
          <a:prstGeom prst="rect">
            <a:avLst/>
          </a:prstGeom>
          <a:solidFill>
            <a:srgbClr val="A3C5ED"/>
          </a:solidFill>
          <a:ln>
            <a:noFill/>
          </a:ln>
        </p:spPr>
      </p:pic>
      <p:sp>
        <p:nvSpPr>
          <p:cNvPr id="314" name="Google Shape;314;p12"/>
          <p:cNvSpPr txBox="1"/>
          <p:nvPr/>
        </p:nvSpPr>
        <p:spPr>
          <a:xfrm>
            <a:off x="1019975" y="5672375"/>
            <a:ext cx="10848900" cy="9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Here is a link to the donation page  </a:t>
            </a:r>
            <a:r>
              <a:rPr lang="en-US" sz="1600" u="sng">
                <a:solidFill>
                  <a:schemeClr val="hlink"/>
                </a:solidFill>
                <a:hlinkClick r:id="rId4"/>
              </a:rPr>
              <a:t>https://www.fundingwall.org.uk/donation/outdoor-play-area-project-wa68ef</a:t>
            </a:r>
            <a:endParaRPr sz="1600" u="sng">
              <a:solidFill>
                <a:schemeClr val="hlink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13"/>
          <p:cNvPicPr preferRelativeResize="0"/>
          <p:nvPr/>
        </p:nvPicPr>
        <p:blipFill rotWithShape="1">
          <a:blip r:embed="rId3">
            <a:alphaModFix/>
          </a:blip>
          <a:srcRect b="1257" l="0" r="0" t="237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E8E8E8">
                  <a:alpha val="67843"/>
                </a:srgbClr>
              </a:gs>
              <a:gs pos="10000">
                <a:srgbClr val="E8E8E8">
                  <a:alpha val="67843"/>
                </a:srgbClr>
              </a:gs>
              <a:gs pos="85000">
                <a:srgbClr val="E8E8E8">
                  <a:alpha val="96863"/>
                </a:srgbClr>
              </a:gs>
              <a:gs pos="100000">
                <a:srgbClr val="E8E8E8">
                  <a:alpha val="9686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You are now invited to visit your child’s classroom </a:t>
            </a:r>
            <a:endParaRPr/>
          </a:p>
        </p:txBody>
      </p:sp>
      <p:grpSp>
        <p:nvGrpSpPr>
          <p:cNvPr id="322" name="Google Shape;322;p13"/>
          <p:cNvGrpSpPr/>
          <p:nvPr/>
        </p:nvGrpSpPr>
        <p:grpSpPr>
          <a:xfrm>
            <a:off x="840538" y="1826803"/>
            <a:ext cx="10510923" cy="4348981"/>
            <a:chOff x="2338" y="1178"/>
            <a:chExt cx="10510923" cy="4348981"/>
          </a:xfrm>
        </p:grpSpPr>
        <p:sp>
          <p:nvSpPr>
            <p:cNvPr id="323" name="Google Shape;323;p13"/>
            <p:cNvSpPr/>
            <p:nvPr/>
          </p:nvSpPr>
          <p:spPr>
            <a:xfrm rot="-5400000">
              <a:off x="2338" y="1178"/>
              <a:ext cx="4348981" cy="4348981"/>
            </a:xfrm>
            <a:prstGeom prst="downArrow">
              <a:avLst>
                <a:gd fmla="val 50000" name="adj1"/>
                <a:gd fmla="val 35000" name="adj2"/>
              </a:avLst>
            </a:prstGeom>
            <a:gradFill>
              <a:gsLst>
                <a:gs pos="0">
                  <a:srgbClr val="497090"/>
                </a:gs>
                <a:gs pos="50000">
                  <a:srgbClr val="0F5D87"/>
                </a:gs>
                <a:gs pos="100000">
                  <a:srgbClr val="08547B"/>
                </a:gs>
              </a:gsLst>
              <a:lin ang="5400000" scaled="0"/>
            </a:gradFill>
            <a:ln>
              <a:noFill/>
            </a:ln>
            <a:effectLst>
              <a:outerShdw blurRad="57150" rotWithShape="0" algn="ctr" dir="5400000" dist="19050">
                <a:srgbClr val="000000">
                  <a:alpha val="6313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3"/>
            <p:cNvSpPr txBox="1"/>
            <p:nvPr/>
          </p:nvSpPr>
          <p:spPr>
            <a:xfrm>
              <a:off x="2338" y="1088423"/>
              <a:ext cx="3587909" cy="2174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350" lIns="213350" spcFirstLastPara="1" rIns="213350" wrap="square" tIns="21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Class teachers will be available for any questions, queries or concerns.</a:t>
              </a:r>
              <a:endParaRPr/>
            </a:p>
          </p:txBody>
        </p:sp>
        <p:sp>
          <p:nvSpPr>
            <p:cNvPr id="325" name="Google Shape;325;p13"/>
            <p:cNvSpPr/>
            <p:nvPr/>
          </p:nvSpPr>
          <p:spPr>
            <a:xfrm rot="5400000">
              <a:off x="6164280" y="1178"/>
              <a:ext cx="4348981" cy="4348981"/>
            </a:xfrm>
            <a:prstGeom prst="downArrow">
              <a:avLst>
                <a:gd fmla="val 50000" name="adj1"/>
                <a:gd fmla="val 35000" name="adj2"/>
              </a:avLst>
            </a:prstGeom>
            <a:gradFill>
              <a:gsLst>
                <a:gs pos="0">
                  <a:srgbClr val="497090"/>
                </a:gs>
                <a:gs pos="50000">
                  <a:srgbClr val="0F5D87"/>
                </a:gs>
                <a:gs pos="100000">
                  <a:srgbClr val="08547B"/>
                </a:gs>
              </a:gsLst>
              <a:lin ang="5400000" scaled="0"/>
            </a:gradFill>
            <a:ln>
              <a:noFill/>
            </a:ln>
            <a:effectLst>
              <a:outerShdw blurRad="57150" rotWithShape="0" algn="ctr" dir="5400000" dist="19050">
                <a:srgbClr val="000000">
                  <a:alpha val="6313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3"/>
            <p:cNvSpPr txBox="1"/>
            <p:nvPr/>
          </p:nvSpPr>
          <p:spPr>
            <a:xfrm>
              <a:off x="6925352" y="1088423"/>
              <a:ext cx="3587909" cy="21744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350" lIns="213350" spcFirstLastPara="1" rIns="213350" wrap="square" tIns="21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Thank you for taking the time to stay and listen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>
            <p:ph type="title"/>
          </p:nvPr>
        </p:nvSpPr>
        <p:spPr>
          <a:xfrm>
            <a:off x="838200" y="365125"/>
            <a:ext cx="10515600" cy="24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5317"/>
              <a:buFont typeface="Play"/>
              <a:buNone/>
            </a:pPr>
            <a:r>
              <a:rPr lang="en-US" sz="3511"/>
              <a:t>Welcome – Mrs Jones</a:t>
            </a:r>
            <a:endParaRPr sz="3511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1100">
                <a:latin typeface="Arial"/>
                <a:ea typeface="Arial"/>
                <a:cs typeface="Arial"/>
                <a:sym typeface="Arial"/>
              </a:rPr>
              <a:t>‘Believe in the light, whilst you have the light so that you may become children of light’ (John 12:36) is our main aim for our children.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22860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1100" u="sng">
                <a:latin typeface="Calibri"/>
                <a:ea typeface="Calibri"/>
                <a:cs typeface="Calibri"/>
                <a:sym typeface="Calibri"/>
              </a:rPr>
              <a:t>Love; Learn; Aspire Achieve</a:t>
            </a:r>
            <a:endParaRPr b="1" sz="1100" u="sng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1100">
                <a:latin typeface="Calibri"/>
                <a:ea typeface="Calibri"/>
                <a:cs typeface="Calibri"/>
                <a:sym typeface="Calibri"/>
              </a:rPr>
              <a:t>At the heart of everything is a </a:t>
            </a:r>
            <a:r>
              <a:rPr b="1" lang="en-US" sz="20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personalised approach </a:t>
            </a:r>
            <a:r>
              <a:rPr b="1" lang="en-US" sz="1100">
                <a:latin typeface="Calibri"/>
                <a:ea typeface="Calibri"/>
                <a:cs typeface="Calibri"/>
                <a:sym typeface="Calibri"/>
              </a:rPr>
              <a:t>to each unique individual as part of our Christian Community.  The strong family ethos ensures that all children </a:t>
            </a:r>
            <a:r>
              <a:rPr b="1" lang="en-US" sz="16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feel valued </a:t>
            </a:r>
            <a:r>
              <a:rPr b="1" lang="en-US" sz="1100"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1" lang="en-US" sz="16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grow in self-confidence</a:t>
            </a:r>
            <a:r>
              <a:rPr b="1" lang="en-US" sz="1100">
                <a:latin typeface="Calibri"/>
                <a:ea typeface="Calibri"/>
                <a:cs typeface="Calibri"/>
                <a:sym typeface="Calibri"/>
              </a:rPr>
              <a:t>.  Enthusiastic staff, with high expectations demonstrate </a:t>
            </a:r>
            <a:r>
              <a:rPr b="1" lang="en-US" sz="14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care beyond the classroom</a:t>
            </a:r>
            <a:r>
              <a:rPr b="1" lang="en-US" sz="1100">
                <a:latin typeface="Calibri"/>
                <a:ea typeface="Calibri"/>
                <a:cs typeface="Calibri"/>
                <a:sym typeface="Calibri"/>
              </a:rPr>
              <a:t>.  </a:t>
            </a:r>
            <a:r>
              <a:rPr b="1" lang="en-US" sz="16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Through God’s guidance</a:t>
            </a:r>
            <a:r>
              <a:rPr b="1" lang="en-US" sz="1100">
                <a:latin typeface="Calibri"/>
                <a:ea typeface="Calibri"/>
                <a:cs typeface="Calibri"/>
                <a:sym typeface="Calibri"/>
              </a:rPr>
              <a:t>, we encourage </a:t>
            </a:r>
            <a:r>
              <a:rPr b="1" lang="en-US" sz="16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his light </a:t>
            </a:r>
            <a:r>
              <a:rPr b="1" lang="en-US" sz="1100"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b="1" lang="en-US" sz="140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each and every child </a:t>
            </a:r>
            <a:r>
              <a:rPr b="1" lang="en-US" sz="1100">
                <a:latin typeface="Calibri"/>
                <a:ea typeface="Calibri"/>
                <a:cs typeface="Calibri"/>
                <a:sym typeface="Calibri"/>
              </a:rPr>
              <a:t>to discover their gifts and potential.</a:t>
            </a:r>
            <a:endParaRPr b="1"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98" name="Google Shape;98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7050" y="2300825"/>
            <a:ext cx="8137200" cy="434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"/>
          <p:cNvSpPr/>
          <p:nvPr/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78"/>
                </a:srgbClr>
              </a:gs>
              <a:gs pos="100000">
                <a:srgbClr val="0F4761"/>
              </a:gs>
            </a:gsLst>
            <a:lin ang="197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/>
          <p:nvPr/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0">
                <a:srgbClr val="0A2F41">
                  <a:alpha val="67843"/>
                </a:srgbClr>
              </a:gs>
              <a:gs pos="19000">
                <a:srgbClr val="0A2F41">
                  <a:alpha val="67843"/>
                </a:srgbClr>
              </a:gs>
              <a:gs pos="100000">
                <a:srgbClr val="156082">
                  <a:alpha val="47843"/>
                </a:srgbClr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/>
          <p:nvPr/>
        </p:nvSpPr>
        <p:spPr>
          <a:xfrm flipH="1" rot="-5400000">
            <a:off x="5010646" y="-5010043"/>
            <a:ext cx="2170709" cy="12192000"/>
          </a:xfrm>
          <a:prstGeom prst="rect">
            <a:avLst/>
          </a:prstGeom>
          <a:gradFill>
            <a:gsLst>
              <a:gs pos="0">
                <a:srgbClr val="0F4761">
                  <a:alpha val="16078"/>
                </a:srgbClr>
              </a:gs>
              <a:gs pos="23000">
                <a:srgbClr val="0F4761">
                  <a:alpha val="16078"/>
                </a:srgbClr>
              </a:gs>
              <a:gs pos="99000">
                <a:srgbClr val="000000">
                  <a:alpha val="45098"/>
                </a:srgbClr>
              </a:gs>
              <a:gs pos="100000">
                <a:srgbClr val="000000">
                  <a:alpha val="45098"/>
                </a:srgbClr>
              </a:gs>
            </a:gsLst>
            <a:lin ang="210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 txBox="1"/>
          <p:nvPr>
            <p:ph type="title"/>
          </p:nvPr>
        </p:nvSpPr>
        <p:spPr>
          <a:xfrm>
            <a:off x="1383564" y="348865"/>
            <a:ext cx="9718111" cy="1576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lay"/>
              <a:buNone/>
            </a:pPr>
            <a:r>
              <a:rPr lang="en-US" sz="4000">
                <a:solidFill>
                  <a:srgbClr val="FFFFFF"/>
                </a:solidFill>
              </a:rPr>
              <a:t>School Day Timings – Mrs Gibson </a:t>
            </a:r>
            <a:endParaRPr/>
          </a:p>
        </p:txBody>
      </p:sp>
      <p:grpSp>
        <p:nvGrpSpPr>
          <p:cNvPr id="108" name="Google Shape;108;p3"/>
          <p:cNvGrpSpPr/>
          <p:nvPr/>
        </p:nvGrpSpPr>
        <p:grpSpPr>
          <a:xfrm>
            <a:off x="648124" y="3353860"/>
            <a:ext cx="10919692" cy="2213643"/>
            <a:chOff x="4068" y="737881"/>
            <a:chExt cx="10919692" cy="2213643"/>
          </a:xfrm>
        </p:grpSpPr>
        <p:sp>
          <p:nvSpPr>
            <p:cNvPr id="109" name="Google Shape;109;p3"/>
            <p:cNvSpPr/>
            <p:nvPr/>
          </p:nvSpPr>
          <p:spPr>
            <a:xfrm rot="5400000">
              <a:off x="-767886" y="1509836"/>
              <a:ext cx="1660232" cy="116321"/>
            </a:xfrm>
            <a:prstGeom prst="corner">
              <a:avLst>
                <a:gd fmla="val 1000" name="adj1"/>
                <a:gd fmla="val 1000" name="adj2"/>
              </a:avLst>
            </a:prstGeom>
            <a:solidFill>
              <a:schemeClr val="lt1"/>
            </a:solidFill>
            <a:ln cap="flat" cmpd="sng" w="19050">
              <a:solidFill>
                <a:srgbClr val="E7713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4068" y="2398113"/>
              <a:ext cx="1454020" cy="553410"/>
            </a:xfrm>
            <a:prstGeom prst="homePlate">
              <a:avLst>
                <a:gd fmla="val 25000" name="adj"/>
              </a:avLst>
            </a:prstGeom>
            <a:solidFill>
              <a:srgbClr val="E77132"/>
            </a:solidFill>
            <a:ln cap="flat" cmpd="sng" w="19050">
              <a:solidFill>
                <a:srgbClr val="E7713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3"/>
            <p:cNvSpPr txBox="1"/>
            <p:nvPr/>
          </p:nvSpPr>
          <p:spPr>
            <a:xfrm>
              <a:off x="4068" y="2398113"/>
              <a:ext cx="1384844" cy="55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88900" spcFirstLastPara="1" rIns="88900" wrap="square" tIns="177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8:30 AM</a:t>
              </a: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20390" y="807673"/>
              <a:ext cx="1180664" cy="1520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3"/>
            <p:cNvSpPr txBox="1"/>
            <p:nvPr/>
          </p:nvSpPr>
          <p:spPr>
            <a:xfrm>
              <a:off x="120390" y="807673"/>
              <a:ext cx="1180664" cy="1520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school gate opens and 1 member of staff will be outside – no playground equipment</a:t>
              </a: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 rot="5400000">
              <a:off x="584352" y="1509836"/>
              <a:ext cx="1660232" cy="116321"/>
            </a:xfrm>
            <a:prstGeom prst="corner">
              <a:avLst>
                <a:gd fmla="val 1000" name="adj1"/>
                <a:gd fmla="val 1000" name="adj2"/>
              </a:avLst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356307" y="2398113"/>
              <a:ext cx="1454020" cy="553410"/>
            </a:xfrm>
            <a:prstGeom prst="chevron">
              <a:avLst>
                <a:gd fmla="val 25000" name="adj"/>
              </a:avLst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1494660" y="2398113"/>
              <a:ext cx="1177315" cy="55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88900" spcFirstLastPara="1" rIns="88900" wrap="square" tIns="177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8:40 AM</a:t>
              </a: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1472629" y="807673"/>
              <a:ext cx="1180664" cy="1520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1472629" y="807673"/>
              <a:ext cx="1180664" cy="1520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teachers will be outside and available for quick messages – longer messgaes – please email</a:t>
              </a: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 rot="5400000">
              <a:off x="1936590" y="1509836"/>
              <a:ext cx="1660232" cy="116321"/>
            </a:xfrm>
            <a:prstGeom prst="corner">
              <a:avLst>
                <a:gd fmla="val 1000" name="adj1"/>
                <a:gd fmla="val 1000" name="adj2"/>
              </a:avLst>
            </a:prstGeom>
            <a:solidFill>
              <a:schemeClr val="lt1"/>
            </a:solidFill>
            <a:ln cap="flat" cmpd="sng" w="19050">
              <a:solidFill>
                <a:srgbClr val="0F9BD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708546" y="2398113"/>
              <a:ext cx="1454020" cy="553410"/>
            </a:xfrm>
            <a:prstGeom prst="chevron">
              <a:avLst>
                <a:gd fmla="val 25000" name="adj"/>
              </a:avLst>
            </a:prstGeom>
            <a:solidFill>
              <a:srgbClr val="0F9BD4"/>
            </a:solidFill>
            <a:ln cap="flat" cmpd="sng" w="19050">
              <a:solidFill>
                <a:srgbClr val="0F9BD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2846899" y="2398113"/>
              <a:ext cx="1177315" cy="55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88900" spcFirstLastPara="1" rIns="88900" wrap="square" tIns="177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8:45 AM</a:t>
              </a: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824867" y="807673"/>
              <a:ext cx="1180664" cy="1520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2824867" y="807673"/>
              <a:ext cx="1180664" cy="1520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Bell rung</a:t>
              </a: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 rot="5400000">
              <a:off x="3288829" y="1509836"/>
              <a:ext cx="1660232" cy="116321"/>
            </a:xfrm>
            <a:prstGeom prst="corner">
              <a:avLst>
                <a:gd fmla="val 1000" name="adj1"/>
                <a:gd fmla="val 1000" name="adj2"/>
              </a:avLst>
            </a:prstGeom>
            <a:solidFill>
              <a:schemeClr val="lt1"/>
            </a:solidFill>
            <a:ln cap="flat" cmpd="sng" w="19050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4060784" y="2398113"/>
              <a:ext cx="1454020" cy="553410"/>
            </a:xfrm>
            <a:prstGeom prst="chevron">
              <a:avLst>
                <a:gd fmla="val 25000" name="adj"/>
              </a:avLst>
            </a:prstGeom>
            <a:solidFill>
              <a:schemeClr val="accent5"/>
            </a:solidFill>
            <a:ln cap="flat" cmpd="sng" w="19050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4199137" y="2398113"/>
              <a:ext cx="1177315" cy="55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88900" spcFirstLastPara="1" rIns="88900" wrap="square" tIns="177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9:00 AM</a:t>
              </a: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4177106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4177106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Register taken – after 9.00 is late after 9.15 is no mark for the whole morning session – unauthorized unless reason given or special circumstances agreed with the HT</a:t>
              </a: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 rot="5400000">
              <a:off x="4641068" y="1509836"/>
              <a:ext cx="1660232" cy="116321"/>
            </a:xfrm>
            <a:prstGeom prst="corner">
              <a:avLst>
                <a:gd fmla="val 1000" name="adj1"/>
                <a:gd fmla="val 1000" name="adj2"/>
              </a:avLst>
            </a:prstGeom>
            <a:solidFill>
              <a:schemeClr val="lt1"/>
            </a:solidFill>
            <a:ln cap="flat" cmpd="sng" w="19050">
              <a:solidFill>
                <a:schemeClr val="accent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413023" y="2398113"/>
              <a:ext cx="1454020" cy="553410"/>
            </a:xfrm>
            <a:prstGeom prst="chevron">
              <a:avLst>
                <a:gd fmla="val 25000" name="adj"/>
              </a:avLst>
            </a:prstGeom>
            <a:solidFill>
              <a:schemeClr val="accent6"/>
            </a:solidFill>
            <a:ln cap="flat" cmpd="sng" w="19050">
              <a:solidFill>
                <a:schemeClr val="accent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3"/>
            <p:cNvSpPr txBox="1"/>
            <p:nvPr/>
          </p:nvSpPr>
          <p:spPr>
            <a:xfrm>
              <a:off x="5551376" y="2398113"/>
              <a:ext cx="1177315" cy="55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88900" spcFirstLastPara="1" rIns="88900" wrap="square" tIns="177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10:30</a:t>
              </a: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529345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3"/>
            <p:cNvSpPr txBox="1"/>
            <p:nvPr/>
          </p:nvSpPr>
          <p:spPr>
            <a:xfrm>
              <a:off x="5529345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Breaktime</a:t>
              </a: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 rot="5400000">
              <a:off x="5993307" y="1509836"/>
              <a:ext cx="1660232" cy="116321"/>
            </a:xfrm>
            <a:prstGeom prst="corner">
              <a:avLst>
                <a:gd fmla="val 1000" name="adj1"/>
                <a:gd fmla="val 1000" name="adj2"/>
              </a:avLst>
            </a:prstGeom>
            <a:solidFill>
              <a:schemeClr val="lt1"/>
            </a:solidFill>
            <a:ln cap="flat" cmpd="sng" w="19050">
              <a:solidFill>
                <a:srgbClr val="E7713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6765262" y="2398113"/>
              <a:ext cx="1454020" cy="553410"/>
            </a:xfrm>
            <a:prstGeom prst="chevron">
              <a:avLst>
                <a:gd fmla="val 25000" name="adj"/>
              </a:avLst>
            </a:prstGeom>
            <a:solidFill>
              <a:srgbClr val="E77132"/>
            </a:solidFill>
            <a:ln cap="flat" cmpd="sng" w="19050">
              <a:solidFill>
                <a:srgbClr val="E7713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3"/>
            <p:cNvSpPr txBox="1"/>
            <p:nvPr/>
          </p:nvSpPr>
          <p:spPr>
            <a:xfrm>
              <a:off x="6903615" y="2398113"/>
              <a:ext cx="1177315" cy="55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88900" spcFirstLastPara="1" rIns="88900" wrap="square" tIns="177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12:00</a:t>
              </a: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6881584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3"/>
            <p:cNvSpPr txBox="1"/>
            <p:nvPr/>
          </p:nvSpPr>
          <p:spPr>
            <a:xfrm>
              <a:off x="6881584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lunch</a:t>
              </a: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 rot="5400000">
              <a:off x="7345546" y="1509836"/>
              <a:ext cx="1660232" cy="116321"/>
            </a:xfrm>
            <a:prstGeom prst="corner">
              <a:avLst>
                <a:gd fmla="val 1000" name="adj1"/>
                <a:gd fmla="val 1000" name="adj2"/>
              </a:avLst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8117501" y="2398113"/>
              <a:ext cx="1454020" cy="553410"/>
            </a:xfrm>
            <a:prstGeom prst="chevron">
              <a:avLst>
                <a:gd fmla="val 25000" name="adj"/>
              </a:avLst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3"/>
            <p:cNvSpPr txBox="1"/>
            <p:nvPr/>
          </p:nvSpPr>
          <p:spPr>
            <a:xfrm>
              <a:off x="8255854" y="2398113"/>
              <a:ext cx="1177315" cy="55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88900" spcFirstLastPara="1" rIns="88900" wrap="square" tIns="177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1:00 PM</a:t>
              </a: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8233823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8233823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learning time</a:t>
              </a: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 rot="5400000">
              <a:off x="8697784" y="1509836"/>
              <a:ext cx="1660232" cy="116321"/>
            </a:xfrm>
            <a:prstGeom prst="corner">
              <a:avLst>
                <a:gd fmla="val 1000" name="adj1"/>
                <a:gd fmla="val 1000" name="adj2"/>
              </a:avLst>
            </a:prstGeom>
            <a:solidFill>
              <a:schemeClr val="lt1"/>
            </a:solidFill>
            <a:ln cap="flat" cmpd="sng" w="19050">
              <a:solidFill>
                <a:srgbClr val="0F9BD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9469740" y="2398113"/>
              <a:ext cx="1454020" cy="553410"/>
            </a:xfrm>
            <a:prstGeom prst="chevron">
              <a:avLst>
                <a:gd fmla="val 25000" name="adj"/>
              </a:avLst>
            </a:prstGeom>
            <a:solidFill>
              <a:srgbClr val="0F9BD4"/>
            </a:solidFill>
            <a:ln cap="flat" cmpd="sng" w="19050">
              <a:solidFill>
                <a:srgbClr val="0F9BD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9608093" y="2398113"/>
              <a:ext cx="1177315" cy="5534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88900" spcFirstLastPara="1" rIns="88900" wrap="square" tIns="1778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3:15 PM</a:t>
              </a: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9586061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3"/>
            <p:cNvSpPr txBox="1"/>
            <p:nvPr/>
          </p:nvSpPr>
          <p:spPr>
            <a:xfrm>
              <a:off x="9586061" y="807673"/>
              <a:ext cx="1180664" cy="1065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Children are collected – let us know if you will be running late.  Year 6 can leave independently – if permission from a parent obtained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3C5ED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A3C5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>
            <p:ph type="title"/>
          </p:nvPr>
        </p:nvSpPr>
        <p:spPr>
          <a:xfrm>
            <a:off x="635000" y="640823"/>
            <a:ext cx="3418659" cy="55831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</a:pPr>
            <a:r>
              <a:rPr lang="en-US" sz="5400"/>
              <a:t>Buddies – Mrs Jones </a:t>
            </a:r>
            <a:br>
              <a:rPr lang="en-US" sz="5400"/>
            </a:br>
            <a:endParaRPr sz="5400"/>
          </a:p>
        </p:txBody>
      </p:sp>
      <p:sp>
        <p:nvSpPr>
          <p:cNvPr id="155" name="Google Shape;155;p4"/>
          <p:cNvSpPr/>
          <p:nvPr/>
        </p:nvSpPr>
        <p:spPr>
          <a:xfrm rot="5400000">
            <a:off x="1627450" y="3462719"/>
            <a:ext cx="5410200" cy="18288"/>
          </a:xfrm>
          <a:custGeom>
            <a:rect b="b" l="l" r="r" t="t"/>
            <a:pathLst>
              <a:path extrusionOk="0" fill="none" h="18288" w="541020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extrusionOk="0" h="18288" w="541020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12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4"/>
          <p:cNvGrpSpPr/>
          <p:nvPr/>
        </p:nvGrpSpPr>
        <p:grpSpPr>
          <a:xfrm>
            <a:off x="4648018" y="641497"/>
            <a:ext cx="6900512" cy="5534789"/>
            <a:chOff x="0" y="675"/>
            <a:chExt cx="6900512" cy="5534789"/>
          </a:xfrm>
        </p:grpSpPr>
        <p:cxnSp>
          <p:nvCxnSpPr>
            <p:cNvPr id="157" name="Google Shape;157;p4"/>
            <p:cNvCxnSpPr/>
            <p:nvPr/>
          </p:nvCxnSpPr>
          <p:spPr>
            <a:xfrm>
              <a:off x="0" y="675"/>
              <a:ext cx="6900512" cy="0"/>
            </a:xfrm>
            <a:prstGeom prst="straightConnector1">
              <a:avLst/>
            </a:prstGeom>
            <a:solidFill>
              <a:srgbClr val="E77132"/>
            </a:solidFill>
            <a:ln cap="flat" cmpd="sng" w="19050">
              <a:solidFill>
                <a:srgbClr val="E7713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158" name="Google Shape;158;p4"/>
            <p:cNvSpPr/>
            <p:nvPr/>
          </p:nvSpPr>
          <p:spPr>
            <a:xfrm>
              <a:off x="0" y="675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675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Before and After school care </a:t>
              </a:r>
              <a:endParaRPr/>
            </a:p>
          </p:txBody>
        </p:sp>
        <p:cxnSp>
          <p:nvCxnSpPr>
            <p:cNvPr id="160" name="Google Shape;160;p4"/>
            <p:cNvCxnSpPr/>
            <p:nvPr/>
          </p:nvCxnSpPr>
          <p:spPr>
            <a:xfrm>
              <a:off x="0" y="1107633"/>
              <a:ext cx="6900512" cy="0"/>
            </a:xfrm>
            <a:prstGeom prst="straightConnector1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161" name="Google Shape;161;p4"/>
            <p:cNvSpPr/>
            <p:nvPr/>
          </p:nvSpPr>
          <p:spPr>
            <a:xfrm>
              <a:off x="0" y="1107633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4"/>
            <p:cNvSpPr txBox="1"/>
            <p:nvPr/>
          </p:nvSpPr>
          <p:spPr>
            <a:xfrm>
              <a:off x="0" y="1107633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7.30am – start of the school day £8.00 with breakfast </a:t>
              </a:r>
              <a:endParaRPr/>
            </a:p>
          </p:txBody>
        </p:sp>
        <p:cxnSp>
          <p:nvCxnSpPr>
            <p:cNvPr id="163" name="Google Shape;163;p4"/>
            <p:cNvCxnSpPr/>
            <p:nvPr/>
          </p:nvCxnSpPr>
          <p:spPr>
            <a:xfrm>
              <a:off x="0" y="2214591"/>
              <a:ext cx="6900512" cy="0"/>
            </a:xfrm>
            <a:prstGeom prst="straightConnector1">
              <a:avLst/>
            </a:prstGeom>
            <a:solidFill>
              <a:srgbClr val="0F9BD4"/>
            </a:solidFill>
            <a:ln cap="flat" cmpd="sng" w="19050">
              <a:solidFill>
                <a:srgbClr val="0F9BD4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164" name="Google Shape;164;p4"/>
            <p:cNvSpPr/>
            <p:nvPr/>
          </p:nvSpPr>
          <p:spPr>
            <a:xfrm>
              <a:off x="0" y="2214591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4"/>
            <p:cNvSpPr txBox="1"/>
            <p:nvPr/>
          </p:nvSpPr>
          <p:spPr>
            <a:xfrm>
              <a:off x="0" y="2214591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After school up to 5.30pm with snack </a:t>
              </a:r>
              <a:endParaRPr/>
            </a:p>
          </p:txBody>
        </p:sp>
        <p:cxnSp>
          <p:nvCxnSpPr>
            <p:cNvPr id="166" name="Google Shape;166;p4"/>
            <p:cNvCxnSpPr/>
            <p:nvPr/>
          </p:nvCxnSpPr>
          <p:spPr>
            <a:xfrm>
              <a:off x="0" y="3321549"/>
              <a:ext cx="6900512" cy="0"/>
            </a:xfrm>
            <a:prstGeom prst="straightConnector1">
              <a:avLst/>
            </a:prstGeom>
            <a:solidFill>
              <a:schemeClr val="accent5"/>
            </a:solidFill>
            <a:ln cap="flat" cmpd="sng" w="19050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167" name="Google Shape;167;p4"/>
            <p:cNvSpPr/>
            <p:nvPr/>
          </p:nvSpPr>
          <p:spPr>
            <a:xfrm>
              <a:off x="0" y="3321549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4"/>
            <p:cNvSpPr txBox="1"/>
            <p:nvPr/>
          </p:nvSpPr>
          <p:spPr>
            <a:xfrm>
              <a:off x="0" y="3321549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Special events will be advertised – </a:t>
              </a:r>
              <a:r>
                <a:rPr b="0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up to 14 pupils – Buddies cost applies - </a:t>
              </a:r>
              <a:r>
                <a:rPr lang="en-US" sz="2400">
                  <a:solidFill>
                    <a:schemeClr val="dk1"/>
                  </a:solidFill>
                </a:rPr>
                <a:t>½ price for FSM </a:t>
              </a:r>
              <a:endParaRPr sz="1000"/>
            </a:p>
          </p:txBody>
        </p:sp>
        <p:cxnSp>
          <p:nvCxnSpPr>
            <p:cNvPr id="169" name="Google Shape;169;p4"/>
            <p:cNvCxnSpPr/>
            <p:nvPr/>
          </p:nvCxnSpPr>
          <p:spPr>
            <a:xfrm>
              <a:off x="0" y="4428507"/>
              <a:ext cx="6900512" cy="0"/>
            </a:xfrm>
            <a:prstGeom prst="straightConnector1">
              <a:avLst/>
            </a:prstGeom>
            <a:solidFill>
              <a:schemeClr val="accent6"/>
            </a:solidFill>
            <a:ln cap="flat" cmpd="sng" w="19050">
              <a:solidFill>
                <a:schemeClr val="accent6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170" name="Google Shape;170;p4"/>
            <p:cNvSpPr/>
            <p:nvPr/>
          </p:nvSpPr>
          <p:spPr>
            <a:xfrm>
              <a:off x="0" y="4428507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4"/>
            <p:cNvSpPr txBox="1"/>
            <p:nvPr/>
          </p:nvSpPr>
          <p:spPr>
            <a:xfrm>
              <a:off x="0" y="4428507"/>
              <a:ext cx="6900512" cy="11069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 can… with Buddies – baking, sport, music, dance, craft etc.</a:t>
              </a:r>
              <a:endParaRPr/>
            </a:p>
          </p:txBody>
        </p:sp>
      </p:grpSp>
      <p:pic>
        <p:nvPicPr>
          <p:cNvPr id="172" name="Google Shape;172;p4"/>
          <p:cNvPicPr preferRelativeResize="0"/>
          <p:nvPr/>
        </p:nvPicPr>
        <p:blipFill rotWithShape="1">
          <a:blip r:embed="rId3">
            <a:alphaModFix/>
          </a:blip>
          <a:srcRect b="0" l="16121" r="15491" t="0"/>
          <a:stretch/>
        </p:blipFill>
        <p:spPr>
          <a:xfrm>
            <a:off x="377263" y="4067144"/>
            <a:ext cx="3676396" cy="2071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"/>
          <p:cNvSpPr txBox="1"/>
          <p:nvPr>
            <p:ph type="title"/>
          </p:nvPr>
        </p:nvSpPr>
        <p:spPr>
          <a:xfrm>
            <a:off x="838200" y="365125"/>
            <a:ext cx="10515600" cy="817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/>
              <a:t>Contacting school staff – Mrs Jones</a:t>
            </a:r>
            <a:endParaRPr/>
          </a:p>
        </p:txBody>
      </p:sp>
      <p:sp>
        <p:nvSpPr>
          <p:cNvPr id="178" name="Google Shape;178;p5"/>
          <p:cNvSpPr txBox="1"/>
          <p:nvPr>
            <p:ph idx="1" type="body"/>
          </p:nvPr>
        </p:nvSpPr>
        <p:spPr>
          <a:xfrm>
            <a:off x="838200" y="1825625"/>
            <a:ext cx="10515600" cy="3587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graphicFrame>
        <p:nvGraphicFramePr>
          <p:cNvPr id="179" name="Google Shape;179;p5"/>
          <p:cNvGraphicFramePr/>
          <p:nvPr/>
        </p:nvGraphicFramePr>
        <p:xfrm>
          <a:off x="292608" y="12807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{54715952-7F32-44D3-88D5-C82A1C334386}</a:tableStyleId>
              </a:tblPr>
              <a:tblGrid>
                <a:gridCol w="5848375"/>
                <a:gridCol w="5392650"/>
              </a:tblGrid>
              <a:tr h="529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 cap="none" strike="noStrike">
                          <a:solidFill>
                            <a:schemeClr val="dk1"/>
                          </a:solidFill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head@Kingsley-st-johns.cheshire.sch</a:t>
                      </a: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sz="1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Second stage when concerns have not been addressed, safeguarding, governors, concerns about staff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200" u="sng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admin@Kingsley-st-johns.cheshire</a:t>
                      </a:r>
                      <a:r>
                        <a:rPr b="0" i="0" lang="en-US" sz="22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school timings, attendance, medicine, forgotten items, running late, trips, Compass, Buddies, uniform, lunches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200" u="sng">
                          <a:solidFill>
                            <a:schemeClr val="dk1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Byrne@kingsleystjohns.co.uk</a:t>
                      </a:r>
                      <a:r>
                        <a:rPr lang="en-US" sz="2200">
                          <a:solidFill>
                            <a:schemeClr val="dk1"/>
                          </a:solidFill>
                        </a:rPr>
                        <a:t> </a:t>
                      </a:r>
                      <a:endParaRPr sz="1200"/>
                    </a:p>
                  </a:txBody>
                  <a:tcPr marT="45725" marB="45725" marR="91450" marL="9145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Concerns about the school day, school work, behaviour, homework, PE, trips, friendships, reading, curriculum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200" u="sng">
                          <a:solidFill>
                            <a:schemeClr val="dk1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Heald@kingsleystjohns.co.uk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 v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200" u="sng">
                          <a:solidFill>
                            <a:schemeClr val="dk1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Raynor@Kingsleystjohns.co.uk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Forest school, dyslexia sessions, DT, Music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200" u="sng">
                          <a:solidFill>
                            <a:schemeClr val="dk1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Senco@Kingsley-st-johns.cheshire.sch.uk</a:t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SEND issues, 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Wrens class issues, PTA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sng">
                          <a:solidFill>
                            <a:schemeClr val="dk1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sherlock@kingsleystjohns.co.uk</a:t>
                      </a:r>
                      <a:r>
                        <a:rPr lang="en-US" sz="2200">
                          <a:solidFill>
                            <a:schemeClr val="dk1"/>
                          </a:solidFill>
                        </a:rPr>
                        <a:t> </a:t>
                      </a:r>
                      <a:endParaRPr sz="12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Buddies concerns or positive feedback 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6"/>
          <p:cNvSpPr txBox="1"/>
          <p:nvPr>
            <p:ph type="title"/>
          </p:nvPr>
        </p:nvSpPr>
        <p:spPr>
          <a:xfrm>
            <a:off x="284205" y="502020"/>
            <a:ext cx="6175907" cy="16429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"/>
              <a:buNone/>
            </a:pPr>
            <a:r>
              <a:rPr lang="en-US" sz="4000"/>
              <a:t>The Year ahead  - Mrs Jones </a:t>
            </a:r>
            <a:endParaRPr/>
          </a:p>
        </p:txBody>
      </p:sp>
      <p:sp>
        <p:nvSpPr>
          <p:cNvPr id="186" name="Google Shape;186;p6"/>
          <p:cNvSpPr txBox="1"/>
          <p:nvPr>
            <p:ph idx="1" type="body"/>
          </p:nvPr>
        </p:nvSpPr>
        <p:spPr>
          <a:xfrm>
            <a:off x="1144923" y="2405894"/>
            <a:ext cx="5315189" cy="35350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The annual overview has been sent out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Paper copies available here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  <p:sp>
        <p:nvSpPr>
          <p:cNvPr id="187" name="Google Shape;187;p6"/>
          <p:cNvSpPr/>
          <p:nvPr/>
        </p:nvSpPr>
        <p:spPr>
          <a:xfrm flipH="1" rot="10800000">
            <a:off x="8123333" y="-5"/>
            <a:ext cx="4092521" cy="6858000"/>
          </a:xfrm>
          <a:prstGeom prst="rect">
            <a:avLst/>
          </a:prstGeom>
          <a:gradFill>
            <a:gsLst>
              <a:gs pos="0">
                <a:srgbClr val="000000">
                  <a:alpha val="94118"/>
                </a:srgbClr>
              </a:gs>
              <a:gs pos="8000">
                <a:srgbClr val="000000">
                  <a:alpha val="94118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 rot="10800000">
            <a:off x="8123333" y="-2"/>
            <a:ext cx="4092521" cy="6400369"/>
          </a:xfrm>
          <a:prstGeom prst="rect">
            <a:avLst/>
          </a:prstGeom>
          <a:gradFill>
            <a:gsLst>
              <a:gs pos="0">
                <a:srgbClr val="0A2F41">
                  <a:alpha val="0"/>
                </a:srgbClr>
              </a:gs>
              <a:gs pos="31000">
                <a:srgbClr val="0A2F41">
                  <a:alpha val="0"/>
                </a:srgbClr>
              </a:gs>
              <a:gs pos="100000">
                <a:srgbClr val="0A2F41">
                  <a:alpha val="25882"/>
                </a:srgbClr>
              </a:gs>
            </a:gsLst>
            <a:lin ang="18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6"/>
          <p:cNvSpPr/>
          <p:nvPr/>
        </p:nvSpPr>
        <p:spPr>
          <a:xfrm flipH="1" rot="10800000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rgbClr val="156082">
                  <a:alpha val="0"/>
                </a:srgbClr>
              </a:gs>
              <a:gs pos="72000">
                <a:srgbClr val="000000">
                  <a:alpha val="21176"/>
                </a:srgbClr>
              </a:gs>
              <a:gs pos="100000">
                <a:srgbClr val="000000">
                  <a:alpha val="21176"/>
                </a:srgbClr>
              </a:gs>
            </a:gsLst>
            <a:lin ang="3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6"/>
          <p:cNvSpPr/>
          <p:nvPr/>
        </p:nvSpPr>
        <p:spPr>
          <a:xfrm flipH="1" rot="10800000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rgbClr val="156082">
                  <a:alpha val="0"/>
                </a:srgbClr>
              </a:gs>
              <a:gs pos="93000">
                <a:srgbClr val="000000">
                  <a:alpha val="29020"/>
                </a:srgbClr>
              </a:gs>
              <a:gs pos="100000">
                <a:srgbClr val="000000">
                  <a:alpha val="2902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159497"/>
            <a:ext cx="5024188" cy="65038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"/>
          <p:cNvSpPr txBox="1"/>
          <p:nvPr>
            <p:ph type="title"/>
          </p:nvPr>
        </p:nvSpPr>
        <p:spPr>
          <a:xfrm>
            <a:off x="838200" y="365126"/>
            <a:ext cx="10515600" cy="9709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Uniform and PE – Miss Byrne </a:t>
            </a:r>
            <a:endParaRPr/>
          </a:p>
        </p:txBody>
      </p:sp>
      <p:grpSp>
        <p:nvGrpSpPr>
          <p:cNvPr id="197" name="Google Shape;197;p7"/>
          <p:cNvGrpSpPr/>
          <p:nvPr/>
        </p:nvGrpSpPr>
        <p:grpSpPr>
          <a:xfrm>
            <a:off x="920813" y="1426179"/>
            <a:ext cx="10350461" cy="4171193"/>
            <a:chOff x="82613" y="90072"/>
            <a:chExt cx="10350461" cy="4171193"/>
          </a:xfrm>
        </p:grpSpPr>
        <p:sp>
          <p:nvSpPr>
            <p:cNvPr id="198" name="Google Shape;198;p7"/>
            <p:cNvSpPr/>
            <p:nvPr/>
          </p:nvSpPr>
          <p:spPr>
            <a:xfrm>
              <a:off x="82613" y="90072"/>
              <a:ext cx="897246" cy="897246"/>
            </a:xfrm>
            <a:prstGeom prst="ellipse">
              <a:avLst/>
            </a:prstGeom>
            <a:solidFill>
              <a:srgbClr val="CAD1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271034" y="278494"/>
              <a:ext cx="520402" cy="520402"/>
            </a:xfrm>
            <a:prstGeom prst="rect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1172126" y="90072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7"/>
            <p:cNvSpPr txBox="1"/>
            <p:nvPr/>
          </p:nvSpPr>
          <p:spPr>
            <a:xfrm>
              <a:off x="1172126" y="90072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Grey trousers, shorts or skirt</a:t>
              </a: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3655575" y="90072"/>
              <a:ext cx="897246" cy="897246"/>
            </a:xfrm>
            <a:prstGeom prst="ellipse">
              <a:avLst/>
            </a:prstGeom>
            <a:solidFill>
              <a:srgbClr val="CAD1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3843996" y="278494"/>
              <a:ext cx="520402" cy="520402"/>
            </a:xfrm>
            <a:prstGeom prst="rect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4745088" y="90072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7"/>
            <p:cNvSpPr txBox="1"/>
            <p:nvPr/>
          </p:nvSpPr>
          <p:spPr>
            <a:xfrm>
              <a:off x="4745088" y="90072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White polo top</a:t>
              </a: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7228536" y="90072"/>
              <a:ext cx="897246" cy="897246"/>
            </a:xfrm>
            <a:prstGeom prst="ellipse">
              <a:avLst/>
            </a:prstGeom>
            <a:solidFill>
              <a:srgbClr val="CAD1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7416958" y="278494"/>
              <a:ext cx="520402" cy="520402"/>
            </a:xfrm>
            <a:prstGeom prst="rect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8318049" y="90072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7"/>
            <p:cNvSpPr txBox="1"/>
            <p:nvPr/>
          </p:nvSpPr>
          <p:spPr>
            <a:xfrm>
              <a:off x="8318049" y="90072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Blue jumper/cardigan</a:t>
              </a: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82613" y="1727045"/>
              <a:ext cx="897246" cy="897246"/>
            </a:xfrm>
            <a:prstGeom prst="ellipse">
              <a:avLst/>
            </a:prstGeom>
            <a:solidFill>
              <a:srgbClr val="CAD1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271034" y="1915467"/>
              <a:ext cx="520402" cy="520402"/>
            </a:xfrm>
            <a:prstGeom prst="rect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1172126" y="1727045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7"/>
            <p:cNvSpPr txBox="1"/>
            <p:nvPr/>
          </p:nvSpPr>
          <p:spPr>
            <a:xfrm>
              <a:off x="1172126" y="1727045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Black shoes </a:t>
              </a: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3655575" y="1727045"/>
              <a:ext cx="897246" cy="897246"/>
            </a:xfrm>
            <a:prstGeom prst="ellipse">
              <a:avLst/>
            </a:prstGeom>
            <a:solidFill>
              <a:srgbClr val="CAD1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3843996" y="1915467"/>
              <a:ext cx="520402" cy="520402"/>
            </a:xfrm>
            <a:prstGeom prst="rect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4745088" y="1727045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7"/>
            <p:cNvSpPr txBox="1"/>
            <p:nvPr/>
          </p:nvSpPr>
          <p:spPr>
            <a:xfrm>
              <a:off x="4745088" y="1727045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 attire can be work on PE days for KS2</a:t>
              </a:r>
              <a:endParaRPr/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7228536" y="1727045"/>
              <a:ext cx="897246" cy="897246"/>
            </a:xfrm>
            <a:prstGeom prst="ellipse">
              <a:avLst/>
            </a:prstGeom>
            <a:solidFill>
              <a:srgbClr val="CAD1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7416958" y="1915467"/>
              <a:ext cx="520402" cy="520402"/>
            </a:xfrm>
            <a:prstGeom prst="rect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8318049" y="1727045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7"/>
            <p:cNvSpPr txBox="1"/>
            <p:nvPr/>
          </p:nvSpPr>
          <p:spPr>
            <a:xfrm>
              <a:off x="8125774" y="1727043"/>
              <a:ext cx="2307300" cy="89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chemeClr val="dk1"/>
                  </a:solidFill>
                </a:rPr>
                <a:t> </a:t>
              </a: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Falcons -    </a:t>
              </a:r>
              <a:r>
                <a:rPr b="0" i="0" lang="en-U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Tuesday</a:t>
              </a:r>
              <a:endPara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Barn Owls – </a:t>
              </a: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Thursda</a:t>
              </a:r>
              <a:r>
                <a:rPr lang="en-US" sz="1200">
                  <a:solidFill>
                    <a:schemeClr val="dk1"/>
                  </a:solidFill>
                </a:rPr>
                <a:t>y</a:t>
              </a:r>
              <a:endParaRPr sz="1200"/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82613" y="3364019"/>
              <a:ext cx="897246" cy="897246"/>
            </a:xfrm>
            <a:prstGeom prst="ellipse">
              <a:avLst/>
            </a:prstGeom>
            <a:solidFill>
              <a:srgbClr val="CAD1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271034" y="3552441"/>
              <a:ext cx="520402" cy="520402"/>
            </a:xfrm>
            <a:prstGeom prst="rect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1172126" y="3364019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7"/>
            <p:cNvSpPr txBox="1"/>
            <p:nvPr/>
          </p:nvSpPr>
          <p:spPr>
            <a:xfrm>
              <a:off x="1172126" y="3364019"/>
              <a:ext cx="2114937" cy="897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Forest school clothing for forest school days </a:t>
              </a:r>
              <a:endParaRPr/>
            </a:p>
          </p:txBody>
        </p:sp>
      </p:grpSp>
      <p:pic>
        <p:nvPicPr>
          <p:cNvPr id="226" name="Google Shape;226;p7"/>
          <p:cNvPicPr preferRelativeResize="0"/>
          <p:nvPr/>
        </p:nvPicPr>
        <p:blipFill rotWithShape="1">
          <a:blip r:embed="rId3">
            <a:alphaModFix/>
          </a:blip>
          <a:srcRect b="0" l="19803" r="20251" t="0"/>
          <a:stretch/>
        </p:blipFill>
        <p:spPr>
          <a:xfrm>
            <a:off x="7696200" y="4004808"/>
            <a:ext cx="4174671" cy="2684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/>
          <p:nvPr/>
        </p:nvSpPr>
        <p:spPr>
          <a:xfrm flipH="1" rot="5400000">
            <a:off x="-1410084" y="1410082"/>
            <a:ext cx="6858000" cy="4037836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0F4761"/>
              </a:gs>
            </a:gsLst>
            <a:lin ang="3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8"/>
          <p:cNvSpPr/>
          <p:nvPr/>
        </p:nvSpPr>
        <p:spPr>
          <a:xfrm flipH="1" rot="5400000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56082">
                  <a:alpha val="45882"/>
                </a:srgbClr>
              </a:gs>
              <a:gs pos="100000">
                <a:srgbClr val="156082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8"/>
          <p:cNvSpPr/>
          <p:nvPr/>
        </p:nvSpPr>
        <p:spPr>
          <a:xfrm flipH="1" rot="5400000">
            <a:off x="767923" y="3588085"/>
            <a:ext cx="2501979" cy="4037841"/>
          </a:xfrm>
          <a:prstGeom prst="rect">
            <a:avLst/>
          </a:prstGeom>
          <a:gradFill>
            <a:gsLst>
              <a:gs pos="0">
                <a:srgbClr val="156082">
                  <a:alpha val="29020"/>
                </a:srgbClr>
              </a:gs>
              <a:gs pos="2000">
                <a:srgbClr val="156082">
                  <a:alpha val="29020"/>
                </a:srgbClr>
              </a:gs>
              <a:gs pos="100000">
                <a:srgbClr val="000000">
                  <a:alpha val="30196"/>
                </a:srgbClr>
              </a:gs>
            </a:gsLst>
            <a:lin ang="7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8"/>
          <p:cNvSpPr/>
          <p:nvPr/>
        </p:nvSpPr>
        <p:spPr>
          <a:xfrm rot="-964587">
            <a:off x="-501737" y="969718"/>
            <a:ext cx="3900357" cy="4178958"/>
          </a:xfrm>
          <a:custGeom>
            <a:rect b="b" l="l" r="r" t="t"/>
            <a:pathLst>
              <a:path extrusionOk="0" h="4178958" w="3900357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56082">
                  <a:alpha val="43137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8"/>
          <p:cNvSpPr/>
          <p:nvPr/>
        </p:nvSpPr>
        <p:spPr>
          <a:xfrm flipH="1" rot="5400000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B0E1">
                  <a:alpha val="10980"/>
                </a:srgbClr>
              </a:gs>
              <a:gs pos="100000">
                <a:srgbClr val="43B0E1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8"/>
          <p:cNvSpPr txBox="1"/>
          <p:nvPr>
            <p:ph type="title"/>
          </p:nvPr>
        </p:nvSpPr>
        <p:spPr>
          <a:xfrm>
            <a:off x="461273" y="330359"/>
            <a:ext cx="3115265" cy="14022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"/>
              <a:buNone/>
            </a:pPr>
            <a:r>
              <a:rPr lang="en-US" sz="4000">
                <a:solidFill>
                  <a:srgbClr val="FFFFFF"/>
                </a:solidFill>
              </a:rPr>
              <a:t>Forest School – Mrs Raynor </a:t>
            </a:r>
            <a:endParaRPr/>
          </a:p>
        </p:txBody>
      </p:sp>
      <p:grpSp>
        <p:nvGrpSpPr>
          <p:cNvPr id="238" name="Google Shape;238;p8"/>
          <p:cNvGrpSpPr/>
          <p:nvPr/>
        </p:nvGrpSpPr>
        <p:grpSpPr>
          <a:xfrm>
            <a:off x="5511508" y="750440"/>
            <a:ext cx="5453920" cy="5453920"/>
            <a:chOff x="606456" y="0"/>
            <a:chExt cx="5453920" cy="5453920"/>
          </a:xfrm>
        </p:grpSpPr>
        <p:sp>
          <p:nvSpPr>
            <p:cNvPr id="239" name="Google Shape;239;p8"/>
            <p:cNvSpPr/>
            <p:nvPr/>
          </p:nvSpPr>
          <p:spPr>
            <a:xfrm>
              <a:off x="606456" y="0"/>
              <a:ext cx="5453920" cy="5453920"/>
            </a:xfrm>
            <a:prstGeom prst="diamond">
              <a:avLst/>
            </a:prstGeom>
            <a:solidFill>
              <a:srgbClr val="F6D2C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1124578" y="518122"/>
              <a:ext cx="2127028" cy="212702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EA8155"/>
                </a:gs>
                <a:gs pos="50000">
                  <a:srgbClr val="F06E28"/>
                </a:gs>
                <a:gs pos="100000">
                  <a:srgbClr val="DD5D1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8"/>
            <p:cNvSpPr txBox="1"/>
            <p:nvPr/>
          </p:nvSpPr>
          <p:spPr>
            <a:xfrm>
              <a:off x="1228411" y="621955"/>
              <a:ext cx="1919362" cy="19193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Long sleeves and long trousers  must be worn and a waterproof coat. Sometimes activities involve water despite good weather,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3415225" y="518122"/>
              <a:ext cx="2127028" cy="212702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497D4D"/>
                </a:gs>
                <a:gs pos="50000">
                  <a:srgbClr val="146E21"/>
                </a:gs>
                <a:gs pos="100000">
                  <a:srgbClr val="0D641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8"/>
            <p:cNvSpPr txBox="1"/>
            <p:nvPr/>
          </p:nvSpPr>
          <p:spPr>
            <a:xfrm>
              <a:off x="3519058" y="621955"/>
              <a:ext cx="1919362" cy="19193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Change of footwear is advisable </a:t>
              </a: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1124578" y="2808768"/>
              <a:ext cx="2127028" cy="212702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48A7DC"/>
                </a:gs>
                <a:gs pos="50000">
                  <a:srgbClr val="059EDD"/>
                </a:gs>
                <a:gs pos="100000">
                  <a:srgbClr val="008FCB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8"/>
            <p:cNvSpPr txBox="1"/>
            <p:nvPr/>
          </p:nvSpPr>
          <p:spPr>
            <a:xfrm>
              <a:off x="1228411" y="2912601"/>
              <a:ext cx="1919362" cy="19193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High winds and lightning will prevent it taking part, but alternative activities will be provided inside.</a:t>
              </a:r>
              <a:endParaRPr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3415225" y="2808768"/>
              <a:ext cx="2127028" cy="212702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AB4F9F"/>
                </a:gs>
                <a:gs pos="50000">
                  <a:srgbClr val="A52596"/>
                </a:gs>
                <a:gs pos="100000">
                  <a:srgbClr val="961A8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8"/>
            <p:cNvSpPr txBox="1"/>
            <p:nvPr/>
          </p:nvSpPr>
          <p:spPr>
            <a:xfrm>
              <a:off x="3519058" y="2912601"/>
              <a:ext cx="1919362" cy="19193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Friday afternoon – Wrens forest school each week and we invite children from our community to join us.</a:t>
              </a:r>
              <a:endParaRPr/>
            </a:p>
          </p:txBody>
        </p:sp>
      </p:grpSp>
      <p:pic>
        <p:nvPicPr>
          <p:cNvPr id="248" name="Google Shape;24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593" y="2731737"/>
            <a:ext cx="3472623" cy="3472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/>
          <p:nvPr/>
        </p:nvSpPr>
        <p:spPr>
          <a:xfrm flipH="1" rot="5400000">
            <a:off x="-1410084" y="1410082"/>
            <a:ext cx="6858000" cy="4037836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0F4761"/>
              </a:gs>
            </a:gsLst>
            <a:lin ang="3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9"/>
          <p:cNvSpPr/>
          <p:nvPr/>
        </p:nvSpPr>
        <p:spPr>
          <a:xfrm flipH="1" rot="5400000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56082">
                  <a:alpha val="45882"/>
                </a:srgbClr>
              </a:gs>
              <a:gs pos="100000">
                <a:srgbClr val="156082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9"/>
          <p:cNvSpPr/>
          <p:nvPr/>
        </p:nvSpPr>
        <p:spPr>
          <a:xfrm flipH="1" rot="5400000">
            <a:off x="767923" y="3588085"/>
            <a:ext cx="2501979" cy="4037841"/>
          </a:xfrm>
          <a:prstGeom prst="rect">
            <a:avLst/>
          </a:prstGeom>
          <a:gradFill>
            <a:gsLst>
              <a:gs pos="0">
                <a:srgbClr val="156082">
                  <a:alpha val="29020"/>
                </a:srgbClr>
              </a:gs>
              <a:gs pos="2000">
                <a:srgbClr val="156082">
                  <a:alpha val="29020"/>
                </a:srgbClr>
              </a:gs>
              <a:gs pos="100000">
                <a:srgbClr val="000000">
                  <a:alpha val="30196"/>
                </a:srgbClr>
              </a:gs>
            </a:gsLst>
            <a:lin ang="7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/>
          <p:nvPr/>
        </p:nvSpPr>
        <p:spPr>
          <a:xfrm rot="-964587">
            <a:off x="-501737" y="969718"/>
            <a:ext cx="3900357" cy="4178958"/>
          </a:xfrm>
          <a:custGeom>
            <a:rect b="b" l="l" r="r" t="t"/>
            <a:pathLst>
              <a:path extrusionOk="0" h="4178958" w="3900357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56082">
                  <a:alpha val="43137"/>
                </a:srgbClr>
              </a:gs>
            </a:gsLst>
            <a:lin ang="1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9"/>
          <p:cNvSpPr/>
          <p:nvPr/>
        </p:nvSpPr>
        <p:spPr>
          <a:xfrm flipH="1" rot="5400000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B0E1">
                  <a:alpha val="10980"/>
                </a:srgbClr>
              </a:gs>
              <a:gs pos="100000">
                <a:srgbClr val="43B0E1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9"/>
          <p:cNvSpPr txBox="1"/>
          <p:nvPr>
            <p:ph type="title"/>
          </p:nvPr>
        </p:nvSpPr>
        <p:spPr>
          <a:xfrm>
            <a:off x="586478" y="1683756"/>
            <a:ext cx="3115265" cy="23963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lay"/>
              <a:buNone/>
            </a:pPr>
            <a:r>
              <a:rPr lang="en-US" sz="4000">
                <a:solidFill>
                  <a:srgbClr val="FFFFFF"/>
                </a:solidFill>
              </a:rPr>
              <a:t>Compass – Mrs Bennett/Mrs Jones </a:t>
            </a:r>
            <a:endParaRPr/>
          </a:p>
        </p:txBody>
      </p:sp>
      <p:grpSp>
        <p:nvGrpSpPr>
          <p:cNvPr id="260" name="Google Shape;260;p9"/>
          <p:cNvGrpSpPr/>
          <p:nvPr/>
        </p:nvGrpSpPr>
        <p:grpSpPr>
          <a:xfrm>
            <a:off x="4905052" y="751105"/>
            <a:ext cx="6666833" cy="5452588"/>
            <a:chOff x="0" y="665"/>
            <a:chExt cx="6666833" cy="5452588"/>
          </a:xfrm>
        </p:grpSpPr>
        <p:cxnSp>
          <p:nvCxnSpPr>
            <p:cNvPr id="261" name="Google Shape;261;p9"/>
            <p:cNvCxnSpPr/>
            <p:nvPr/>
          </p:nvCxnSpPr>
          <p:spPr>
            <a:xfrm>
              <a:off x="0" y="665"/>
              <a:ext cx="6666833" cy="0"/>
            </a:xfrm>
            <a:prstGeom prst="straightConnector1">
              <a:avLst/>
            </a:prstGeom>
            <a:gradFill>
              <a:gsLst>
                <a:gs pos="0">
                  <a:srgbClr val="EA8155"/>
                </a:gs>
                <a:gs pos="50000">
                  <a:srgbClr val="F06E28"/>
                </a:gs>
                <a:gs pos="100000">
                  <a:srgbClr val="DD5D19"/>
                </a:gs>
              </a:gsLst>
              <a:lin ang="5400000" scaled="0"/>
            </a:gradFill>
            <a:ln cap="flat" cmpd="sng" w="12700">
              <a:solidFill>
                <a:srgbClr val="E7713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262" name="Google Shape;262;p9"/>
            <p:cNvSpPr/>
            <p:nvPr/>
          </p:nvSpPr>
          <p:spPr>
            <a:xfrm>
              <a:off x="0" y="665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9"/>
            <p:cNvSpPr txBox="1"/>
            <p:nvPr/>
          </p:nvSpPr>
          <p:spPr>
            <a:xfrm>
              <a:off x="0" y="665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300" lIns="114300" spcFirstLastPara="1" rIns="114300" wrap="square" tIns="114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Lunches can be ordered on the Compass APP - paid for at the time - pre</a:t>
              </a:r>
              <a:r>
                <a:rPr lang="en-US" sz="2400">
                  <a:solidFill>
                    <a:schemeClr val="dk1"/>
                  </a:solidFill>
                </a:rPr>
                <a:t>vents a build up</a:t>
              </a:r>
              <a:endParaRPr sz="800"/>
            </a:p>
          </p:txBody>
        </p:sp>
        <p:cxnSp>
          <p:nvCxnSpPr>
            <p:cNvPr id="264" name="Google Shape;264;p9"/>
            <p:cNvCxnSpPr/>
            <p:nvPr/>
          </p:nvCxnSpPr>
          <p:spPr>
            <a:xfrm>
              <a:off x="0" y="1091183"/>
              <a:ext cx="6666833" cy="0"/>
            </a:xfrm>
            <a:prstGeom prst="straightConnector1">
              <a:avLst/>
            </a:prstGeom>
            <a:gradFill>
              <a:gsLst>
                <a:gs pos="0">
                  <a:srgbClr val="497D4D"/>
                </a:gs>
                <a:gs pos="50000">
                  <a:srgbClr val="146E21"/>
                </a:gs>
                <a:gs pos="100000">
                  <a:srgbClr val="0D6419"/>
                </a:gs>
              </a:gsLst>
              <a:lin ang="5400000" scaled="0"/>
            </a:gradFill>
            <a:ln cap="flat" cmpd="sng" w="12700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265" name="Google Shape;265;p9"/>
            <p:cNvSpPr/>
            <p:nvPr/>
          </p:nvSpPr>
          <p:spPr>
            <a:xfrm>
              <a:off x="0" y="1091183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9"/>
            <p:cNvSpPr txBox="1"/>
            <p:nvPr/>
          </p:nvSpPr>
          <p:spPr>
            <a:xfrm>
              <a:off x="0" y="1091183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300" lIns="114300" spcFirstLastPara="1" rIns="114300" wrap="square" tIns="114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Snack can also be ordered on compass </a:t>
              </a:r>
              <a:endParaRPr/>
            </a:p>
          </p:txBody>
        </p:sp>
        <p:cxnSp>
          <p:nvCxnSpPr>
            <p:cNvPr id="267" name="Google Shape;267;p9"/>
            <p:cNvCxnSpPr/>
            <p:nvPr/>
          </p:nvCxnSpPr>
          <p:spPr>
            <a:xfrm>
              <a:off x="0" y="2181701"/>
              <a:ext cx="6666833" cy="0"/>
            </a:xfrm>
            <a:prstGeom prst="straightConnector1">
              <a:avLst/>
            </a:prstGeom>
            <a:gradFill>
              <a:gsLst>
                <a:gs pos="0">
                  <a:srgbClr val="48A7DC"/>
                </a:gs>
                <a:gs pos="50000">
                  <a:srgbClr val="059EDD"/>
                </a:gs>
                <a:gs pos="100000">
                  <a:srgbClr val="008FCB"/>
                </a:gs>
              </a:gsLst>
              <a:lin ang="5400000" scaled="0"/>
            </a:gradFill>
            <a:ln cap="flat" cmpd="sng" w="12700">
              <a:solidFill>
                <a:srgbClr val="0F9BD4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268" name="Google Shape;268;p9"/>
            <p:cNvSpPr/>
            <p:nvPr/>
          </p:nvSpPr>
          <p:spPr>
            <a:xfrm>
              <a:off x="0" y="2181701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9"/>
            <p:cNvSpPr txBox="1"/>
            <p:nvPr/>
          </p:nvSpPr>
          <p:spPr>
            <a:xfrm>
              <a:off x="0" y="2181701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300" lIns="114300" spcFirstLastPara="1" rIns="114300" wrap="square" tIns="114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Buddies can be booked on the Compass APP </a:t>
              </a:r>
              <a:endParaRPr/>
            </a:p>
          </p:txBody>
        </p:sp>
        <p:cxnSp>
          <p:nvCxnSpPr>
            <p:cNvPr id="270" name="Google Shape;270;p9"/>
            <p:cNvCxnSpPr/>
            <p:nvPr/>
          </p:nvCxnSpPr>
          <p:spPr>
            <a:xfrm>
              <a:off x="0" y="3272218"/>
              <a:ext cx="6666833" cy="0"/>
            </a:xfrm>
            <a:prstGeom prst="straightConnector1">
              <a:avLst/>
            </a:prstGeom>
            <a:gradFill>
              <a:gsLst>
                <a:gs pos="0">
                  <a:srgbClr val="AB4F9F"/>
                </a:gs>
                <a:gs pos="50000">
                  <a:srgbClr val="A52596"/>
                </a:gs>
                <a:gs pos="100000">
                  <a:srgbClr val="961A89"/>
                </a:gs>
              </a:gsLst>
              <a:lin ang="5400000" scaled="0"/>
            </a:gradFill>
            <a:ln cap="flat" cmpd="sng" w="12700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271" name="Google Shape;271;p9"/>
            <p:cNvSpPr/>
            <p:nvPr/>
          </p:nvSpPr>
          <p:spPr>
            <a:xfrm>
              <a:off x="0" y="3272218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9"/>
            <p:cNvSpPr txBox="1"/>
            <p:nvPr/>
          </p:nvSpPr>
          <p:spPr>
            <a:xfrm>
              <a:off x="0" y="3272218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300" lIns="114300" spcFirstLastPara="1" rIns="114300" wrap="square" tIns="114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Trips will be added throughout the year </a:t>
              </a:r>
              <a:endParaRPr/>
            </a:p>
          </p:txBody>
        </p:sp>
        <p:cxnSp>
          <p:nvCxnSpPr>
            <p:cNvPr id="273" name="Google Shape;273;p9"/>
            <p:cNvCxnSpPr/>
            <p:nvPr/>
          </p:nvCxnSpPr>
          <p:spPr>
            <a:xfrm>
              <a:off x="0" y="4362736"/>
              <a:ext cx="6666833" cy="0"/>
            </a:xfrm>
            <a:prstGeom prst="straightConnector1">
              <a:avLst/>
            </a:prstGeom>
            <a:gradFill>
              <a:gsLst>
                <a:gs pos="0">
                  <a:srgbClr val="65B151"/>
                </a:gs>
                <a:gs pos="50000">
                  <a:srgbClr val="4BAD27"/>
                </a:gs>
                <a:gs pos="100000">
                  <a:srgbClr val="3F9E1D"/>
                </a:gs>
              </a:gsLst>
              <a:lin ang="5400000" scaled="0"/>
            </a:gradFill>
            <a:ln cap="flat" cmpd="sng" w="12700">
              <a:solidFill>
                <a:schemeClr val="accent6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274" name="Google Shape;274;p9"/>
            <p:cNvSpPr/>
            <p:nvPr/>
          </p:nvSpPr>
          <p:spPr>
            <a:xfrm>
              <a:off x="0" y="4362736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9"/>
            <p:cNvSpPr txBox="1"/>
            <p:nvPr/>
          </p:nvSpPr>
          <p:spPr>
            <a:xfrm>
              <a:off x="0" y="4362736"/>
              <a:ext cx="6666833" cy="1090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300" lIns="114300" spcFirstLastPara="1" rIns="114300" wrap="square" tIns="114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Shop – buy your own Kingsley Bear  or KSJ water bottle 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2026-08-25T17:40:45Z</dcterms:created>
  <dc:creator>Rachel Jones</dc:creator>
</cp:coreProperties>
</file>