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309" r:id="rId3"/>
    <p:sldId id="256" r:id="rId4"/>
    <p:sldId id="258" r:id="rId5"/>
    <p:sldId id="308" r:id="rId6"/>
    <p:sldId id="259" r:id="rId7"/>
    <p:sldId id="261" r:id="rId8"/>
    <p:sldId id="284" r:id="rId9"/>
    <p:sldId id="310" r:id="rId10"/>
    <p:sldId id="262" r:id="rId11"/>
    <p:sldId id="285" r:id="rId12"/>
    <p:sldId id="311" r:id="rId13"/>
    <p:sldId id="263" r:id="rId14"/>
    <p:sldId id="287" r:id="rId15"/>
    <p:sldId id="312" r:id="rId16"/>
    <p:sldId id="264" r:id="rId17"/>
    <p:sldId id="288" r:id="rId18"/>
    <p:sldId id="313" r:id="rId19"/>
    <p:sldId id="265" r:id="rId20"/>
    <p:sldId id="289" r:id="rId21"/>
    <p:sldId id="314" r:id="rId22"/>
    <p:sldId id="266" r:id="rId23"/>
    <p:sldId id="290" r:id="rId24"/>
    <p:sldId id="316" r:id="rId25"/>
    <p:sldId id="267" r:id="rId26"/>
    <p:sldId id="291" r:id="rId27"/>
    <p:sldId id="315" r:id="rId28"/>
    <p:sldId id="268" r:id="rId29"/>
    <p:sldId id="292" r:id="rId30"/>
    <p:sldId id="317" r:id="rId31"/>
    <p:sldId id="269" r:id="rId32"/>
    <p:sldId id="293" r:id="rId33"/>
    <p:sldId id="318" r:id="rId34"/>
    <p:sldId id="270" r:id="rId35"/>
    <p:sldId id="294" r:id="rId36"/>
    <p:sldId id="319" r:id="rId37"/>
    <p:sldId id="271" r:id="rId38"/>
    <p:sldId id="295" r:id="rId39"/>
    <p:sldId id="320" r:id="rId40"/>
    <p:sldId id="272" r:id="rId41"/>
    <p:sldId id="296" r:id="rId42"/>
    <p:sldId id="321" r:id="rId43"/>
    <p:sldId id="273" r:id="rId44"/>
    <p:sldId id="297" r:id="rId45"/>
    <p:sldId id="322" r:id="rId46"/>
    <p:sldId id="274" r:id="rId47"/>
    <p:sldId id="298" r:id="rId48"/>
    <p:sldId id="323" r:id="rId49"/>
    <p:sldId id="275" r:id="rId50"/>
    <p:sldId id="299" r:id="rId51"/>
    <p:sldId id="324" r:id="rId52"/>
    <p:sldId id="276" r:id="rId53"/>
    <p:sldId id="300" r:id="rId54"/>
    <p:sldId id="325" r:id="rId55"/>
    <p:sldId id="277" r:id="rId56"/>
    <p:sldId id="301" r:id="rId57"/>
    <p:sldId id="326" r:id="rId58"/>
    <p:sldId id="278" r:id="rId59"/>
    <p:sldId id="302" r:id="rId60"/>
    <p:sldId id="328" r:id="rId61"/>
    <p:sldId id="279" r:id="rId62"/>
    <p:sldId id="303" r:id="rId63"/>
    <p:sldId id="327" r:id="rId64"/>
    <p:sldId id="280" r:id="rId65"/>
    <p:sldId id="304" r:id="rId66"/>
    <p:sldId id="329" r:id="rId67"/>
    <p:sldId id="281" r:id="rId68"/>
    <p:sldId id="305" r:id="rId69"/>
    <p:sldId id="330" r:id="rId70"/>
    <p:sldId id="282" r:id="rId71"/>
    <p:sldId id="306" r:id="rId72"/>
    <p:sldId id="331" r:id="rId73"/>
    <p:sldId id="283" r:id="rId74"/>
    <p:sldId id="307" r:id="rId75"/>
    <p:sldId id="33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0D10F-24C7-2B69-8DD8-1B8B877904E7}" name="Gemma Quickfall" initials="GQ" userId="S::gemma.quickfall@wearefutures.com::3b7c315b-640a-4151-bbe9-7f47f03cb3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1"/>
    <a:srgbClr val="273377"/>
    <a:srgbClr val="0FA249"/>
    <a:srgbClr val="057735"/>
    <a:srgbClr val="0B9BD9"/>
    <a:srgbClr val="FFE700"/>
    <a:srgbClr val="08A248"/>
    <a:srgbClr val="14A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75" autoAdjust="0"/>
    <p:restoredTop sz="94660"/>
  </p:normalViewPr>
  <p:slideViewPr>
    <p:cSldViewPr snapToGrid="0">
      <p:cViewPr varScale="1">
        <p:scale>
          <a:sx n="112" d="100"/>
          <a:sy n="112" d="100"/>
        </p:scale>
        <p:origin x="10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AC384662-1FE5-492E-B1FE-1B83FBA3E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8"/>
            <a:ext cx="12192000" cy="6857572"/>
          </a:xfrm>
          <a:prstGeom prst="rect">
            <a:avLst/>
          </a:prstGeom>
        </p:spPr>
      </p:pic>
    </p:spTree>
    <p:extLst>
      <p:ext uri="{BB962C8B-B14F-4D97-AF65-F5344CB8AC3E}">
        <p14:creationId xmlns:p14="http://schemas.microsoft.com/office/powerpoint/2010/main" val="714036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FF-1CEA-47BD-ABFE-382917C67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F3EB05-071F-4934-8804-B02580C27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F0C4F7-47D1-416B-A947-2ABCEF040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C88AF-BA10-45CA-8A78-E60BA3FB8249}"/>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6" name="Footer Placeholder 5">
            <a:extLst>
              <a:ext uri="{FF2B5EF4-FFF2-40B4-BE49-F238E27FC236}">
                <a16:creationId xmlns:a16="http://schemas.microsoft.com/office/drawing/2014/main" id="{B71F21EC-54FC-4A68-AAB0-93038F65F5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C0282-C34B-45F8-A1AB-3F5F894F8FF5}"/>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149961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D648-4E12-45A4-932F-4DC414FA47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195F9-D37D-4FD1-8E89-ADD9F8E2F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9D193-3232-4556-B6FD-5339FCA07B51}"/>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5" name="Footer Placeholder 4">
            <a:extLst>
              <a:ext uri="{FF2B5EF4-FFF2-40B4-BE49-F238E27FC236}">
                <a16:creationId xmlns:a16="http://schemas.microsoft.com/office/drawing/2014/main" id="{79CCADCE-2F1F-4253-8F89-029C01A153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A08D9C-F151-4EAC-ACC0-82702EEC857B}"/>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612148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AA03-9119-470B-9257-FD3D5AFBF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ED6D59-546F-4612-9CF0-601F85667C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A19F7E-AD94-457E-ADD0-425932D240C9}"/>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5" name="Footer Placeholder 4">
            <a:extLst>
              <a:ext uri="{FF2B5EF4-FFF2-40B4-BE49-F238E27FC236}">
                <a16:creationId xmlns:a16="http://schemas.microsoft.com/office/drawing/2014/main" id="{A698B55C-1809-46B7-A414-E09843C75C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F14110-110A-4D50-9BD8-9F4F8AEA1B94}"/>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90067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E5A4F-BE3B-45E3-A8C2-4276406857AA}"/>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3" name="Footer Placeholder 2">
            <a:extLst>
              <a:ext uri="{FF2B5EF4-FFF2-40B4-BE49-F238E27FC236}">
                <a16:creationId xmlns:a16="http://schemas.microsoft.com/office/drawing/2014/main" id="{8E9FED34-57FD-4127-B2E5-3B6E961A31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C6D76B-F4B0-4221-842A-F10E52298332}"/>
              </a:ext>
            </a:extLst>
          </p:cNvPr>
          <p:cNvSpPr>
            <a:spLocks noGrp="1"/>
          </p:cNvSpPr>
          <p:nvPr>
            <p:ph type="sldNum" sz="quarter" idx="12"/>
          </p:nvPr>
        </p:nvSpPr>
        <p:spPr/>
        <p:txBody>
          <a:bodyPr/>
          <a:lstStyle/>
          <a:p>
            <a:fld id="{C78F39D6-E4DC-4CDC-8A70-43CB910C168B}" type="slidenum">
              <a:rPr lang="en-GB" smtClean="0"/>
              <a:t>‹#›</a:t>
            </a:fld>
            <a:endParaRPr lang="en-GB"/>
          </a:p>
        </p:txBody>
      </p:sp>
      <p:pic>
        <p:nvPicPr>
          <p:cNvPr id="6" name="Picture 5" descr="Shape, rectangle&#10;&#10;Description automatically generated">
            <a:extLst>
              <a:ext uri="{FF2B5EF4-FFF2-40B4-BE49-F238E27FC236}">
                <a16:creationId xmlns:a16="http://schemas.microsoft.com/office/drawing/2014/main" id="{51DE2625-5814-E54B-9C7D-E72E21ED5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3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D145626-2EA5-4542-A9D8-1FC4EFD673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06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5EA18CE5-0EC2-6748-99A2-0B9A4AE44B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960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4034-E14A-4B9E-827B-A445D06FE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108387-FE56-4E34-AB0F-4BF94A862B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03092F-3B10-4959-B789-9303F5C8D31B}"/>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5" name="Footer Placeholder 4">
            <a:extLst>
              <a:ext uri="{FF2B5EF4-FFF2-40B4-BE49-F238E27FC236}">
                <a16:creationId xmlns:a16="http://schemas.microsoft.com/office/drawing/2014/main" id="{4EDB19B1-401D-4A99-BCA4-7AC0DD9B0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CBA34-068D-403A-A5F5-CAD45E421F7F}"/>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55943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2B73-4E62-4E4C-8212-811491416E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EB0D2-2DDF-45D2-BCD0-F5A6C886B2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84AD56-8E18-40B3-A116-841CA15A29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897E27-96E9-4C2B-AC20-5B4F801A3AB0}"/>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6" name="Footer Placeholder 5">
            <a:extLst>
              <a:ext uri="{FF2B5EF4-FFF2-40B4-BE49-F238E27FC236}">
                <a16:creationId xmlns:a16="http://schemas.microsoft.com/office/drawing/2014/main" id="{D5571A0A-29C9-4553-8AE7-B5BDB8926D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8FA4E9-F298-4119-A780-3BD1D5B52514}"/>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59285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1A9C-D30E-48D7-8619-CF5CF6D6D3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43A5B8-A1FC-4891-BA04-FC2FFBF8E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695BE-5F80-4A80-9034-3C3BE367C7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B2BD5D-D54F-44A1-9054-C31B47B64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6B63C-5A5D-49F3-B36A-F672C28FA3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1A1235-07BE-41DE-8480-7FD0A8E694DD}"/>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8" name="Footer Placeholder 7">
            <a:extLst>
              <a:ext uri="{FF2B5EF4-FFF2-40B4-BE49-F238E27FC236}">
                <a16:creationId xmlns:a16="http://schemas.microsoft.com/office/drawing/2014/main" id="{3DC228B1-AA6F-41D2-A91D-E8C4BC6B26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5CFA09-EA53-4128-BE76-BBC7033DACCF}"/>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423485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52C4-F425-4769-8928-C6D09CEF56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2D88CF-0BCD-4E25-9DD6-BD9E1A56A3DD}"/>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4" name="Footer Placeholder 3">
            <a:extLst>
              <a:ext uri="{FF2B5EF4-FFF2-40B4-BE49-F238E27FC236}">
                <a16:creationId xmlns:a16="http://schemas.microsoft.com/office/drawing/2014/main" id="{22B71673-0EC4-417D-8FFC-D11C124E15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5FE411-94BF-4AF4-8758-8E257BA6BE70}"/>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1016110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6F9C-FB1B-4692-B8BD-AE12F237A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EE41DC-06DB-44CD-AC76-34FACD6E5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FF817F-4666-4D5C-B0F0-C526CC0CA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C70F8-BAC6-4A18-913A-4860E27CAE8F}"/>
              </a:ext>
            </a:extLst>
          </p:cNvPr>
          <p:cNvSpPr>
            <a:spLocks noGrp="1"/>
          </p:cNvSpPr>
          <p:nvPr>
            <p:ph type="dt" sz="half" idx="10"/>
          </p:nvPr>
        </p:nvSpPr>
        <p:spPr/>
        <p:txBody>
          <a:bodyPr/>
          <a:lstStyle/>
          <a:p>
            <a:fld id="{0DBA1177-C369-4601-82D1-13892BAE7603}" type="datetimeFigureOut">
              <a:rPr lang="en-GB" smtClean="0"/>
              <a:t>03/12/2022</a:t>
            </a:fld>
            <a:endParaRPr lang="en-GB"/>
          </a:p>
        </p:txBody>
      </p:sp>
      <p:sp>
        <p:nvSpPr>
          <p:cNvPr id="6" name="Footer Placeholder 5">
            <a:extLst>
              <a:ext uri="{FF2B5EF4-FFF2-40B4-BE49-F238E27FC236}">
                <a16:creationId xmlns:a16="http://schemas.microsoft.com/office/drawing/2014/main" id="{460B97FB-1329-4FDC-B689-EA8863721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10EEB4-4406-4937-A55D-3B324CD233A4}"/>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81266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404BC-4956-4A24-9DC5-98C3CCB1A0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C8D5D1-2871-4832-8242-4A05E2E2B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71D50-A240-4035-9E4C-3A334F8071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A1177-C369-4601-82D1-13892BAE7603}" type="datetimeFigureOut">
              <a:rPr lang="en-GB" smtClean="0"/>
              <a:t>03/12/2022</a:t>
            </a:fld>
            <a:endParaRPr lang="en-GB"/>
          </a:p>
        </p:txBody>
      </p:sp>
      <p:sp>
        <p:nvSpPr>
          <p:cNvPr id="5" name="Footer Placeholder 4">
            <a:extLst>
              <a:ext uri="{FF2B5EF4-FFF2-40B4-BE49-F238E27FC236}">
                <a16:creationId xmlns:a16="http://schemas.microsoft.com/office/drawing/2014/main" id="{E50FE16A-8F49-447C-B946-B13B5CD9A1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A94E21-ECBD-4B50-83B4-38E2BCF5C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F39D6-E4DC-4CDC-8A70-43CB910C168B}" type="slidenum">
              <a:rPr lang="en-GB" smtClean="0"/>
              <a:t>‹#›</a:t>
            </a:fld>
            <a:endParaRPr lang="en-GB"/>
          </a:p>
        </p:txBody>
      </p:sp>
    </p:spTree>
    <p:extLst>
      <p:ext uri="{BB962C8B-B14F-4D97-AF65-F5344CB8AC3E}">
        <p14:creationId xmlns:p14="http://schemas.microsoft.com/office/powerpoint/2010/main" val="186227321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60"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56.png"/><Relationship Id="rId4" Type="http://schemas.openxmlformats.org/officeDocument/2006/relationships/slide" Target="slide12.xml"/><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10.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2.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8.png"/><Relationship Id="rId3" Type="http://schemas.openxmlformats.org/officeDocument/2006/relationships/image" Target="../media/image45.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animal-explorer" TargetMode="External"/><Relationship Id="rId10" Type="http://schemas.openxmlformats.org/officeDocument/2006/relationships/image" Target="../media/image57.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60.png"/><Relationship Id="rId4" Type="http://schemas.openxmlformats.org/officeDocument/2006/relationships/slide" Target="slide15.xml"/><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13.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5.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hyperlink" Target="https://www.nationaltrust.org.uk/allan-bank-and-grasmere/features/how-to-make-paper-snowflakes-" TargetMode="External"/><Relationship Id="rId12" Type="http://schemas.openxmlformats.org/officeDocument/2006/relationships/slide" Target="slide3.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61.jpeg"/><Relationship Id="rId5" Type="http://schemas.openxmlformats.org/officeDocument/2006/relationships/hyperlink" Target="https://bpes.bp.com/air-resistance-online-experiment" TargetMode="External"/><Relationship Id="rId15" Type="http://schemas.openxmlformats.org/officeDocument/2006/relationships/image" Target="../media/image63.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38.pn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64.png"/><Relationship Id="rId4" Type="http://schemas.openxmlformats.org/officeDocument/2006/relationships/slide" Target="slide18.xm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8.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6.png"/><Relationship Id="rId3" Type="http://schemas.openxmlformats.org/officeDocument/2006/relationships/image" Target="../media/image45.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planning-an-experiment" TargetMode="External"/><Relationship Id="rId10" Type="http://schemas.openxmlformats.org/officeDocument/2006/relationships/image" Target="../media/image65.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slide" Target="slide21.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19.xm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21.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17" Type="http://schemas.openxmlformats.org/officeDocument/2006/relationships/image" Target="../media/image75.png"/><Relationship Id="rId2" Type="http://schemas.openxmlformats.org/officeDocument/2006/relationships/image" Target="../media/image44.png"/><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www.youtube.com/watch?v=RNO-VmIlnEM" TargetMode="External"/><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76.png"/><Relationship Id="rId4" Type="http://schemas.openxmlformats.org/officeDocument/2006/relationships/slide" Target="slide24.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22.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24.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ready-steady-science-primary" TargetMode="External"/><Relationship Id="rId10" Type="http://schemas.openxmlformats.org/officeDocument/2006/relationships/image" Target="../media/image77.jpeg"/><Relationship Id="rId4" Type="http://schemas.openxmlformats.org/officeDocument/2006/relationships/image" Target="../media/image46.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79.png"/><Relationship Id="rId4" Type="http://schemas.openxmlformats.org/officeDocument/2006/relationships/slide" Target="slide27.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25.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27.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1.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thermal-conductors-and-insulators-online-experiment" TargetMode="External"/><Relationship Id="rId10" Type="http://schemas.openxmlformats.org/officeDocument/2006/relationships/image" Target="../media/image80.jpeg"/><Relationship Id="rId4" Type="http://schemas.openxmlformats.org/officeDocument/2006/relationships/image" Target="../media/image46.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82.png"/><Relationship Id="rId4" Type="http://schemas.openxmlformats.org/officeDocument/2006/relationships/slide" Target="slide30.xml"/><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28.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30.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slide" Target="slide28.xml"/><Relationship Id="rId26" Type="http://schemas.openxmlformats.org/officeDocument/2006/relationships/slide" Target="slide43.xml"/><Relationship Id="rId39" Type="http://schemas.openxmlformats.org/officeDocument/2006/relationships/image" Target="../media/image25.png"/><Relationship Id="rId21" Type="http://schemas.openxmlformats.org/officeDocument/2006/relationships/image" Target="../media/image16.png"/><Relationship Id="rId34" Type="http://schemas.openxmlformats.org/officeDocument/2006/relationships/slide" Target="slide55.xml"/><Relationship Id="rId42" Type="http://schemas.openxmlformats.org/officeDocument/2006/relationships/slide" Target="slide67.xml"/><Relationship Id="rId47" Type="http://schemas.openxmlformats.org/officeDocument/2006/relationships/image" Target="../media/image29.png"/><Relationship Id="rId50" Type="http://schemas.openxmlformats.org/officeDocument/2006/relationships/image" Target="../media/image31.png"/><Relationship Id="rId55"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slide" Target="slide19.xml"/><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openxmlformats.org/officeDocument/2006/relationships/slide" Target="slide61.xml"/><Relationship Id="rId46" Type="http://schemas.openxmlformats.org/officeDocument/2006/relationships/slide" Target="slide73.xml"/><Relationship Id="rId2" Type="http://schemas.openxmlformats.org/officeDocument/2006/relationships/slide" Target="slide4.xml"/><Relationship Id="rId16" Type="http://schemas.openxmlformats.org/officeDocument/2006/relationships/slide" Target="slide25.xml"/><Relationship Id="rId20" Type="http://schemas.openxmlformats.org/officeDocument/2006/relationships/slide" Target="slide34.xml"/><Relationship Id="rId29" Type="http://schemas.openxmlformats.org/officeDocument/2006/relationships/image" Target="../media/image20.png"/><Relationship Id="rId41" Type="http://schemas.openxmlformats.org/officeDocument/2006/relationships/image" Target="../media/image26.png"/><Relationship Id="rId54"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24" Type="http://schemas.openxmlformats.org/officeDocument/2006/relationships/slide" Target="slide40.xml"/><Relationship Id="rId32" Type="http://schemas.openxmlformats.org/officeDocument/2006/relationships/slide" Target="slide52.xml"/><Relationship Id="rId37" Type="http://schemas.openxmlformats.org/officeDocument/2006/relationships/image" Target="../media/image24.png"/><Relationship Id="rId40" Type="http://schemas.openxmlformats.org/officeDocument/2006/relationships/slide" Target="slide64.xml"/><Relationship Id="rId45" Type="http://schemas.openxmlformats.org/officeDocument/2006/relationships/image" Target="../media/image28.png"/><Relationship Id="rId53" Type="http://schemas.openxmlformats.org/officeDocument/2006/relationships/image" Target="../media/image34.pn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slide" Target="slide46.xml"/><Relationship Id="rId36" Type="http://schemas.openxmlformats.org/officeDocument/2006/relationships/slide" Target="slide58.xml"/><Relationship Id="rId49" Type="http://schemas.openxmlformats.org/officeDocument/2006/relationships/slide" Target="slide31.xml"/><Relationship Id="rId10" Type="http://schemas.openxmlformats.org/officeDocument/2006/relationships/slide" Target="slide16.xml"/><Relationship Id="rId19" Type="http://schemas.openxmlformats.org/officeDocument/2006/relationships/image" Target="../media/image15.png"/><Relationship Id="rId31" Type="http://schemas.openxmlformats.org/officeDocument/2006/relationships/image" Target="../media/image21.png"/><Relationship Id="rId44" Type="http://schemas.openxmlformats.org/officeDocument/2006/relationships/slide" Target="slide70.xml"/><Relationship Id="rId52" Type="http://schemas.openxmlformats.org/officeDocument/2006/relationships/image" Target="../media/image33.png"/><Relationship Id="rId4" Type="http://schemas.openxmlformats.org/officeDocument/2006/relationships/slide" Target="slide7.xml"/><Relationship Id="rId9" Type="http://schemas.openxmlformats.org/officeDocument/2006/relationships/image" Target="../media/image10.png"/><Relationship Id="rId14" Type="http://schemas.openxmlformats.org/officeDocument/2006/relationships/slide" Target="slide22.xml"/><Relationship Id="rId22" Type="http://schemas.openxmlformats.org/officeDocument/2006/relationships/slide" Target="slide37.xml"/><Relationship Id="rId27" Type="http://schemas.openxmlformats.org/officeDocument/2006/relationships/image" Target="../media/image19.png"/><Relationship Id="rId30" Type="http://schemas.openxmlformats.org/officeDocument/2006/relationships/slide" Target="slide49.xml"/><Relationship Id="rId35" Type="http://schemas.openxmlformats.org/officeDocument/2006/relationships/image" Target="../media/image23.png"/><Relationship Id="rId43" Type="http://schemas.openxmlformats.org/officeDocument/2006/relationships/image" Target="../media/image27.png"/><Relationship Id="rId48" Type="http://schemas.openxmlformats.org/officeDocument/2006/relationships/image" Target="../media/image30.png"/><Relationship Id="rId8" Type="http://schemas.openxmlformats.org/officeDocument/2006/relationships/slide" Target="slide13.xml"/><Relationship Id="rId51" Type="http://schemas.openxmlformats.org/officeDocument/2006/relationships/image" Target="../media/image32.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www.youtube.com/watch?v=8LMioQGsFFw" TargetMode="External"/><Relationship Id="rId15" Type="http://schemas.openxmlformats.org/officeDocument/2006/relationships/image" Target="../media/image86.png"/><Relationship Id="rId10" Type="http://schemas.openxmlformats.org/officeDocument/2006/relationships/image" Target="../media/image83.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90.png"/><Relationship Id="rId2" Type="http://schemas.openxmlformats.org/officeDocument/2006/relationships/image" Target="../media/image6.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89.png"/><Relationship Id="rId5" Type="http://schemas.openxmlformats.org/officeDocument/2006/relationships/image" Target="../media/image39.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slide" Target="slide33.xml"/><Relationship Id="rId9" Type="http://schemas.openxmlformats.org/officeDocument/2006/relationships/image" Target="../media/image41.png"/><Relationship Id="rId1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31.xml"/><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39.png"/><Relationship Id="rId2" Type="http://schemas.openxmlformats.org/officeDocument/2006/relationships/image" Target="../media/image88.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slide" Target="slide33.xml"/><Relationship Id="rId5" Type="http://schemas.openxmlformats.org/officeDocument/2006/relationships/image" Target="../media/image91.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90.png"/><Relationship Id="rId9" Type="http://schemas.openxmlformats.org/officeDocument/2006/relationships/image" Target="../media/image6.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95.png"/><Relationship Id="rId7" Type="http://schemas.openxmlformats.org/officeDocument/2006/relationships/image" Target="../media/image6.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44.png"/><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animal-investigator-poster" TargetMode="External"/><Relationship Id="rId15" Type="http://schemas.openxmlformats.org/officeDocument/2006/relationships/image" Target="../media/image99.png"/><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03.png"/><Relationship Id="rId4" Type="http://schemas.openxmlformats.org/officeDocument/2006/relationships/slide" Target="slide36.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34.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3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5.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peter-pan#peter-pan-3-shadow-theatre-presentation" TargetMode="External"/><Relationship Id="rId10" Type="http://schemas.openxmlformats.org/officeDocument/2006/relationships/image" Target="../media/image104.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07.png"/><Relationship Id="rId4" Type="http://schemas.openxmlformats.org/officeDocument/2006/relationships/slide" Target="slide39.xml"/><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37.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39.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9.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biodiversity-challenge-primary" TargetMode="External"/><Relationship Id="rId10" Type="http://schemas.openxmlformats.org/officeDocument/2006/relationships/image" Target="../media/image108.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41.xml"/><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9.png"/><Relationship Id="rId1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0.xml"/><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2.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114.jpe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38.png"/><Relationship Id="rId17" Type="http://schemas.openxmlformats.org/officeDocument/2006/relationships/image" Target="../media/image113.jpeg"/><Relationship Id="rId2" Type="http://schemas.openxmlformats.org/officeDocument/2006/relationships/audio" Target="../media/audio1.wav"/><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6.png"/><Relationship Id="rId5" Type="http://schemas.openxmlformats.org/officeDocument/2006/relationships/audio" Target="../media/audio4.wav"/><Relationship Id="rId15" Type="http://schemas.openxmlformats.org/officeDocument/2006/relationships/slide" Target="slide3.xml"/><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hyperlink" Target="https://bpes.bp.com/jungle-book" TargetMode="External"/><Relationship Id="rId1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15.png"/><Relationship Id="rId4" Type="http://schemas.openxmlformats.org/officeDocument/2006/relationships/slide" Target="slide45.xml"/><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3.xml"/><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5.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7.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light-topic-starter" TargetMode="External"/><Relationship Id="rId10" Type="http://schemas.openxmlformats.org/officeDocument/2006/relationships/image" Target="../media/image116.jpeg"/><Relationship Id="rId4" Type="http://schemas.openxmlformats.org/officeDocument/2006/relationships/image" Target="../media/image46.png"/><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18.png"/><Relationship Id="rId4" Type="http://schemas.openxmlformats.org/officeDocument/2006/relationships/slide" Target="slide48.xml"/><Relationship Id="rId9" Type="http://schemas.openxmlformats.org/officeDocument/2006/relationships/image" Target="../media/image41.png"/></Relationships>
</file>

<file path=ppt/slides/_rels/slide47.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8.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0.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119.png"/><Relationship Id="rId2" Type="http://schemas.openxmlformats.org/officeDocument/2006/relationships/image" Target="../media/image44.png"/><Relationship Id="rId16"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ready-steady-science-primary" TargetMode="External"/><Relationship Id="rId15" Type="http://schemas.openxmlformats.org/officeDocument/2006/relationships/image" Target="../media/image121.png"/><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microsoft.com/office/2007/relationships/hdphoto" Target="../media/hdphoto1.wdp"/></Relationships>
</file>

<file path=ppt/slides/_rels/slide4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23.png"/><Relationship Id="rId4" Type="http://schemas.openxmlformats.org/officeDocument/2006/relationships/slide" Target="slide51.xml"/><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9.xml"/><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51.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5.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force-meters-online-experiment" TargetMode="External"/><Relationship Id="rId10" Type="http://schemas.openxmlformats.org/officeDocument/2006/relationships/image" Target="../media/image124.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26.png"/></Relationships>
</file>

<file path=ppt/slides/_rels/slide52.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27.png"/><Relationship Id="rId4" Type="http://schemas.openxmlformats.org/officeDocument/2006/relationships/slide" Target="slide54.xml"/><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52.xml"/><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54.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9.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the-water-cycle-online-experiment" TargetMode="External"/><Relationship Id="rId10" Type="http://schemas.openxmlformats.org/officeDocument/2006/relationships/image" Target="../media/image128.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30.png"/></Relationships>
</file>

<file path=ppt/slides/_rels/slide55.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31.png"/><Relationship Id="rId4" Type="http://schemas.openxmlformats.org/officeDocument/2006/relationships/slide" Target="slide57.xml"/><Relationship Id="rId9"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57.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3.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super-scientists-jamie-garcia-primary" TargetMode="External"/><Relationship Id="rId10" Type="http://schemas.openxmlformats.org/officeDocument/2006/relationships/image" Target="../media/image132.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34.png"/></Relationships>
</file>

<file path=ppt/slides/_rels/slide58.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35.png"/><Relationship Id="rId4" Type="http://schemas.openxmlformats.org/officeDocument/2006/relationships/slide" Target="slide60.xml"/><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58.xml"/><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0.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xml"/><Relationship Id="rId3" Type="http://schemas.openxmlformats.org/officeDocument/2006/relationships/image" Target="../media/image45.png"/><Relationship Id="rId7" Type="http://schemas.openxmlformats.org/officeDocument/2006/relationships/image" Target="../media/image48.jpeg"/><Relationship Id="rId12" Type="http://schemas.openxmlformats.org/officeDocument/2006/relationships/image" Target="../media/image51.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0.png"/><Relationship Id="rId5" Type="http://schemas.openxmlformats.org/officeDocument/2006/relationships/hyperlink" Target="https://bpes.bp.com/jack-and-the-beanstalk" TargetMode="External"/><Relationship Id="rId10" Type="http://schemas.openxmlformats.org/officeDocument/2006/relationships/image" Target="../media/image38.png"/><Relationship Id="rId4" Type="http://schemas.openxmlformats.org/officeDocument/2006/relationships/image" Target="../media/image46.png"/><Relationship Id="rId9" Type="http://schemas.openxmlformats.org/officeDocument/2006/relationships/image" Target="../media/image6.png"/><Relationship Id="rId1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8.png"/><Relationship Id="rId3" Type="http://schemas.openxmlformats.org/officeDocument/2006/relationships/image" Target="../media/image136.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excellent-eggs-practical-activity" TargetMode="External"/><Relationship Id="rId10" Type="http://schemas.openxmlformats.org/officeDocument/2006/relationships/image" Target="../media/image137.jpeg"/><Relationship Id="rId4" Type="http://schemas.openxmlformats.org/officeDocument/2006/relationships/image" Target="../media/image46.png"/><Relationship Id="rId9"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39.png"/><Relationship Id="rId4" Type="http://schemas.openxmlformats.org/officeDocument/2006/relationships/slide" Target="slide63.xml"/><Relationship Id="rId9"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61.xml"/><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3.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2.png"/><Relationship Id="rId3" Type="http://schemas.openxmlformats.org/officeDocument/2006/relationships/image" Target="../media/image140.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seed-dispersal-activity-video" TargetMode="External"/><Relationship Id="rId10" Type="http://schemas.openxmlformats.org/officeDocument/2006/relationships/image" Target="../media/image141.jpeg"/><Relationship Id="rId4" Type="http://schemas.openxmlformats.org/officeDocument/2006/relationships/image" Target="../media/image46.png"/><Relationship Id="rId9"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43.png"/><Relationship Id="rId4" Type="http://schemas.openxmlformats.org/officeDocument/2006/relationships/slide" Target="slide66.xml"/><Relationship Id="rId9" Type="http://schemas.openxmlformats.org/officeDocument/2006/relationships/image" Target="../media/image41.png"/></Relationships>
</file>

<file path=ppt/slides/_rels/slide6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64.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www.rigb.org/families/experimental/candle-chemistry" TargetMode="External"/><Relationship Id="rId10" Type="http://schemas.openxmlformats.org/officeDocument/2006/relationships/image" Target="../media/image144.jpeg"/><Relationship Id="rId4" Type="http://schemas.openxmlformats.org/officeDocument/2006/relationships/image" Target="../media/image46.png"/><Relationship Id="rId9" Type="http://schemas.openxmlformats.org/officeDocument/2006/relationships/image" Target="../media/image50.png"/></Relationships>
</file>

<file path=ppt/slides/_rels/slide67.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46.png"/><Relationship Id="rId4" Type="http://schemas.openxmlformats.org/officeDocument/2006/relationships/slide" Target="slide69.xml"/><Relationship Id="rId9" Type="http://schemas.openxmlformats.org/officeDocument/2006/relationships/image" Target="../media/image41.png"/></Relationships>
</file>

<file path=ppt/slides/_rels/slide6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67.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9.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9.png"/><Relationship Id="rId3" Type="http://schemas.openxmlformats.org/officeDocument/2006/relationships/image" Target="../media/image147.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super-scientists-charles-darwin-primary" TargetMode="External"/><Relationship Id="rId10" Type="http://schemas.openxmlformats.org/officeDocument/2006/relationships/image" Target="../media/image148.jpeg"/><Relationship Id="rId4" Type="http://schemas.openxmlformats.org/officeDocument/2006/relationships/image" Target="../media/image46.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slide" Target="slide9.xml"/><Relationship Id="rId9" Type="http://schemas.openxmlformats.org/officeDocument/2006/relationships/image" Target="../media/image41.png"/></Relationships>
</file>

<file path=ppt/slides/_rels/slide70.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50.png"/><Relationship Id="rId4" Type="http://schemas.openxmlformats.org/officeDocument/2006/relationships/slide" Target="slide72.xml"/><Relationship Id="rId9" Type="http://schemas.openxmlformats.org/officeDocument/2006/relationships/image" Target="../media/image41.png"/></Relationships>
</file>

<file path=ppt/slides/_rels/slide7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70.xml"/><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72.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7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2.jpeg"/><Relationship Id="rId3" Type="http://schemas.openxmlformats.org/officeDocument/2006/relationships/image" Target="../media/image147.png"/><Relationship Id="rId7" Type="http://schemas.openxmlformats.org/officeDocument/2006/relationships/image" Target="../media/image6.png"/><Relationship Id="rId12" Type="http://schemas.openxmlformats.org/officeDocument/2006/relationships/image" Target="../media/image15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circuits-online-experiment" TargetMode="External"/><Relationship Id="rId15" Type="http://schemas.microsoft.com/office/2007/relationships/hdphoto" Target="../media/hdphoto2.wdp"/><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53.png"/></Relationships>
</file>

<file path=ppt/slides/_rels/slide73.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54.png"/><Relationship Id="rId4" Type="http://schemas.openxmlformats.org/officeDocument/2006/relationships/slide" Target="slide75.xml"/><Relationship Id="rId9" Type="http://schemas.openxmlformats.org/officeDocument/2006/relationships/image" Target="../media/image41.png"/></Relationships>
</file>

<file path=ppt/slides/_rels/slide7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73.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75.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6.png"/><Relationship Id="rId3" Type="http://schemas.openxmlformats.org/officeDocument/2006/relationships/image" Target="../media/image147.png"/><Relationship Id="rId7" Type="http://schemas.openxmlformats.org/officeDocument/2006/relationships/image" Target="../media/image6.png"/><Relationship Id="rId12" Type="http://schemas.openxmlformats.org/officeDocument/2006/relationships/image" Target="../media/image15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super-scientists-isaac-newton-primary" TargetMode="External"/><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57.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7.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9.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poster-collection-primary" TargetMode="External"/><Relationship Id="rId10" Type="http://schemas.openxmlformats.org/officeDocument/2006/relationships/image" Target="../media/image53.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9388F-B34E-487B-8340-C1F60F6BD791}"/>
              </a:ext>
            </a:extLst>
          </p:cNvPr>
          <p:cNvSpPr>
            <a:spLocks noGrp="1"/>
          </p:cNvSpPr>
          <p:nvPr>
            <p:ph idx="4294967295"/>
          </p:nvPr>
        </p:nvSpPr>
        <p:spPr>
          <a:xfrm>
            <a:off x="228600" y="4000033"/>
            <a:ext cx="7368988" cy="1181100"/>
          </a:xfrm>
        </p:spPr>
        <p:txBody>
          <a:bodyPr>
            <a:noAutofit/>
          </a:bodyPr>
          <a:lstStyle/>
          <a:p>
            <a:pPr marL="0" indent="0">
              <a:buNone/>
            </a:pPr>
            <a:r>
              <a:rPr lang="en-GB"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 fun and engaging Christmas and winter-themed science quiz! Complete with 10-minute science activities for each day of advent, plus ideas and resources for diving deeper.</a:t>
            </a:r>
          </a:p>
        </p:txBody>
      </p:sp>
    </p:spTree>
    <p:extLst>
      <p:ext uri="{BB962C8B-B14F-4D97-AF65-F5344CB8AC3E}">
        <p14:creationId xmlns:p14="http://schemas.microsoft.com/office/powerpoint/2010/main" val="65855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016239"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Is a reindeer a carnivore, herbivore or omnivore?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8" name="Picture 17" descr="A picture containing text, mammal&#10;&#10;Description automatically generated">
            <a:extLst>
              <a:ext uri="{FF2B5EF4-FFF2-40B4-BE49-F238E27FC236}">
                <a16:creationId xmlns:a16="http://schemas.microsoft.com/office/drawing/2014/main" id="{4663A75B-5644-4AC9-AE05-5BD7CE20F8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2198" y="1902347"/>
            <a:ext cx="3548064" cy="3548064"/>
          </a:xfrm>
          <a:prstGeom prst="rect">
            <a:avLst/>
          </a:prstGeom>
        </p:spPr>
      </p:pic>
    </p:spTree>
    <p:extLst>
      <p:ext uri="{BB962C8B-B14F-4D97-AF65-F5344CB8AC3E}">
        <p14:creationId xmlns:p14="http://schemas.microsoft.com/office/powerpoint/2010/main" val="3375671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mammal&#10;&#10;Description automatically generated">
            <a:extLst>
              <a:ext uri="{FF2B5EF4-FFF2-40B4-BE49-F238E27FC236}">
                <a16:creationId xmlns:a16="http://schemas.microsoft.com/office/drawing/2014/main" id="{4663A75B-5644-4AC9-AE05-5BD7CE20F8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198" y="1902347"/>
            <a:ext cx="3548064" cy="3548064"/>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4" y="1654969"/>
            <a:ext cx="602321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Is a reindeer a carnivore, herbivore or omnivore?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6FB532FA-50E6-48F8-AEFA-7DAE27516FB4}"/>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2E079749-0A0F-48D4-A80F-A8BD13F289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extLst>
                <a:ext uri="{FF2B5EF4-FFF2-40B4-BE49-F238E27FC236}">
                  <a16:creationId xmlns:a16="http://schemas.microsoft.com/office/drawing/2014/main" id="{471322F9-CFB5-4081-BFCF-7214668EE5C1}"/>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A herbivore eats plants, a carnivore eats other animals and an omnivore eats plants and other animals.</a:t>
              </a:r>
            </a:p>
          </p:txBody>
        </p:sp>
        <p:pic>
          <p:nvPicPr>
            <p:cNvPr id="15" name="Picture 14" descr="Icon&#10;&#10;Description automatically generated">
              <a:hlinkClick r:id="rId7" action="ppaction://hlinksldjump"/>
              <a:extLst>
                <a:ext uri="{FF2B5EF4-FFF2-40B4-BE49-F238E27FC236}">
                  <a16:creationId xmlns:a16="http://schemas.microsoft.com/office/drawing/2014/main" id="{6F74D2ED-7BB5-451A-8725-6A3C34EDF0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73461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Animal explorer interactive to find out about more than 100 animals. </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400840"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A reindeer is a herbivore. It eats grass, moss, herbs and ferns as well as the shoots and leaves of shrubs and trees.</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382901" y="-267054"/>
            <a:ext cx="2809099" cy="3508359"/>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five animals that are carnivores, five that are herbivores, and five that are omnivores.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8828" y="2406007"/>
            <a:ext cx="2364911" cy="226770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6" name="Picture 5">
            <a:hlinkClick r:id="rId5"/>
            <a:extLst>
              <a:ext uri="{FF2B5EF4-FFF2-40B4-BE49-F238E27FC236}">
                <a16:creationId xmlns:a16="http://schemas.microsoft.com/office/drawing/2014/main" id="{2D956262-B672-4C19-8FDF-621788D6A1F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74198">
            <a:off x="10596717" y="4215010"/>
            <a:ext cx="1664788" cy="1183162"/>
          </a:xfrm>
          <a:prstGeom prst="rect">
            <a:avLst/>
          </a:prstGeom>
        </p:spPr>
      </p:pic>
      <p:pic>
        <p:nvPicPr>
          <p:cNvPr id="3" name="Picture 2">
            <a:hlinkClick r:id="rId5"/>
            <a:extLst>
              <a:ext uri="{FF2B5EF4-FFF2-40B4-BE49-F238E27FC236}">
                <a16:creationId xmlns:a16="http://schemas.microsoft.com/office/drawing/2014/main" id="{D9D0155A-AABE-4555-9BD6-C0E326179D4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43614">
            <a:off x="9017392" y="4277402"/>
            <a:ext cx="1698902" cy="1208231"/>
          </a:xfrm>
          <a:prstGeom prst="rect">
            <a:avLst/>
          </a:prstGeom>
        </p:spPr>
      </p:pic>
    </p:spTree>
    <p:extLst>
      <p:ext uri="{BB962C8B-B14F-4D97-AF65-F5344CB8AC3E}">
        <p14:creationId xmlns:p14="http://schemas.microsoft.com/office/powerpoint/2010/main" val="388218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does a snowflake fall much more slowly than a raindrop?</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20" name="Picture 19" descr="A picture containing text, electronics&#10;&#10;Description automatically generated">
            <a:extLst>
              <a:ext uri="{FF2B5EF4-FFF2-40B4-BE49-F238E27FC236}">
                <a16:creationId xmlns:a16="http://schemas.microsoft.com/office/drawing/2014/main" id="{447F6277-61CB-4AC2-B82F-787FA8CAB1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460" y="1902347"/>
            <a:ext cx="3548065" cy="3548065"/>
          </a:xfrm>
          <a:prstGeom prst="rect">
            <a:avLst/>
          </a:prstGeom>
        </p:spPr>
      </p:pic>
    </p:spTree>
    <p:extLst>
      <p:ext uri="{BB962C8B-B14F-4D97-AF65-F5344CB8AC3E}">
        <p14:creationId xmlns:p14="http://schemas.microsoft.com/office/powerpoint/2010/main" val="43034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 electronics&#10;&#10;Description automatically generated">
            <a:extLst>
              <a:ext uri="{FF2B5EF4-FFF2-40B4-BE49-F238E27FC236}">
                <a16:creationId xmlns:a16="http://schemas.microsoft.com/office/drawing/2014/main" id="{447F6277-61CB-4AC2-B82F-787FA8CAB1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460" y="1902347"/>
            <a:ext cx="3548065" cy="3548065"/>
          </a:xfrm>
          <a:prstGeom prst="rect">
            <a:avLst/>
          </a:prstGeom>
        </p:spPr>
      </p:pic>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does a snowflake fall much more slowly than a raindrop?</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AF8E9AF-2838-4C23-BE25-4B38ACF1F848}"/>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9F56C735-5634-4714-9113-5F10575693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extLst>
                <a:ext uri="{FF2B5EF4-FFF2-40B4-BE49-F238E27FC236}">
                  <a16:creationId xmlns:a16="http://schemas.microsoft.com/office/drawing/2014/main" id="{3B05E128-30DB-4089-8DA1-5674D4C2EE80}"/>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the shape of the raindrop compared to the snowflake.</a:t>
              </a:r>
              <a:endParaRPr lang="en-GB" sz="2000" dirty="0">
                <a:solidFill>
                  <a:srgbClr val="0B9BD9"/>
                </a:solidFill>
                <a:latin typeface="Arial" panose="020B0604020202020204" pitchFamily="34" charset="0"/>
                <a:cs typeface="Arial" panose="020B0604020202020204" pitchFamily="34" charset="0"/>
              </a:endParaRPr>
            </a:p>
          </p:txBody>
        </p:sp>
        <p:pic>
          <p:nvPicPr>
            <p:cNvPr id="15" name="Picture 14" descr="Icon&#10;&#10;Description automatically generated">
              <a:hlinkClick r:id="rId7" action="ppaction://hlinksldjump"/>
              <a:extLst>
                <a:ext uri="{FF2B5EF4-FFF2-40B4-BE49-F238E27FC236}">
                  <a16:creationId xmlns:a16="http://schemas.microsoft.com/office/drawing/2014/main" id="{883AD0EE-1C49-47F2-9523-3D11D07ED4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18135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Investigate how surface area is linked to speed with this air resistance interactive game.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400840"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The snowflake has a bigger surface area than the raindrop. Air pushes against this larger area and slows the snowflake down, just like a parachute! This force is called air resistance.</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Follow these </a:t>
            </a:r>
            <a:r>
              <a:rPr lang="en-US" sz="1400" dirty="0">
                <a:solidFill>
                  <a:srgbClr val="273377"/>
                </a:solidFill>
                <a:latin typeface="Arial" panose="020B0604020202020204" pitchFamily="34" charset="0"/>
                <a:cs typeface="Arial" panose="020B0604020202020204" pitchFamily="34" charset="0"/>
                <a:hlinkClick r:id="rId7"/>
              </a:rPr>
              <a:t>simple instructions </a:t>
            </a:r>
            <a:r>
              <a:rPr lang="en-US" sz="1400" dirty="0">
                <a:solidFill>
                  <a:srgbClr val="273377"/>
                </a:solidFill>
                <a:latin typeface="Arial" panose="020B0604020202020204" pitchFamily="34" charset="0"/>
                <a:cs typeface="Arial" panose="020B0604020202020204" pitchFamily="34" charset="0"/>
              </a:rPr>
              <a:t>and make a snowflake from a folded square of paper. Make small and large snowflakes with the same patterns. Which one reaches the ground first when dropped from a height?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98828" y="2406007"/>
            <a:ext cx="2364911" cy="2267702"/>
          </a:xfrm>
          <a:prstGeom prst="ellipse">
            <a:avLst/>
          </a:prstGeom>
        </p:spPr>
      </p:pic>
      <p:pic>
        <p:nvPicPr>
          <p:cNvPr id="19" name="Picture 18" descr="Logo&#10;&#10;Description automatically generated">
            <a:hlinkClick r:id="rId12"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C0297C54-36BD-48D8-A15F-C70177A1DB8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56851">
            <a:off x="9153285" y="4081997"/>
            <a:ext cx="1631599" cy="1179362"/>
          </a:xfrm>
          <a:prstGeom prst="rect">
            <a:avLst/>
          </a:prstGeom>
        </p:spPr>
      </p:pic>
      <p:pic>
        <p:nvPicPr>
          <p:cNvPr id="10" name="Picture 9">
            <a:hlinkClick r:id="rId5"/>
            <a:extLst>
              <a:ext uri="{FF2B5EF4-FFF2-40B4-BE49-F238E27FC236}">
                <a16:creationId xmlns:a16="http://schemas.microsoft.com/office/drawing/2014/main" id="{470B5DFD-1DBF-4716-A67E-B1AE0AC6F49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681615">
            <a:off x="10470473" y="4247177"/>
            <a:ext cx="1619184" cy="1175815"/>
          </a:xfrm>
          <a:prstGeom prst="rect">
            <a:avLst/>
          </a:prstGeom>
        </p:spPr>
      </p:pic>
    </p:spTree>
    <p:extLst>
      <p:ext uri="{BB962C8B-B14F-4D97-AF65-F5344CB8AC3E}">
        <p14:creationId xmlns:p14="http://schemas.microsoft.com/office/powerpoint/2010/main" val="153456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part of the plant is a </a:t>
            </a:r>
            <a:r>
              <a:rPr lang="en-US" sz="4000" b="1" dirty="0" err="1">
                <a:solidFill>
                  <a:schemeClr val="bg1"/>
                </a:solidFill>
                <a:latin typeface="Arial" panose="020B0604020202020204" pitchFamily="34" charset="0"/>
                <a:cs typeface="Arial" panose="020B0604020202020204" pitchFamily="34" charset="0"/>
              </a:rPr>
              <a:t>brussel</a:t>
            </a:r>
            <a:r>
              <a:rPr lang="en-US" sz="4000" b="1" dirty="0">
                <a:solidFill>
                  <a:schemeClr val="bg1"/>
                </a:solidFill>
                <a:latin typeface="Arial" panose="020B0604020202020204" pitchFamily="34" charset="0"/>
                <a:cs typeface="Arial" panose="020B0604020202020204" pitchFamily="34" charset="0"/>
              </a:rPr>
              <a:t> sprout?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vegetable&#10;&#10;Description automatically generated">
            <a:extLst>
              <a:ext uri="{FF2B5EF4-FFF2-40B4-BE49-F238E27FC236}">
                <a16:creationId xmlns:a16="http://schemas.microsoft.com/office/drawing/2014/main" id="{2EC4C5DB-CFB3-47E0-BFDF-AB707981623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5" y="1895937"/>
            <a:ext cx="3548065" cy="3548065"/>
          </a:xfrm>
          <a:prstGeom prst="rect">
            <a:avLst/>
          </a:prstGeom>
        </p:spPr>
      </p:pic>
    </p:spTree>
    <p:extLst>
      <p:ext uri="{BB962C8B-B14F-4D97-AF65-F5344CB8AC3E}">
        <p14:creationId xmlns:p14="http://schemas.microsoft.com/office/powerpoint/2010/main" val="3456957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vegetable&#10;&#10;Description automatically generated">
            <a:extLst>
              <a:ext uri="{FF2B5EF4-FFF2-40B4-BE49-F238E27FC236}">
                <a16:creationId xmlns:a16="http://schemas.microsoft.com/office/drawing/2014/main" id="{2EC4C5DB-CFB3-47E0-BFDF-AB70798162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5" y="1895937"/>
            <a:ext cx="3548065" cy="3548065"/>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part of the plant is a </a:t>
            </a:r>
            <a:r>
              <a:rPr lang="en-US" sz="4000" b="1" dirty="0" err="1">
                <a:solidFill>
                  <a:schemeClr val="bg1"/>
                </a:solidFill>
                <a:latin typeface="Arial" panose="020B0604020202020204" pitchFamily="34" charset="0"/>
                <a:cs typeface="Arial" panose="020B0604020202020204" pitchFamily="34" charset="0"/>
              </a:rPr>
              <a:t>brussel</a:t>
            </a:r>
            <a:r>
              <a:rPr lang="en-US" sz="4000" b="1" dirty="0">
                <a:solidFill>
                  <a:schemeClr val="bg1"/>
                </a:solidFill>
                <a:latin typeface="Arial" panose="020B0604020202020204" pitchFamily="34" charset="0"/>
                <a:cs typeface="Arial" panose="020B0604020202020204" pitchFamily="34" charset="0"/>
              </a:rPr>
              <a:t> sprout?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95EEAEA-8B77-4A7E-B672-8E58CBD1B289}"/>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extLst>
                <a:ext uri="{FF2B5EF4-FFF2-40B4-BE49-F238E27FC236}">
                  <a16:creationId xmlns:a16="http://schemas.microsoft.com/office/drawing/2014/main" id="{3056891F-D1CC-4115-99D1-EA85D37513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extLst>
                <a:ext uri="{FF2B5EF4-FFF2-40B4-BE49-F238E27FC236}">
                  <a16:creationId xmlns:a16="http://schemas.microsoft.com/office/drawing/2014/main" id="{95DD500B-1434-4912-AEC2-AC79FDBEE3EE}"/>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Here are some plant parts to choose from: leaf, root, stem, bud, leaf, flower.</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8" action="ppaction://hlinksldjump"/>
              <a:extLst>
                <a:ext uri="{FF2B5EF4-FFF2-40B4-BE49-F238E27FC236}">
                  <a16:creationId xmlns:a16="http://schemas.microsoft.com/office/drawing/2014/main" id="{D3B6677D-185D-41C7-A63E-46A4023B56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590450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How much water do plants need to grow? Investigate with this sunflower experiment.</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400840"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A </a:t>
            </a:r>
            <a:r>
              <a:rPr lang="en-US" sz="2800" b="1" dirty="0" err="1">
                <a:solidFill>
                  <a:schemeClr val="bg1"/>
                </a:solidFill>
                <a:latin typeface="Arial" panose="020B0604020202020204" pitchFamily="34" charset="0"/>
                <a:cs typeface="Arial" panose="020B0604020202020204" pitchFamily="34" charset="0"/>
              </a:rPr>
              <a:t>brussel</a:t>
            </a:r>
            <a:r>
              <a:rPr lang="en-US" sz="2800" b="1" dirty="0">
                <a:solidFill>
                  <a:schemeClr val="bg1"/>
                </a:solidFill>
                <a:latin typeface="Arial" panose="020B0604020202020204" pitchFamily="34" charset="0"/>
                <a:cs typeface="Arial" panose="020B0604020202020204" pitchFamily="34" charset="0"/>
              </a:rPr>
              <a:t> sprout is a bud. Look closely at the photo and you can see the stems of old leaves sticking out between the buds.</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Do a survey to find out how many of your friends and family like </a:t>
            </a:r>
            <a:r>
              <a:rPr lang="en-US" sz="1400" dirty="0" err="1">
                <a:solidFill>
                  <a:srgbClr val="273377"/>
                </a:solidFill>
                <a:latin typeface="Arial" panose="020B0604020202020204" pitchFamily="34" charset="0"/>
                <a:cs typeface="Arial" panose="020B0604020202020204" pitchFamily="34" charset="0"/>
              </a:rPr>
              <a:t>brussel</a:t>
            </a:r>
            <a:r>
              <a:rPr lang="en-US" sz="1400" dirty="0">
                <a:solidFill>
                  <a:srgbClr val="273377"/>
                </a:solidFill>
                <a:latin typeface="Arial" panose="020B0604020202020204" pitchFamily="34" charset="0"/>
                <a:cs typeface="Arial" panose="020B0604020202020204" pitchFamily="34" charset="0"/>
              </a:rPr>
              <a:t> sprouts. Scientists have found that some people have a gene that means sprouts taste very bitter to them! What other plant parts do we eat? Make a list.</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41"/>
          <a:stretch/>
        </p:blipFill>
        <p:spPr>
          <a:xfrm>
            <a:off x="197621" y="2372995"/>
            <a:ext cx="2382889" cy="2293010"/>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0" name="Picture 9">
            <a:hlinkClick r:id="rId5"/>
            <a:extLst>
              <a:ext uri="{FF2B5EF4-FFF2-40B4-BE49-F238E27FC236}">
                <a16:creationId xmlns:a16="http://schemas.microsoft.com/office/drawing/2014/main" id="{D6611203-243F-49DC-9FB8-AFEFB636815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718903">
            <a:off x="10932555" y="3862757"/>
            <a:ext cx="1052985" cy="1499950"/>
          </a:xfrm>
          <a:prstGeom prst="rect">
            <a:avLst/>
          </a:prstGeom>
        </p:spPr>
      </p:pic>
      <p:pic>
        <p:nvPicPr>
          <p:cNvPr id="5" name="Picture 4">
            <a:hlinkClick r:id="rId5"/>
            <a:extLst>
              <a:ext uri="{FF2B5EF4-FFF2-40B4-BE49-F238E27FC236}">
                <a16:creationId xmlns:a16="http://schemas.microsoft.com/office/drawing/2014/main" id="{C2A5FFD2-F65C-4E25-8703-1DE97EB26BC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44921">
            <a:off x="9239643" y="4184101"/>
            <a:ext cx="1747831" cy="1169858"/>
          </a:xfrm>
          <a:prstGeom prst="rect">
            <a:avLst/>
          </a:prstGeom>
        </p:spPr>
      </p:pic>
    </p:spTree>
    <p:extLst>
      <p:ext uri="{BB962C8B-B14F-4D97-AF65-F5344CB8AC3E}">
        <p14:creationId xmlns:p14="http://schemas.microsoft.com/office/powerpoint/2010/main" val="85331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814175"/>
            <a:ext cx="6860415"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Currants, raisins and sultanas are dried fruits often found in Christmas cakes and puddings. What fruit were they before they were dried?</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A944D51B-63DE-4846-93EC-02615A89DA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9098" y="1870298"/>
            <a:ext cx="3548066" cy="3548066"/>
          </a:xfrm>
          <a:prstGeom prst="rect">
            <a:avLst/>
          </a:prstGeom>
        </p:spPr>
      </p:pic>
    </p:spTree>
    <p:extLst>
      <p:ext uri="{BB962C8B-B14F-4D97-AF65-F5344CB8AC3E}">
        <p14:creationId xmlns:p14="http://schemas.microsoft.com/office/powerpoint/2010/main" val="95934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1727DE-60E8-4574-80F5-896D5266270F}"/>
              </a:ext>
            </a:extLst>
          </p:cNvPr>
          <p:cNvSpPr/>
          <p:nvPr/>
        </p:nvSpPr>
        <p:spPr>
          <a:xfrm>
            <a:off x="1783659" y="1907717"/>
            <a:ext cx="8618055" cy="157524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Make sure you are viewing this PowerPoint in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‘Slide Show’ mode.</a:t>
            </a:r>
          </a:p>
          <a:p>
            <a:pPr algn="ct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Click on this icon in the bottom-right of your screen.</a:t>
            </a:r>
            <a:endParaRPr lang="en-GB" sz="2800" dirty="0">
              <a:solidFill>
                <a:schemeClr val="bg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0F37253-80CB-4F77-AB99-EC21ED3AE945}"/>
              </a:ext>
            </a:extLst>
          </p:cNvPr>
          <p:cNvSpPr/>
          <p:nvPr/>
        </p:nvSpPr>
        <p:spPr>
          <a:xfrm>
            <a:off x="5123621" y="3795416"/>
            <a:ext cx="1938130" cy="1452445"/>
          </a:xfrm>
          <a:prstGeom prst="roundRect">
            <a:avLst/>
          </a:prstGeom>
          <a:solidFill>
            <a:srgbClr val="DADBDA"/>
          </a:solid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6425562-DF10-4C68-8184-37323FBF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40455" y="4044560"/>
            <a:ext cx="904462" cy="954156"/>
          </a:xfrm>
          <a:prstGeom prst="rect">
            <a:avLst/>
          </a:prstGeom>
        </p:spPr>
      </p:pic>
      <p:pic>
        <p:nvPicPr>
          <p:cNvPr id="5" name="Picture 4" descr="Shape, rectangle&#10;&#10;Description automatically generated">
            <a:extLst>
              <a:ext uri="{FF2B5EF4-FFF2-40B4-BE49-F238E27FC236}">
                <a16:creationId xmlns:a16="http://schemas.microsoft.com/office/drawing/2014/main" id="{082CD92B-448B-46F6-8A90-014B5D8AEC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6" name="Title 1">
            <a:extLst>
              <a:ext uri="{FF2B5EF4-FFF2-40B4-BE49-F238E27FC236}">
                <a16:creationId xmlns:a16="http://schemas.microsoft.com/office/drawing/2014/main" id="{C2171580-453E-489A-AE8F-FA962C534933}"/>
              </a:ext>
            </a:extLst>
          </p:cNvPr>
          <p:cNvSpPr txBox="1">
            <a:spLocks/>
          </p:cNvSpPr>
          <p:nvPr/>
        </p:nvSpPr>
        <p:spPr>
          <a:xfrm>
            <a:off x="79512" y="337652"/>
            <a:ext cx="4919871" cy="110966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3600" b="1" dirty="0">
                <a:solidFill>
                  <a:srgbClr val="057735"/>
                </a:solidFill>
                <a:latin typeface="Arial" panose="020B0604020202020204" pitchFamily="34" charset="0"/>
                <a:cs typeface="Arial" panose="020B0604020202020204" pitchFamily="34" charset="0"/>
              </a:rPr>
              <a:t>Before you start…</a:t>
            </a:r>
          </a:p>
        </p:txBody>
      </p:sp>
      <p:sp>
        <p:nvSpPr>
          <p:cNvPr id="8" name="TextBox 7">
            <a:extLst>
              <a:ext uri="{FF2B5EF4-FFF2-40B4-BE49-F238E27FC236}">
                <a16:creationId xmlns:a16="http://schemas.microsoft.com/office/drawing/2014/main" id="{B338160C-9DDE-4ADA-814A-9B99513EA3D0}"/>
              </a:ext>
            </a:extLst>
          </p:cNvPr>
          <p:cNvSpPr txBox="1"/>
          <p:nvPr/>
        </p:nvSpPr>
        <p:spPr>
          <a:xfrm>
            <a:off x="1689652" y="5513434"/>
            <a:ext cx="8994913" cy="954107"/>
          </a:xfrm>
          <a:prstGeom prst="rect">
            <a:avLst/>
          </a:prstGeom>
          <a:noFill/>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This will allow you to see the full resource and to use </a:t>
            </a:r>
          </a:p>
          <a:p>
            <a:pPr algn="ctr"/>
            <a:r>
              <a:rPr lang="en-US" sz="2800" dirty="0">
                <a:solidFill>
                  <a:schemeClr val="bg1"/>
                </a:solidFill>
                <a:latin typeface="Arial" panose="020B0604020202020204" pitchFamily="34" charset="0"/>
                <a:cs typeface="Arial" panose="020B0604020202020204" pitchFamily="34" charset="0"/>
              </a:rPr>
              <a:t>any interactivity. </a:t>
            </a: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287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814175"/>
            <a:ext cx="6860415"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Currants, raisins and sultanas are dried fruits often found in Christmas cakes and puddings. What fruit were they before they were dried?</a:t>
            </a:r>
            <a:endParaRPr lang="en-GB" sz="4000" b="1" dirty="0">
              <a:solidFill>
                <a:schemeClr val="bg1"/>
              </a:solidFill>
              <a:latin typeface="Arial" panose="020B0604020202020204" pitchFamily="34" charset="0"/>
              <a:cs typeface="Arial" panose="020B0604020202020204" pitchFamily="34" charset="0"/>
            </a:endParaRPr>
          </a:p>
        </p:txBody>
      </p:sp>
      <p:pic>
        <p:nvPicPr>
          <p:cNvPr id="18" name="Picture 17" descr="A picture containing text&#10;&#10;Description automatically generated">
            <a:extLst>
              <a:ext uri="{FF2B5EF4-FFF2-40B4-BE49-F238E27FC236}">
                <a16:creationId xmlns:a16="http://schemas.microsoft.com/office/drawing/2014/main" id="{A944D51B-63DE-4846-93EC-02615A89DA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098" y="1870298"/>
            <a:ext cx="3548066" cy="3548066"/>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3B030876-A021-4AC1-B789-00D62D9DF3F6}"/>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791F1806-7823-4CD8-B16E-5D1BB43D1D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9D1F3D84-0C78-433B-86AF-990B5C62500B}"/>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This fruit comes in many </a:t>
              </a:r>
              <a:r>
                <a:rPr lang="en-US" sz="2000" dirty="0" err="1">
                  <a:solidFill>
                    <a:srgbClr val="0B9BD9"/>
                  </a:solidFill>
                  <a:latin typeface="Arial" panose="020B0604020202020204" pitchFamily="34" charset="0"/>
                  <a:cs typeface="Arial" panose="020B0604020202020204" pitchFamily="34" charset="0"/>
                </a:rPr>
                <a:t>colours</a:t>
              </a:r>
              <a:r>
                <a:rPr lang="en-US" sz="2000" dirty="0">
                  <a:solidFill>
                    <a:srgbClr val="0B9BD9"/>
                  </a:solidFill>
                  <a:latin typeface="Arial" panose="020B0604020202020204" pitchFamily="34" charset="0"/>
                  <a:cs typeface="Arial" panose="020B0604020202020204" pitchFamily="34" charset="0"/>
                </a:rPr>
                <a:t> including red, green, purple and black.</a:t>
              </a:r>
              <a:endParaRPr lang="en-GB" sz="2000" dirty="0">
                <a:solidFill>
                  <a:srgbClr val="0B9BD9"/>
                </a:solidFill>
                <a:latin typeface="Arial" panose="020B0604020202020204" pitchFamily="34" charset="0"/>
                <a:cs typeface="Arial" panose="020B0604020202020204" pitchFamily="34" charset="0"/>
              </a:endParaRPr>
            </a:p>
          </p:txBody>
        </p:sp>
        <p:pic>
          <p:nvPicPr>
            <p:cNvPr id="15" name="Picture 14" descr="Icon&#10;&#10;Description automatically generated">
              <a:hlinkClick r:id="rId7" action="ppaction://hlinksldjump"/>
              <a:extLst>
                <a:ext uri="{FF2B5EF4-FFF2-40B4-BE49-F238E27FC236}">
                  <a16:creationId xmlns:a16="http://schemas.microsoft.com/office/drawing/2014/main" id="{D88F1F5B-37A2-46FD-92BB-C61611AD19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819019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Watch this video clip and see how grapes are turned into raisins.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00784" y="2682002"/>
            <a:ext cx="716644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They were all grapes! Currants are made from small varieties of red grapes while raisins are from larger, green grapes. They are dried out in the sun for three weeks. Sultanas are made from green grapes. They're treated with a chemical before they're dried, to speed up the drying process.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Grapes lose water when they dry out. Do you think a currant or raisin will turn back into a grape if it's left in water overnight? Make your prediction and then design an investigation to find out. How will you make sure that you set up a fair test?</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22011" y="2377391"/>
            <a:ext cx="2385668" cy="2295684"/>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grpSp>
        <p:nvGrpSpPr>
          <p:cNvPr id="8" name="Group 7">
            <a:extLst>
              <a:ext uri="{FF2B5EF4-FFF2-40B4-BE49-F238E27FC236}">
                <a16:creationId xmlns:a16="http://schemas.microsoft.com/office/drawing/2014/main" id="{04DB3072-CF47-421E-AABA-98922EFD689F}"/>
              </a:ext>
            </a:extLst>
          </p:cNvPr>
          <p:cNvGrpSpPr/>
          <p:nvPr/>
        </p:nvGrpSpPr>
        <p:grpSpPr>
          <a:xfrm>
            <a:off x="9656969" y="4289690"/>
            <a:ext cx="2042158" cy="1147817"/>
            <a:chOff x="9656969" y="4289690"/>
            <a:chExt cx="2042158" cy="1147817"/>
          </a:xfrm>
        </p:grpSpPr>
        <p:pic>
          <p:nvPicPr>
            <p:cNvPr id="3" name="Picture 2">
              <a:hlinkClick r:id="rId5"/>
              <a:extLst>
                <a:ext uri="{FF2B5EF4-FFF2-40B4-BE49-F238E27FC236}">
                  <a16:creationId xmlns:a16="http://schemas.microsoft.com/office/drawing/2014/main" id="{46C28A70-0836-44AF-A92E-AFC4742511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56969" y="4289690"/>
              <a:ext cx="2042158" cy="1147817"/>
            </a:xfrm>
            <a:prstGeom prst="rect">
              <a:avLst/>
            </a:prstGeom>
            <a:ln>
              <a:solidFill>
                <a:schemeClr val="bg1"/>
              </a:solidFill>
            </a:ln>
          </p:spPr>
        </p:pic>
        <p:sp>
          <p:nvSpPr>
            <p:cNvPr id="6" name="Isosceles Triangle 5">
              <a:hlinkClick r:id="rId5"/>
              <a:extLst>
                <a:ext uri="{FF2B5EF4-FFF2-40B4-BE49-F238E27FC236}">
                  <a16:creationId xmlns:a16="http://schemas.microsoft.com/office/drawing/2014/main" id="{C4AE47C6-BF1F-48B3-B21B-88CCAD0048BB}"/>
                </a:ext>
              </a:extLst>
            </p:cNvPr>
            <p:cNvSpPr/>
            <p:nvPr/>
          </p:nvSpPr>
          <p:spPr>
            <a:xfrm rot="5400000">
              <a:off x="10594685" y="4678296"/>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1" name="Straight Connector 30">
            <a:extLst>
              <a:ext uri="{FF2B5EF4-FFF2-40B4-BE49-F238E27FC236}">
                <a16:creationId xmlns:a16="http://schemas.microsoft.com/office/drawing/2014/main" id="{8BB61592-4D25-4653-8C32-9D2186F69AF4}"/>
              </a:ext>
            </a:extLst>
          </p:cNvPr>
          <p:cNvCxnSpPr/>
          <p:nvPr/>
        </p:nvCxnSpPr>
        <p:spPr>
          <a:xfrm>
            <a:off x="1395015" y="2366959"/>
            <a:ext cx="0" cy="23246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0D5C1A-D621-4D6C-AC9F-CE12B4D963BF}"/>
              </a:ext>
            </a:extLst>
          </p:cNvPr>
          <p:cNvCxnSpPr>
            <a:cxnSpLocks/>
          </p:cNvCxnSpPr>
          <p:nvPr/>
        </p:nvCxnSpPr>
        <p:spPr>
          <a:xfrm>
            <a:off x="184965" y="3521471"/>
            <a:ext cx="240288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Shape&#10;&#10;Description automatically generated">
            <a:extLst>
              <a:ext uri="{FF2B5EF4-FFF2-40B4-BE49-F238E27FC236}">
                <a16:creationId xmlns:a16="http://schemas.microsoft.com/office/drawing/2014/main" id="{B6AF07E4-D63A-43D2-ABCC-611699F49CE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72898" y="2515342"/>
            <a:ext cx="731607" cy="339681"/>
          </a:xfrm>
          <a:prstGeom prst="rect">
            <a:avLst/>
          </a:prstGeom>
        </p:spPr>
      </p:pic>
      <p:sp>
        <p:nvSpPr>
          <p:cNvPr id="34" name="TextBox 33">
            <a:extLst>
              <a:ext uri="{FF2B5EF4-FFF2-40B4-BE49-F238E27FC236}">
                <a16:creationId xmlns:a16="http://schemas.microsoft.com/office/drawing/2014/main" id="{70CEA3D4-9C72-490A-BF3E-9AFAE9D2C710}"/>
              </a:ext>
            </a:extLst>
          </p:cNvPr>
          <p:cNvSpPr txBox="1"/>
          <p:nvPr/>
        </p:nvSpPr>
        <p:spPr>
          <a:xfrm>
            <a:off x="240033" y="2545253"/>
            <a:ext cx="8570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sultanas</a:t>
            </a:r>
            <a:endParaRPr lang="en-GB" sz="1200" dirty="0">
              <a:solidFill>
                <a:schemeClr val="bg1"/>
              </a:solidFill>
              <a:latin typeface="Arial" panose="020B0604020202020204" pitchFamily="34" charset="0"/>
              <a:cs typeface="Arial" panose="020B0604020202020204" pitchFamily="34" charset="0"/>
            </a:endParaRPr>
          </a:p>
        </p:txBody>
      </p:sp>
      <p:pic>
        <p:nvPicPr>
          <p:cNvPr id="36" name="Picture 35" descr="Shape&#10;&#10;Description automatically generated">
            <a:extLst>
              <a:ext uri="{FF2B5EF4-FFF2-40B4-BE49-F238E27FC236}">
                <a16:creationId xmlns:a16="http://schemas.microsoft.com/office/drawing/2014/main" id="{82615318-6D56-4463-A3E6-D22F84FF3DA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1929630" y="3583839"/>
            <a:ext cx="638389" cy="339681"/>
          </a:xfrm>
          <a:prstGeom prst="rect">
            <a:avLst/>
          </a:prstGeom>
        </p:spPr>
      </p:pic>
      <p:sp>
        <p:nvSpPr>
          <p:cNvPr id="37" name="TextBox 36">
            <a:extLst>
              <a:ext uri="{FF2B5EF4-FFF2-40B4-BE49-F238E27FC236}">
                <a16:creationId xmlns:a16="http://schemas.microsoft.com/office/drawing/2014/main" id="{CEF74B0D-260D-466A-B88A-9376E93602AB}"/>
              </a:ext>
            </a:extLst>
          </p:cNvPr>
          <p:cNvSpPr txBox="1"/>
          <p:nvPr/>
        </p:nvSpPr>
        <p:spPr>
          <a:xfrm>
            <a:off x="1907907" y="3599854"/>
            <a:ext cx="699772"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grapes</a:t>
            </a:r>
            <a:endParaRPr lang="en-GB" sz="1200" dirty="0">
              <a:solidFill>
                <a:schemeClr val="bg1"/>
              </a:solidFill>
              <a:latin typeface="Arial" panose="020B0604020202020204" pitchFamily="34" charset="0"/>
              <a:cs typeface="Arial" panose="020B0604020202020204" pitchFamily="34" charset="0"/>
            </a:endParaRPr>
          </a:p>
        </p:txBody>
      </p:sp>
      <p:pic>
        <p:nvPicPr>
          <p:cNvPr id="38" name="Picture 37" descr="Shape, rectangle&#10;&#10;Description automatically generated">
            <a:extLst>
              <a:ext uri="{FF2B5EF4-FFF2-40B4-BE49-F238E27FC236}">
                <a16:creationId xmlns:a16="http://schemas.microsoft.com/office/drawing/2014/main" id="{1B93C012-9830-45A1-AE99-A84C1030E5D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831108" y="2569713"/>
            <a:ext cx="619883" cy="280181"/>
          </a:xfrm>
          <a:prstGeom prst="rect">
            <a:avLst/>
          </a:prstGeom>
        </p:spPr>
      </p:pic>
      <p:sp>
        <p:nvSpPr>
          <p:cNvPr id="39" name="TextBox 38">
            <a:extLst>
              <a:ext uri="{FF2B5EF4-FFF2-40B4-BE49-F238E27FC236}">
                <a16:creationId xmlns:a16="http://schemas.microsoft.com/office/drawing/2014/main" id="{2A97A445-72AE-4579-AFB6-744B5A996668}"/>
              </a:ext>
            </a:extLst>
          </p:cNvPr>
          <p:cNvSpPr txBox="1"/>
          <p:nvPr/>
        </p:nvSpPr>
        <p:spPr>
          <a:xfrm>
            <a:off x="1792085" y="2552958"/>
            <a:ext cx="719023" cy="276999"/>
          </a:xfrm>
          <a:prstGeom prst="rect">
            <a:avLst/>
          </a:prstGeom>
          <a:noFill/>
        </p:spPr>
        <p:txBody>
          <a:bodyPr wrap="square" rtlCol="0">
            <a:spAutoFit/>
          </a:bodyPr>
          <a:lstStyle/>
          <a:p>
            <a:r>
              <a:rPr lang="en-US" sz="1200" dirty="0">
                <a:solidFill>
                  <a:srgbClr val="273377"/>
                </a:solidFill>
                <a:latin typeface="Arial" panose="020B0604020202020204" pitchFamily="34" charset="0"/>
                <a:cs typeface="Arial" panose="020B0604020202020204" pitchFamily="34" charset="0"/>
              </a:rPr>
              <a:t>raisins</a:t>
            </a:r>
            <a:endParaRPr lang="en-GB" sz="1200" dirty="0">
              <a:solidFill>
                <a:srgbClr val="273377"/>
              </a:solidFill>
              <a:latin typeface="Arial" panose="020B0604020202020204" pitchFamily="34" charset="0"/>
              <a:cs typeface="Arial" panose="020B0604020202020204" pitchFamily="34" charset="0"/>
            </a:endParaRPr>
          </a:p>
        </p:txBody>
      </p:sp>
      <p:pic>
        <p:nvPicPr>
          <p:cNvPr id="42" name="Picture 41" descr="Shape, rectangle&#10;&#10;Description automatically generated">
            <a:extLst>
              <a:ext uri="{FF2B5EF4-FFF2-40B4-BE49-F238E27FC236}">
                <a16:creationId xmlns:a16="http://schemas.microsoft.com/office/drawing/2014/main" id="{D7598F96-DFAA-49A5-B4CC-1E1EBA1B690E}"/>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51188" y="4186003"/>
            <a:ext cx="717011" cy="280181"/>
          </a:xfrm>
          <a:prstGeom prst="rect">
            <a:avLst/>
          </a:prstGeom>
        </p:spPr>
      </p:pic>
      <p:sp>
        <p:nvSpPr>
          <p:cNvPr id="41" name="TextBox 40">
            <a:extLst>
              <a:ext uri="{FF2B5EF4-FFF2-40B4-BE49-F238E27FC236}">
                <a16:creationId xmlns:a16="http://schemas.microsoft.com/office/drawing/2014/main" id="{7149A839-C08B-4485-B070-8173479E75BC}"/>
              </a:ext>
            </a:extLst>
          </p:cNvPr>
          <p:cNvSpPr txBox="1"/>
          <p:nvPr/>
        </p:nvSpPr>
        <p:spPr>
          <a:xfrm>
            <a:off x="233181" y="4167437"/>
            <a:ext cx="810170" cy="276999"/>
          </a:xfrm>
          <a:prstGeom prst="rect">
            <a:avLst/>
          </a:prstGeom>
          <a:noFill/>
        </p:spPr>
        <p:txBody>
          <a:bodyPr wrap="square" rtlCol="0">
            <a:spAutoFit/>
          </a:bodyPr>
          <a:lstStyle/>
          <a:p>
            <a:r>
              <a:rPr lang="en-US" sz="1200" dirty="0">
                <a:solidFill>
                  <a:srgbClr val="273377"/>
                </a:solidFill>
                <a:latin typeface="Arial" panose="020B0604020202020204" pitchFamily="34" charset="0"/>
                <a:cs typeface="Arial" panose="020B0604020202020204" pitchFamily="34" charset="0"/>
              </a:rPr>
              <a:t>currants</a:t>
            </a:r>
            <a:endParaRPr lang="en-GB" sz="1200" dirty="0">
              <a:solidFill>
                <a:srgbClr val="2733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53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582769"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snow made from and how is it made?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Icon&#10;&#10;Description automatically generated">
            <a:extLst>
              <a:ext uri="{FF2B5EF4-FFF2-40B4-BE49-F238E27FC236}">
                <a16:creationId xmlns:a16="http://schemas.microsoft.com/office/drawing/2014/main" id="{4DF47A6B-1E93-4243-BBE2-FCBE713C47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2006" y="1917303"/>
            <a:ext cx="3548066" cy="3548066"/>
          </a:xfrm>
          <a:prstGeom prst="rect">
            <a:avLst/>
          </a:prstGeom>
        </p:spPr>
      </p:pic>
    </p:spTree>
    <p:extLst>
      <p:ext uri="{BB962C8B-B14F-4D97-AF65-F5344CB8AC3E}">
        <p14:creationId xmlns:p14="http://schemas.microsoft.com/office/powerpoint/2010/main" val="80330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83124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snow made from and how is it made?</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4DF47A6B-1E93-4243-BBE2-FCBE713C4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006" y="1917303"/>
            <a:ext cx="3548066" cy="3548066"/>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DA0BB16-D4A0-4762-BFB1-8B12B708CD37}"/>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3A71E834-F1C5-45D2-8285-03E6CE02BB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66EC887E-14E9-44FE-965D-4C41E3997E0A}"/>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Snow is made from a liquid that you need to drink to stay alive! </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9ED39A06-6F35-43B1-93F3-895E48357C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960758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What ingredients make the best fake snow? Follow this Ready. Steady. Science! investigation to find out.</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00784" y="2682002"/>
            <a:ext cx="716644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Snow is made from water </a:t>
            </a:r>
            <a:r>
              <a:rPr lang="en-US" sz="2400" b="1" dirty="0" err="1">
                <a:solidFill>
                  <a:schemeClr val="bg1"/>
                </a:solidFill>
                <a:latin typeface="Arial" panose="020B0604020202020204" pitchFamily="34" charset="0"/>
                <a:cs typeface="Arial" panose="020B0604020202020204" pitchFamily="34" charset="0"/>
              </a:rPr>
              <a:t>vapour</a:t>
            </a:r>
            <a:r>
              <a:rPr lang="en-US" sz="2400" b="1" dirty="0">
                <a:solidFill>
                  <a:schemeClr val="bg1"/>
                </a:solidFill>
                <a:latin typeface="Arial" panose="020B0604020202020204" pitchFamily="34" charset="0"/>
                <a:cs typeface="Arial" panose="020B0604020202020204" pitchFamily="34" charset="0"/>
              </a:rPr>
              <a:t> which is water in the form of a gas. Water </a:t>
            </a:r>
            <a:r>
              <a:rPr lang="en-US" sz="2400" b="1" dirty="0" err="1">
                <a:solidFill>
                  <a:schemeClr val="bg1"/>
                </a:solidFill>
                <a:latin typeface="Arial" panose="020B0604020202020204" pitchFamily="34" charset="0"/>
                <a:cs typeface="Arial" panose="020B0604020202020204" pitchFamily="34" charset="0"/>
              </a:rPr>
              <a:t>vapour</a:t>
            </a:r>
            <a:r>
              <a:rPr lang="en-US" sz="2400" b="1" dirty="0">
                <a:solidFill>
                  <a:schemeClr val="bg1"/>
                </a:solidFill>
                <a:latin typeface="Arial" panose="020B0604020202020204" pitchFamily="34" charset="0"/>
                <a:cs typeface="Arial" panose="020B0604020202020204" pitchFamily="34" charset="0"/>
              </a:rPr>
              <a:t> freezes in cold clouds and forms ice crystals. Ice crystals clump together to form snowflakes.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Draw a labelled diagram explaining how snow is made. Then, write a list of adjectives describing snow. Think about how it feels, looks and sounds.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22011" y="2377391"/>
            <a:ext cx="2385668" cy="2295684"/>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0" name="Picture 9">
            <a:hlinkClick r:id="rId5"/>
            <a:extLst>
              <a:ext uri="{FF2B5EF4-FFF2-40B4-BE49-F238E27FC236}">
                <a16:creationId xmlns:a16="http://schemas.microsoft.com/office/drawing/2014/main" id="{975986DF-B7CC-4699-9B6D-5DF2B5DC1F8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96314" y="3520866"/>
            <a:ext cx="1289363" cy="1778581"/>
          </a:xfrm>
          <a:prstGeom prst="rect">
            <a:avLst/>
          </a:prstGeom>
          <a:ln>
            <a:solidFill>
              <a:schemeClr val="bg1"/>
            </a:solidFill>
          </a:ln>
        </p:spPr>
      </p:pic>
    </p:spTree>
    <p:extLst>
      <p:ext uri="{BB962C8B-B14F-4D97-AF65-F5344CB8AC3E}">
        <p14:creationId xmlns:p14="http://schemas.microsoft.com/office/powerpoint/2010/main" val="2146450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705984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materials like wool and fleece, keep us warm in winter. Are they good heat conductors or insulators?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38412174-EB90-494B-9DAF-9E20BA575D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4" y="1908757"/>
            <a:ext cx="3548067" cy="3548067"/>
          </a:xfrm>
          <a:prstGeom prst="rect">
            <a:avLst/>
          </a:prstGeom>
        </p:spPr>
      </p:pic>
    </p:spTree>
    <p:extLst>
      <p:ext uri="{BB962C8B-B14F-4D97-AF65-F5344CB8AC3E}">
        <p14:creationId xmlns:p14="http://schemas.microsoft.com/office/powerpoint/2010/main" val="2325193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3822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materials like wool and fleece, keep us warm in winter. Are they good heat conductors or insulators?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38412174-EB90-494B-9DAF-9E20BA575D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4" y="1908757"/>
            <a:ext cx="3548067" cy="3548067"/>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1A00C926-67DC-4FA1-BA40-B2459E25D641}"/>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2E3C3F26-AC7F-4981-B27B-A393DE6F01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33EA3AEE-EC5E-4A5F-ADAD-ED1E80059EBC}"/>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A conductor allows heat to pass through it easily. An insulator does not.</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EDDE8B5E-B175-40C1-A131-25BEF40F87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192891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Take a closer look at conductors and insulators and test how much you know with this video and worksheets.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00784" y="2682002"/>
            <a:ext cx="716644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They are good heat insulators. Wool and fleece are both made from lots of tiny </a:t>
            </a:r>
            <a:r>
              <a:rPr lang="en-US" sz="2400" b="1" dirty="0" err="1">
                <a:solidFill>
                  <a:schemeClr val="bg1"/>
                </a:solidFill>
                <a:latin typeface="Arial" panose="020B0604020202020204" pitchFamily="34" charset="0"/>
                <a:cs typeface="Arial" panose="020B0604020202020204" pitchFamily="34" charset="0"/>
              </a:rPr>
              <a:t>fibres</a:t>
            </a:r>
            <a:r>
              <a:rPr lang="en-US" sz="2400" b="1" dirty="0">
                <a:solidFill>
                  <a:schemeClr val="bg1"/>
                </a:solidFill>
                <a:latin typeface="Arial" panose="020B0604020202020204" pitchFamily="34" charset="0"/>
                <a:cs typeface="Arial" panose="020B0604020202020204" pitchFamily="34" charset="0"/>
              </a:rPr>
              <a:t> that trap air and keep our bodies warm.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all of the things you like to do in the snow. Draw or list the clothes you wear in the snow and explain what materials they are made from. Why are they good materials to wear in the snow?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22011" y="2377391"/>
            <a:ext cx="2385668" cy="2295684"/>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3" name="Picture 12">
            <a:hlinkClick r:id="rId5"/>
            <a:extLst>
              <a:ext uri="{FF2B5EF4-FFF2-40B4-BE49-F238E27FC236}">
                <a16:creationId xmlns:a16="http://schemas.microsoft.com/office/drawing/2014/main" id="{08D2B035-4AC2-4349-9789-A46AE517C9A5}"/>
              </a:ext>
            </a:extLst>
          </p:cNvPr>
          <p:cNvPicPr>
            <a:picLocks noChangeAspect="1"/>
          </p:cNvPicPr>
          <p:nvPr/>
        </p:nvPicPr>
        <p:blipFill>
          <a:blip r:embed="rId13"/>
          <a:stretch>
            <a:fillRect/>
          </a:stretch>
        </p:blipFill>
        <p:spPr>
          <a:xfrm>
            <a:off x="9476229" y="4034072"/>
            <a:ext cx="2283118" cy="1294303"/>
          </a:xfrm>
          <a:prstGeom prst="rect">
            <a:avLst/>
          </a:prstGeom>
          <a:ln>
            <a:solidFill>
              <a:schemeClr val="bg1"/>
            </a:solidFill>
          </a:ln>
        </p:spPr>
      </p:pic>
    </p:spTree>
    <p:extLst>
      <p:ext uri="{BB962C8B-B14F-4D97-AF65-F5344CB8AC3E}">
        <p14:creationId xmlns:p14="http://schemas.microsoft.com/office/powerpoint/2010/main" val="48920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70659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what special gifts did the Kings bring to Jesus?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57BC7E1-E66A-4738-932F-48D4CE0D76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8664" y="1902840"/>
            <a:ext cx="3548062" cy="3548062"/>
          </a:xfrm>
          <a:prstGeom prst="rect">
            <a:avLst/>
          </a:prstGeom>
        </p:spPr>
      </p:pic>
    </p:spTree>
    <p:extLst>
      <p:ext uri="{BB962C8B-B14F-4D97-AF65-F5344CB8AC3E}">
        <p14:creationId xmlns:p14="http://schemas.microsoft.com/office/powerpoint/2010/main" val="1792381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70659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what special gifts did the Kings bring to Jesus?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957BC7E1-E66A-4738-932F-48D4CE0D76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664" y="1902840"/>
            <a:ext cx="3548062" cy="3548062"/>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D7F60AA-F17A-46F6-AA61-736D504CF0DC}"/>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1F09503A-23E5-42EC-BBD5-15A1A0BA53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12441C75-8A53-4934-BF3B-1BD189FD0088}"/>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One of the gifts was gold. What were the other two gifts?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905E3FF0-00C6-4772-8C61-4DE5A33AAB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278388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plant, leaf, fern&#10;&#10;Description automatically generated">
            <a:hlinkClick r:id="rId2" action="ppaction://hlinksldjump"/>
            <a:extLst>
              <a:ext uri="{FF2B5EF4-FFF2-40B4-BE49-F238E27FC236}">
                <a16:creationId xmlns:a16="http://schemas.microsoft.com/office/drawing/2014/main" id="{B0BCF515-AC4C-3649-9B98-FF48118C1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637" y="616332"/>
            <a:ext cx="1558569" cy="1558569"/>
          </a:xfrm>
          <a:prstGeom prst="rect">
            <a:avLst/>
          </a:prstGeom>
        </p:spPr>
      </p:pic>
      <p:pic>
        <p:nvPicPr>
          <p:cNvPr id="13" name="Picture 12" descr="A picture containing text, queen, vector graphics&#10;&#10;Description automatically generated">
            <a:hlinkClick r:id="rId4" action="ppaction://hlinksldjump"/>
            <a:extLst>
              <a:ext uri="{FF2B5EF4-FFF2-40B4-BE49-F238E27FC236}">
                <a16:creationId xmlns:a16="http://schemas.microsoft.com/office/drawing/2014/main" id="{6F9EA9A5-B23C-7D4F-B3B0-8BDE353558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7657" y="627018"/>
            <a:ext cx="1558569" cy="1558569"/>
          </a:xfrm>
          <a:prstGeom prst="rect">
            <a:avLst/>
          </a:prstGeom>
        </p:spPr>
      </p:pic>
      <p:pic>
        <p:nvPicPr>
          <p:cNvPr id="15" name="Picture 14" descr="A picture containing text, mammal&#10;&#10;Description automatically generated">
            <a:hlinkClick r:id="rId6" action="ppaction://hlinksldjump"/>
            <a:extLst>
              <a:ext uri="{FF2B5EF4-FFF2-40B4-BE49-F238E27FC236}">
                <a16:creationId xmlns:a16="http://schemas.microsoft.com/office/drawing/2014/main" id="{CEBB0CAB-E13E-9843-945C-FB51FE4348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1" y="620569"/>
            <a:ext cx="1558569" cy="1558569"/>
          </a:xfrm>
          <a:prstGeom prst="rect">
            <a:avLst/>
          </a:prstGeom>
        </p:spPr>
      </p:pic>
      <p:pic>
        <p:nvPicPr>
          <p:cNvPr id="17" name="Picture 16" descr="A picture containing text, electronics&#10;&#10;Description automatically generated">
            <a:hlinkClick r:id="rId8" action="ppaction://hlinksldjump"/>
            <a:extLst>
              <a:ext uri="{FF2B5EF4-FFF2-40B4-BE49-F238E27FC236}">
                <a16:creationId xmlns:a16="http://schemas.microsoft.com/office/drawing/2014/main" id="{710EF1D0-EC4B-0440-8630-BF09C98754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3648" y="618780"/>
            <a:ext cx="1558569" cy="1558569"/>
          </a:xfrm>
          <a:prstGeom prst="rect">
            <a:avLst/>
          </a:prstGeom>
        </p:spPr>
      </p:pic>
      <p:pic>
        <p:nvPicPr>
          <p:cNvPr id="19" name="Picture 18" descr="A picture containing text, vegetable&#10;&#10;Description automatically generated">
            <a:hlinkClick r:id="rId10" action="ppaction://hlinksldjump"/>
            <a:extLst>
              <a:ext uri="{FF2B5EF4-FFF2-40B4-BE49-F238E27FC236}">
                <a16:creationId xmlns:a16="http://schemas.microsoft.com/office/drawing/2014/main" id="{60C9D734-7BEE-C04C-9BD0-D0BF8661D3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97368" y="614504"/>
            <a:ext cx="1558569" cy="1558569"/>
          </a:xfrm>
          <a:prstGeom prst="rect">
            <a:avLst/>
          </a:prstGeom>
        </p:spPr>
      </p:pic>
      <p:pic>
        <p:nvPicPr>
          <p:cNvPr id="22" name="Picture 21" descr="A picture containing text&#10;&#10;Description automatically generated">
            <a:hlinkClick r:id="rId12" action="ppaction://hlinksldjump"/>
            <a:extLst>
              <a:ext uri="{FF2B5EF4-FFF2-40B4-BE49-F238E27FC236}">
                <a16:creationId xmlns:a16="http://schemas.microsoft.com/office/drawing/2014/main" id="{3836E9F2-92BD-934D-9326-8D01873D6A2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19695" y="592690"/>
            <a:ext cx="1558569" cy="1558569"/>
          </a:xfrm>
          <a:prstGeom prst="rect">
            <a:avLst/>
          </a:prstGeom>
        </p:spPr>
      </p:pic>
      <p:pic>
        <p:nvPicPr>
          <p:cNvPr id="24" name="Picture 23" descr="Icon&#10;&#10;Description automatically generated">
            <a:hlinkClick r:id="rId14" action="ppaction://hlinksldjump"/>
            <a:extLst>
              <a:ext uri="{FF2B5EF4-FFF2-40B4-BE49-F238E27FC236}">
                <a16:creationId xmlns:a16="http://schemas.microsoft.com/office/drawing/2014/main" id="{780A7670-5C7B-DB4C-9B30-F1DC217C59B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4627" y="2172271"/>
            <a:ext cx="1558569" cy="1558569"/>
          </a:xfrm>
          <a:prstGeom prst="rect">
            <a:avLst/>
          </a:prstGeom>
        </p:spPr>
      </p:pic>
      <p:pic>
        <p:nvPicPr>
          <p:cNvPr id="26" name="Picture 25" descr="A picture containing text&#10;&#10;Description automatically generated">
            <a:hlinkClick r:id="rId16" action="ppaction://hlinksldjump"/>
            <a:extLst>
              <a:ext uri="{FF2B5EF4-FFF2-40B4-BE49-F238E27FC236}">
                <a16:creationId xmlns:a16="http://schemas.microsoft.com/office/drawing/2014/main" id="{419E364B-D5A9-D447-AE50-E7F394FD25B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413440" y="2172270"/>
            <a:ext cx="1558569" cy="1558569"/>
          </a:xfrm>
          <a:prstGeom prst="rect">
            <a:avLst/>
          </a:prstGeom>
        </p:spPr>
      </p:pic>
      <p:pic>
        <p:nvPicPr>
          <p:cNvPr id="28" name="Picture 27" descr="A picture containing text&#10;&#10;Description automatically generated">
            <a:hlinkClick r:id="rId18" action="ppaction://hlinksldjump"/>
            <a:extLst>
              <a:ext uri="{FF2B5EF4-FFF2-40B4-BE49-F238E27FC236}">
                <a16:creationId xmlns:a16="http://schemas.microsoft.com/office/drawing/2014/main" id="{C598C5F0-C8D7-7243-A617-76DADA2E752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340217" y="2169106"/>
            <a:ext cx="1558569" cy="1558569"/>
          </a:xfrm>
          <a:prstGeom prst="rect">
            <a:avLst/>
          </a:prstGeom>
        </p:spPr>
      </p:pic>
      <p:pic>
        <p:nvPicPr>
          <p:cNvPr id="32" name="Picture 31" descr="A picture containing text, sign, vector graphics, flag&#10;&#10;Description automatically generated">
            <a:hlinkClick r:id="rId20" action="ppaction://hlinksldjump"/>
            <a:extLst>
              <a:ext uri="{FF2B5EF4-FFF2-40B4-BE49-F238E27FC236}">
                <a16:creationId xmlns:a16="http://schemas.microsoft.com/office/drawing/2014/main" id="{39B77B0F-E108-C747-A19F-5D34544EBCF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104141" y="2172269"/>
            <a:ext cx="1558569" cy="1558569"/>
          </a:xfrm>
          <a:prstGeom prst="rect">
            <a:avLst/>
          </a:prstGeom>
        </p:spPr>
      </p:pic>
      <p:pic>
        <p:nvPicPr>
          <p:cNvPr id="34" name="Picture 33" descr="A picture containing text, picture frame&#10;&#10;Description automatically generated">
            <a:hlinkClick r:id="rId22" action="ppaction://hlinksldjump"/>
            <a:extLst>
              <a:ext uri="{FF2B5EF4-FFF2-40B4-BE49-F238E27FC236}">
                <a16:creationId xmlns:a16="http://schemas.microsoft.com/office/drawing/2014/main" id="{71341EDE-2749-334B-A284-E29850D1A18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001406" y="2177344"/>
            <a:ext cx="1558569" cy="1558569"/>
          </a:xfrm>
          <a:prstGeom prst="rect">
            <a:avLst/>
          </a:prstGeom>
        </p:spPr>
      </p:pic>
      <p:pic>
        <p:nvPicPr>
          <p:cNvPr id="36" name="Picture 35" descr="A picture containing text, sign&#10;&#10;Description automatically generated">
            <a:hlinkClick r:id="rId24" action="ppaction://hlinksldjump"/>
            <a:extLst>
              <a:ext uri="{FF2B5EF4-FFF2-40B4-BE49-F238E27FC236}">
                <a16:creationId xmlns:a16="http://schemas.microsoft.com/office/drawing/2014/main" id="{F84BD276-2665-8E48-B6E6-8CA39EA449E7}"/>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30680" y="3702557"/>
            <a:ext cx="1558569" cy="1558569"/>
          </a:xfrm>
          <a:prstGeom prst="rect">
            <a:avLst/>
          </a:prstGeom>
        </p:spPr>
      </p:pic>
      <p:pic>
        <p:nvPicPr>
          <p:cNvPr id="38" name="Picture 37" descr="A picture containing icon&#10;&#10;Description automatically generated">
            <a:hlinkClick r:id="rId26" action="ppaction://hlinksldjump"/>
            <a:extLst>
              <a:ext uri="{FF2B5EF4-FFF2-40B4-BE49-F238E27FC236}">
                <a16:creationId xmlns:a16="http://schemas.microsoft.com/office/drawing/2014/main" id="{F25760CB-F99F-8445-B4DA-657572CD35A6}"/>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416285" y="3714092"/>
            <a:ext cx="1558569" cy="1558569"/>
          </a:xfrm>
          <a:prstGeom prst="rect">
            <a:avLst/>
          </a:prstGeom>
        </p:spPr>
      </p:pic>
      <p:pic>
        <p:nvPicPr>
          <p:cNvPr id="40" name="Picture 39" descr="A picture containing text, sign&#10;&#10;Description automatically generated">
            <a:hlinkClick r:id="rId28" action="ppaction://hlinksldjump"/>
            <a:extLst>
              <a:ext uri="{FF2B5EF4-FFF2-40B4-BE49-F238E27FC236}">
                <a16:creationId xmlns:a16="http://schemas.microsoft.com/office/drawing/2014/main" id="{FB7F8886-79CE-F946-AF1E-AC7552CBB46D}"/>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336635" y="3717304"/>
            <a:ext cx="1558569" cy="1558569"/>
          </a:xfrm>
          <a:prstGeom prst="rect">
            <a:avLst/>
          </a:prstGeom>
        </p:spPr>
      </p:pic>
      <p:pic>
        <p:nvPicPr>
          <p:cNvPr id="42" name="Picture 41" descr="A picture containing icon&#10;&#10;Description automatically generated">
            <a:hlinkClick r:id="rId30" action="ppaction://hlinksldjump"/>
            <a:extLst>
              <a:ext uri="{FF2B5EF4-FFF2-40B4-BE49-F238E27FC236}">
                <a16:creationId xmlns:a16="http://schemas.microsoft.com/office/drawing/2014/main" id="{5BCBB215-79F6-2246-B257-4CCECBED51F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227224" y="3734529"/>
            <a:ext cx="1558569" cy="1558569"/>
          </a:xfrm>
          <a:prstGeom prst="rect">
            <a:avLst/>
          </a:prstGeom>
        </p:spPr>
      </p:pic>
      <p:pic>
        <p:nvPicPr>
          <p:cNvPr id="44" name="Picture 43" descr="A picture containing text, mammal, camel&#10;&#10;Description automatically generated">
            <a:hlinkClick r:id="rId32" action="ppaction://hlinksldjump"/>
            <a:extLst>
              <a:ext uri="{FF2B5EF4-FFF2-40B4-BE49-F238E27FC236}">
                <a16:creationId xmlns:a16="http://schemas.microsoft.com/office/drawing/2014/main" id="{78FA9D03-1A60-7343-91F8-B4ECC9004E50}"/>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110914" y="3726292"/>
            <a:ext cx="1558569" cy="1558569"/>
          </a:xfrm>
          <a:prstGeom prst="rect">
            <a:avLst/>
          </a:prstGeom>
        </p:spPr>
      </p:pic>
      <p:pic>
        <p:nvPicPr>
          <p:cNvPr id="46" name="Picture 45" descr="Graphical user interface, icon&#10;&#10;Description automatically generated">
            <a:hlinkClick r:id="rId34" action="ppaction://hlinksldjump"/>
            <a:extLst>
              <a:ext uri="{FF2B5EF4-FFF2-40B4-BE49-F238E27FC236}">
                <a16:creationId xmlns:a16="http://schemas.microsoft.com/office/drawing/2014/main" id="{268D8BFD-84C2-A545-ABCE-8448AB16DF58}"/>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024941" y="3736222"/>
            <a:ext cx="1558569" cy="1558569"/>
          </a:xfrm>
          <a:prstGeom prst="rect">
            <a:avLst/>
          </a:prstGeom>
        </p:spPr>
      </p:pic>
      <p:pic>
        <p:nvPicPr>
          <p:cNvPr id="48" name="Picture 47" descr="A plate of food&#10;&#10;Description automatically generated with medium confidence">
            <a:hlinkClick r:id="rId36" action="ppaction://hlinksldjump"/>
            <a:extLst>
              <a:ext uri="{FF2B5EF4-FFF2-40B4-BE49-F238E27FC236}">
                <a16:creationId xmlns:a16="http://schemas.microsoft.com/office/drawing/2014/main" id="{B6B7AB00-7532-2A4F-AF43-0998CD1A04B7}"/>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27459" y="5265724"/>
            <a:ext cx="1558569" cy="1558569"/>
          </a:xfrm>
          <a:prstGeom prst="rect">
            <a:avLst/>
          </a:prstGeom>
        </p:spPr>
      </p:pic>
      <p:pic>
        <p:nvPicPr>
          <p:cNvPr id="50" name="Picture 49" descr="A plate with food on it&#10;&#10;Description automatically generated with medium confidence">
            <a:hlinkClick r:id="rId38" action="ppaction://hlinksldjump"/>
            <a:extLst>
              <a:ext uri="{FF2B5EF4-FFF2-40B4-BE49-F238E27FC236}">
                <a16:creationId xmlns:a16="http://schemas.microsoft.com/office/drawing/2014/main" id="{4B67DC6F-1C29-8E44-85D5-4E4C39F5CDBA}"/>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2430353" y="5255684"/>
            <a:ext cx="1549560" cy="1549560"/>
          </a:xfrm>
          <a:prstGeom prst="rect">
            <a:avLst/>
          </a:prstGeom>
        </p:spPr>
      </p:pic>
      <p:pic>
        <p:nvPicPr>
          <p:cNvPr id="52" name="Picture 51" descr="A picture containing text, candle&#10;&#10;Description automatically generated">
            <a:hlinkClick r:id="rId40" action="ppaction://hlinksldjump"/>
            <a:extLst>
              <a:ext uri="{FF2B5EF4-FFF2-40B4-BE49-F238E27FC236}">
                <a16:creationId xmlns:a16="http://schemas.microsoft.com/office/drawing/2014/main" id="{2A43F3DE-42AC-D340-AAA3-13F4187742D7}"/>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4328218" y="5259374"/>
            <a:ext cx="1558569" cy="1558569"/>
          </a:xfrm>
          <a:prstGeom prst="rect">
            <a:avLst/>
          </a:prstGeom>
        </p:spPr>
      </p:pic>
      <p:pic>
        <p:nvPicPr>
          <p:cNvPr id="54" name="Picture 53" descr="A cat in a circle&#10;&#10;Description automatically generated with low confidence">
            <a:hlinkClick r:id="rId42" action="ppaction://hlinksldjump"/>
            <a:extLst>
              <a:ext uri="{FF2B5EF4-FFF2-40B4-BE49-F238E27FC236}">
                <a16:creationId xmlns:a16="http://schemas.microsoft.com/office/drawing/2014/main" id="{EC4760C0-72A8-2C4C-838A-137DE69AC9E6}"/>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6222893" y="5259374"/>
            <a:ext cx="1558569" cy="1558569"/>
          </a:xfrm>
          <a:prstGeom prst="rect">
            <a:avLst/>
          </a:prstGeom>
        </p:spPr>
      </p:pic>
      <p:pic>
        <p:nvPicPr>
          <p:cNvPr id="56" name="Picture 55" descr="Graphical user interface&#10;&#10;Description automatically generated with medium confidence">
            <a:hlinkClick r:id="rId44" action="ppaction://hlinksldjump"/>
            <a:extLst>
              <a:ext uri="{FF2B5EF4-FFF2-40B4-BE49-F238E27FC236}">
                <a16:creationId xmlns:a16="http://schemas.microsoft.com/office/drawing/2014/main" id="{68968147-060C-9F4B-AE3B-2585C13555FB}"/>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104142" y="5265724"/>
            <a:ext cx="1558569" cy="1558569"/>
          </a:xfrm>
          <a:prstGeom prst="rect">
            <a:avLst/>
          </a:prstGeom>
        </p:spPr>
      </p:pic>
      <p:pic>
        <p:nvPicPr>
          <p:cNvPr id="58" name="Picture 57" descr="A santa clause statue&#10;&#10;Description automatically generated with low confidence">
            <a:hlinkClick r:id="rId46" action="ppaction://hlinksldjump"/>
            <a:extLst>
              <a:ext uri="{FF2B5EF4-FFF2-40B4-BE49-F238E27FC236}">
                <a16:creationId xmlns:a16="http://schemas.microsoft.com/office/drawing/2014/main" id="{0FE36557-8199-174D-9DEF-C296B6B0CEC5}"/>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0033504" y="5265724"/>
            <a:ext cx="1558569" cy="1558569"/>
          </a:xfrm>
          <a:prstGeom prst="rect">
            <a:avLst/>
          </a:prstGeom>
        </p:spPr>
      </p:pic>
      <p:grpSp>
        <p:nvGrpSpPr>
          <p:cNvPr id="39" name="Group 38">
            <a:extLst>
              <a:ext uri="{FF2B5EF4-FFF2-40B4-BE49-F238E27FC236}">
                <a16:creationId xmlns:a16="http://schemas.microsoft.com/office/drawing/2014/main" id="{253F125D-B710-4E43-9AC3-EB0A595FA9FB}"/>
              </a:ext>
            </a:extLst>
          </p:cNvPr>
          <p:cNvGrpSpPr/>
          <p:nvPr/>
        </p:nvGrpSpPr>
        <p:grpSpPr>
          <a:xfrm>
            <a:off x="6227224" y="2160717"/>
            <a:ext cx="1554238" cy="1558629"/>
            <a:chOff x="6978362" y="2538881"/>
            <a:chExt cx="3488613" cy="3509233"/>
          </a:xfrm>
        </p:grpSpPr>
        <p:pic>
          <p:nvPicPr>
            <p:cNvPr id="41" name="Picture 40" descr="Shape, square&#10;&#10;Description automatically generated">
              <a:extLst>
                <a:ext uri="{FF2B5EF4-FFF2-40B4-BE49-F238E27FC236}">
                  <a16:creationId xmlns:a16="http://schemas.microsoft.com/office/drawing/2014/main" id="{1D8799C6-4F92-4967-B629-FDF6B967C265}"/>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978362" y="2538881"/>
              <a:ext cx="3483844" cy="3509233"/>
            </a:xfrm>
            <a:prstGeom prst="rect">
              <a:avLst/>
            </a:prstGeom>
          </p:spPr>
        </p:pic>
        <p:pic>
          <p:nvPicPr>
            <p:cNvPr id="43" name="Picture 42" descr="A picture containing shape&#10;&#10;Description automatically generated">
              <a:hlinkClick r:id="rId49" action="ppaction://hlinksldjump"/>
              <a:extLst>
                <a:ext uri="{FF2B5EF4-FFF2-40B4-BE49-F238E27FC236}">
                  <a16:creationId xmlns:a16="http://schemas.microsoft.com/office/drawing/2014/main" id="{E4707F18-108D-4ACF-AEB2-CB0FFDD77609}"/>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7004169" y="2550383"/>
              <a:ext cx="3462806" cy="3486227"/>
            </a:xfrm>
            <a:prstGeom prst="rect">
              <a:avLst/>
            </a:prstGeom>
          </p:spPr>
        </p:pic>
        <p:grpSp>
          <p:nvGrpSpPr>
            <p:cNvPr id="45" name="Group 44">
              <a:extLst>
                <a:ext uri="{FF2B5EF4-FFF2-40B4-BE49-F238E27FC236}">
                  <a16:creationId xmlns:a16="http://schemas.microsoft.com/office/drawing/2014/main" id="{8B27068C-74C4-4A21-8C85-670715718A3C}"/>
                </a:ext>
              </a:extLst>
            </p:cNvPr>
            <p:cNvGrpSpPr/>
            <p:nvPr/>
          </p:nvGrpSpPr>
          <p:grpSpPr>
            <a:xfrm>
              <a:off x="7034366" y="2739712"/>
              <a:ext cx="3139670" cy="3068357"/>
              <a:chOff x="7034366" y="2739712"/>
              <a:chExt cx="3139670" cy="3068357"/>
            </a:xfrm>
          </p:grpSpPr>
          <p:pic>
            <p:nvPicPr>
              <p:cNvPr id="47" name="Picture 46" descr="A picture containing bird, close&#10;&#10;Description automatically generated">
                <a:hlinkClick r:id="rId49" action="ppaction://hlinksldjump"/>
                <a:extLst>
                  <a:ext uri="{FF2B5EF4-FFF2-40B4-BE49-F238E27FC236}">
                    <a16:creationId xmlns:a16="http://schemas.microsoft.com/office/drawing/2014/main" id="{DF85A3C7-0EB7-4667-B06C-CAE3ED7D338E}"/>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7034366" y="2739712"/>
                <a:ext cx="1630031" cy="1262349"/>
              </a:xfrm>
              <a:prstGeom prst="rect">
                <a:avLst/>
              </a:prstGeom>
            </p:spPr>
          </p:pic>
          <p:pic>
            <p:nvPicPr>
              <p:cNvPr id="49" name="Picture 48" descr="A polar bear lying down&#10;&#10;Description automatically generated with medium confidence">
                <a:hlinkClick r:id="rId49" action="ppaction://hlinksldjump"/>
                <a:extLst>
                  <a:ext uri="{FF2B5EF4-FFF2-40B4-BE49-F238E27FC236}">
                    <a16:creationId xmlns:a16="http://schemas.microsoft.com/office/drawing/2014/main" id="{70093ACE-E6A4-4EEC-A664-D4C74EBC1C72}"/>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7177732" y="4685872"/>
                <a:ext cx="1820021" cy="1117600"/>
              </a:xfrm>
              <a:prstGeom prst="rect">
                <a:avLst/>
              </a:prstGeom>
            </p:spPr>
          </p:pic>
          <p:pic>
            <p:nvPicPr>
              <p:cNvPr id="51" name="Picture 50" descr="A picture containing bird, gallinaceous bird, phasianid, close&#10;&#10;Description automatically generated">
                <a:hlinkClick r:id="rId49" action="ppaction://hlinksldjump"/>
                <a:extLst>
                  <a:ext uri="{FF2B5EF4-FFF2-40B4-BE49-F238E27FC236}">
                    <a16:creationId xmlns:a16="http://schemas.microsoft.com/office/drawing/2014/main" id="{8B79C0AE-E2DB-4D3E-BE31-E38AA6465741}"/>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7503978" y="3441638"/>
                <a:ext cx="1541008" cy="1260825"/>
              </a:xfrm>
              <a:prstGeom prst="rect">
                <a:avLst/>
              </a:prstGeom>
            </p:spPr>
          </p:pic>
          <p:pic>
            <p:nvPicPr>
              <p:cNvPr id="53" name="Picture 52" descr="A deer with antlers&#10;&#10;Description automatically generated">
                <a:hlinkClick r:id="rId49" action="ppaction://hlinksldjump"/>
                <a:extLst>
                  <a:ext uri="{FF2B5EF4-FFF2-40B4-BE49-F238E27FC236}">
                    <a16:creationId xmlns:a16="http://schemas.microsoft.com/office/drawing/2014/main" id="{A642F2A3-77F3-46E3-AA9B-A2BF7053CE54}"/>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8952567" y="3867832"/>
                <a:ext cx="1020842" cy="1940237"/>
              </a:xfrm>
              <a:prstGeom prst="rect">
                <a:avLst/>
              </a:prstGeom>
            </p:spPr>
          </p:pic>
          <p:pic>
            <p:nvPicPr>
              <p:cNvPr id="55" name="Picture 54" descr="Logo&#10;&#10;Description automatically generated">
                <a:hlinkClick r:id="rId49" action="ppaction://hlinksldjump"/>
                <a:extLst>
                  <a:ext uri="{FF2B5EF4-FFF2-40B4-BE49-F238E27FC236}">
                    <a16:creationId xmlns:a16="http://schemas.microsoft.com/office/drawing/2014/main" id="{F176967F-134F-4F99-9446-9C0A10F3390D}"/>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a:stretch/>
            </p:blipFill>
            <p:spPr>
              <a:xfrm>
                <a:off x="8973083" y="2805280"/>
                <a:ext cx="1200953" cy="1131214"/>
              </a:xfrm>
              <a:prstGeom prst="rect">
                <a:avLst/>
              </a:prstGeom>
            </p:spPr>
          </p:pic>
        </p:grpSp>
      </p:grpSp>
      <p:sp>
        <p:nvSpPr>
          <p:cNvPr id="57" name="TextBox 56">
            <a:extLst>
              <a:ext uri="{FF2B5EF4-FFF2-40B4-BE49-F238E27FC236}">
                <a16:creationId xmlns:a16="http://schemas.microsoft.com/office/drawing/2014/main" id="{47BD9A92-0DE6-4F91-987E-E26D29348FDB}"/>
              </a:ext>
            </a:extLst>
          </p:cNvPr>
          <p:cNvSpPr txBox="1"/>
          <p:nvPr/>
        </p:nvSpPr>
        <p:spPr>
          <a:xfrm>
            <a:off x="3476140" y="59251"/>
            <a:ext cx="4789260" cy="584775"/>
          </a:xfrm>
          <a:prstGeom prst="rect">
            <a:avLst/>
          </a:prstGeom>
          <a:noFill/>
        </p:spPr>
        <p:txBody>
          <a:bodyPr wrap="none" rtlCol="0">
            <a:spAutoFit/>
          </a:bodyPr>
          <a:lstStyle/>
          <a:p>
            <a:r>
              <a:rPr lang="en-US" sz="3200" b="1" dirty="0">
                <a:solidFill>
                  <a:schemeClr val="bg1"/>
                </a:solidFill>
                <a:latin typeface="Univers" panose="020B0503020202020204" pitchFamily="34" charset="0"/>
                <a:cs typeface="Arial" panose="020B0604020202020204" pitchFamily="34" charset="0"/>
              </a:rPr>
              <a:t>Click on today’s picture</a:t>
            </a:r>
            <a:endParaRPr lang="en-GB" sz="3200" b="1" dirty="0">
              <a:solidFill>
                <a:schemeClr val="bg1"/>
              </a:solidFill>
              <a:latin typeface="Univers" panose="020B0503020202020204" pitchFamily="34" charset="0"/>
              <a:cs typeface="Arial" panose="020B0604020202020204" pitchFamily="34" charset="0"/>
            </a:endParaRPr>
          </a:p>
        </p:txBody>
      </p:sp>
    </p:spTree>
    <p:extLst>
      <p:ext uri="{BB962C8B-B14F-4D97-AF65-F5344CB8AC3E}">
        <p14:creationId xmlns:p14="http://schemas.microsoft.com/office/powerpoint/2010/main" val="3864093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Watch this video to see how frankincense and myrrh are collected from trees in Africa.</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Kings brought gold, frankincense and myrrh. Gold is a precious metal. Frankincense and myrrh are expensive substances that produce a pleasant smell.  They both come from the sticky liquid (sap) that runs through the trunks and branches of trees.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Gold is a metal. How many other metals can you name? Think about metals that are used to make </a:t>
            </a:r>
            <a:r>
              <a:rPr lang="en-GB" sz="1400" dirty="0">
                <a:solidFill>
                  <a:srgbClr val="273377"/>
                </a:solidFill>
                <a:latin typeface="Arial" panose="020B0604020202020204" pitchFamily="34" charset="0"/>
                <a:cs typeface="Arial" panose="020B0604020202020204" pitchFamily="34" charset="0"/>
              </a:rPr>
              <a:t>jewellery</a:t>
            </a:r>
            <a:r>
              <a:rPr lang="en-US" sz="1400" dirty="0">
                <a:solidFill>
                  <a:srgbClr val="273377"/>
                </a:solidFill>
                <a:latin typeface="Arial" panose="020B0604020202020204" pitchFamily="34" charset="0"/>
                <a:cs typeface="Arial" panose="020B0604020202020204" pitchFamily="34" charset="0"/>
              </a:rPr>
              <a:t> and for objects in your kitchen. What properties do metals have?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EAB14DB7-4FE3-4C4A-AB96-D7B2C4A447B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15604" y="4214384"/>
            <a:ext cx="2024037" cy="1137447"/>
          </a:xfrm>
          <a:prstGeom prst="rect">
            <a:avLst/>
          </a:prstGeom>
          <a:ln>
            <a:solidFill>
              <a:schemeClr val="bg1"/>
            </a:solidFill>
          </a:ln>
        </p:spPr>
      </p:pic>
      <p:sp>
        <p:nvSpPr>
          <p:cNvPr id="24" name="Isosceles Triangle 23">
            <a:hlinkClick r:id="rId5"/>
            <a:extLst>
              <a:ext uri="{FF2B5EF4-FFF2-40B4-BE49-F238E27FC236}">
                <a16:creationId xmlns:a16="http://schemas.microsoft.com/office/drawing/2014/main" id="{ADF70180-6A51-40B2-91A3-B81AB4607730}"/>
              </a:ext>
            </a:extLst>
          </p:cNvPr>
          <p:cNvSpPr/>
          <p:nvPr/>
        </p:nvSpPr>
        <p:spPr>
          <a:xfrm rot="5400000">
            <a:off x="10594685" y="4629818"/>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Shape&#10;&#10;Description automatically generated">
            <a:extLst>
              <a:ext uri="{FF2B5EF4-FFF2-40B4-BE49-F238E27FC236}">
                <a16:creationId xmlns:a16="http://schemas.microsoft.com/office/drawing/2014/main" id="{C4D23632-96F2-4A4F-8813-C92F5A4D066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984739" flipH="1">
            <a:off x="327476" y="3893230"/>
            <a:ext cx="1097078" cy="323391"/>
          </a:xfrm>
          <a:prstGeom prst="rect">
            <a:avLst/>
          </a:prstGeom>
        </p:spPr>
      </p:pic>
      <p:sp>
        <p:nvSpPr>
          <p:cNvPr id="8" name="TextBox 7">
            <a:extLst>
              <a:ext uri="{FF2B5EF4-FFF2-40B4-BE49-F238E27FC236}">
                <a16:creationId xmlns:a16="http://schemas.microsoft.com/office/drawing/2014/main" id="{54438E1C-3ABD-43FE-BE21-6D46C0BDCB0A}"/>
              </a:ext>
            </a:extLst>
          </p:cNvPr>
          <p:cNvSpPr txBox="1"/>
          <p:nvPr/>
        </p:nvSpPr>
        <p:spPr>
          <a:xfrm>
            <a:off x="344983" y="3904170"/>
            <a:ext cx="1099209"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frankincense</a:t>
            </a:r>
            <a:endParaRPr lang="en-GB" sz="1200" dirty="0">
              <a:solidFill>
                <a:schemeClr val="bg1"/>
              </a:solidFill>
              <a:latin typeface="Arial" panose="020B0604020202020204" pitchFamily="34" charset="0"/>
              <a:cs typeface="Arial" panose="020B0604020202020204" pitchFamily="34" charset="0"/>
            </a:endParaRPr>
          </a:p>
        </p:txBody>
      </p:sp>
      <p:pic>
        <p:nvPicPr>
          <p:cNvPr id="28" name="Picture 27" descr="Shape&#10;&#10;Description automatically generated">
            <a:extLst>
              <a:ext uri="{FF2B5EF4-FFF2-40B4-BE49-F238E27FC236}">
                <a16:creationId xmlns:a16="http://schemas.microsoft.com/office/drawing/2014/main" id="{C4F39C5C-85D2-4CFD-BF4B-695C0A4698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1157472" y="2535884"/>
            <a:ext cx="509893" cy="339681"/>
          </a:xfrm>
          <a:prstGeom prst="rect">
            <a:avLst/>
          </a:prstGeom>
        </p:spPr>
      </p:pic>
      <p:sp>
        <p:nvSpPr>
          <p:cNvPr id="30" name="TextBox 29">
            <a:extLst>
              <a:ext uri="{FF2B5EF4-FFF2-40B4-BE49-F238E27FC236}">
                <a16:creationId xmlns:a16="http://schemas.microsoft.com/office/drawing/2014/main" id="{CA478D14-C1A8-4C6B-A2CF-EA4B3F4C5BF7}"/>
              </a:ext>
            </a:extLst>
          </p:cNvPr>
          <p:cNvSpPr txBox="1"/>
          <p:nvPr/>
        </p:nvSpPr>
        <p:spPr>
          <a:xfrm>
            <a:off x="1141370" y="2560594"/>
            <a:ext cx="6352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gold</a:t>
            </a:r>
            <a:endParaRPr lang="en-GB" sz="1200" dirty="0">
              <a:solidFill>
                <a:schemeClr val="bg1"/>
              </a:solidFill>
              <a:latin typeface="Arial" panose="020B0604020202020204" pitchFamily="34" charset="0"/>
              <a:cs typeface="Arial" panose="020B0604020202020204" pitchFamily="34" charset="0"/>
            </a:endParaRPr>
          </a:p>
        </p:txBody>
      </p:sp>
      <p:pic>
        <p:nvPicPr>
          <p:cNvPr id="31" name="Picture 30" descr="Shape&#10;&#10;Description automatically generated">
            <a:extLst>
              <a:ext uri="{FF2B5EF4-FFF2-40B4-BE49-F238E27FC236}">
                <a16:creationId xmlns:a16="http://schemas.microsoft.com/office/drawing/2014/main" id="{73D60C4F-A73C-4592-A52B-814AD5D53C7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0800000" flipH="1">
            <a:off x="1779274" y="3923520"/>
            <a:ext cx="671717" cy="387129"/>
          </a:xfrm>
          <a:prstGeom prst="rect">
            <a:avLst/>
          </a:prstGeom>
        </p:spPr>
      </p:pic>
      <p:sp>
        <p:nvSpPr>
          <p:cNvPr id="32" name="TextBox 31">
            <a:extLst>
              <a:ext uri="{FF2B5EF4-FFF2-40B4-BE49-F238E27FC236}">
                <a16:creationId xmlns:a16="http://schemas.microsoft.com/office/drawing/2014/main" id="{AEB1DFF8-E0DC-4B96-ACBC-FE2801BF88C0}"/>
              </a:ext>
            </a:extLst>
          </p:cNvPr>
          <p:cNvSpPr txBox="1"/>
          <p:nvPr/>
        </p:nvSpPr>
        <p:spPr>
          <a:xfrm>
            <a:off x="1799157" y="3991540"/>
            <a:ext cx="596212"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myrrh</a:t>
            </a:r>
            <a:endParaRPr lang="en-GB" sz="1200" dirty="0">
              <a:solidFill>
                <a:schemeClr val="bg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B1C4E1F-6072-483C-ADF6-E12B62B02AC9}"/>
              </a:ext>
            </a:extLst>
          </p:cNvPr>
          <p:cNvCxnSpPr>
            <a:cxnSpLocks/>
          </p:cNvCxnSpPr>
          <p:nvPr/>
        </p:nvCxnSpPr>
        <p:spPr>
          <a:xfrm flipH="1">
            <a:off x="1432448" y="2829047"/>
            <a:ext cx="26556" cy="163520"/>
          </a:xfrm>
          <a:prstGeom prst="line">
            <a:avLst/>
          </a:prstGeom>
          <a:ln w="19050">
            <a:solidFill>
              <a:srgbClr val="0FA249"/>
            </a:solidFill>
          </a:ln>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id="{E1AAFC81-3DBF-45B5-B976-4EA4DF514E53}"/>
              </a:ext>
            </a:extLst>
          </p:cNvPr>
          <p:cNvCxnSpPr>
            <a:cxnSpLocks/>
          </p:cNvCxnSpPr>
          <p:nvPr/>
        </p:nvCxnSpPr>
        <p:spPr>
          <a:xfrm flipH="1">
            <a:off x="473894" y="3782239"/>
            <a:ext cx="26556" cy="163520"/>
          </a:xfrm>
          <a:prstGeom prst="line">
            <a:avLst/>
          </a:prstGeom>
          <a:ln w="19050">
            <a:solidFill>
              <a:srgbClr val="0FA249"/>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6DBE5BBB-AEB2-430E-8B6A-D88608F8DECB}"/>
              </a:ext>
            </a:extLst>
          </p:cNvPr>
          <p:cNvCxnSpPr>
            <a:cxnSpLocks/>
          </p:cNvCxnSpPr>
          <p:nvPr/>
        </p:nvCxnSpPr>
        <p:spPr>
          <a:xfrm flipH="1">
            <a:off x="2097263" y="3838361"/>
            <a:ext cx="26556" cy="163520"/>
          </a:xfrm>
          <a:prstGeom prst="line">
            <a:avLst/>
          </a:prstGeom>
          <a:ln w="19050">
            <a:solidFill>
              <a:srgbClr val="0FA24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27644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80059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These animals are often found on cards at Christmas time. What vertebrate animal groups do they belong to?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grpSp>
        <p:nvGrpSpPr>
          <p:cNvPr id="27" name="Group 26">
            <a:extLst>
              <a:ext uri="{FF2B5EF4-FFF2-40B4-BE49-F238E27FC236}">
                <a16:creationId xmlns:a16="http://schemas.microsoft.com/office/drawing/2014/main" id="{EE12EE8F-43F3-49AF-8F52-F3EBA6931EDE}"/>
              </a:ext>
            </a:extLst>
          </p:cNvPr>
          <p:cNvGrpSpPr/>
          <p:nvPr/>
        </p:nvGrpSpPr>
        <p:grpSpPr>
          <a:xfrm>
            <a:off x="430278" y="1913216"/>
            <a:ext cx="3488613" cy="3509233"/>
            <a:chOff x="6978362" y="2538881"/>
            <a:chExt cx="3488613" cy="3509233"/>
          </a:xfrm>
        </p:grpSpPr>
        <p:pic>
          <p:nvPicPr>
            <p:cNvPr id="28" name="Picture 27" descr="Shape, square&#10;&#10;Description automatically generated">
              <a:extLst>
                <a:ext uri="{FF2B5EF4-FFF2-40B4-BE49-F238E27FC236}">
                  <a16:creationId xmlns:a16="http://schemas.microsoft.com/office/drawing/2014/main" id="{25C68680-1F6E-465F-A383-ABD525D3A3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78362" y="2538881"/>
              <a:ext cx="3483844" cy="3509233"/>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08939E3E-8F7F-4213-9DC7-ADE8F44555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04169" y="2550383"/>
              <a:ext cx="3462806" cy="3486227"/>
            </a:xfrm>
            <a:prstGeom prst="rect">
              <a:avLst/>
            </a:prstGeom>
          </p:spPr>
        </p:pic>
        <p:grpSp>
          <p:nvGrpSpPr>
            <p:cNvPr id="30" name="Group 29">
              <a:extLst>
                <a:ext uri="{FF2B5EF4-FFF2-40B4-BE49-F238E27FC236}">
                  <a16:creationId xmlns:a16="http://schemas.microsoft.com/office/drawing/2014/main" id="{8E286179-0296-4514-B841-B4FBB8E27959}"/>
                </a:ext>
              </a:extLst>
            </p:cNvPr>
            <p:cNvGrpSpPr/>
            <p:nvPr/>
          </p:nvGrpSpPr>
          <p:grpSpPr>
            <a:xfrm>
              <a:off x="7034366" y="2739712"/>
              <a:ext cx="3139670" cy="3068357"/>
              <a:chOff x="7034366" y="2739712"/>
              <a:chExt cx="3139670" cy="3068357"/>
            </a:xfrm>
          </p:grpSpPr>
          <p:pic>
            <p:nvPicPr>
              <p:cNvPr id="31" name="Picture 30" descr="A picture containing bird, close&#10;&#10;Description automatically generated">
                <a:extLst>
                  <a:ext uri="{FF2B5EF4-FFF2-40B4-BE49-F238E27FC236}">
                    <a16:creationId xmlns:a16="http://schemas.microsoft.com/office/drawing/2014/main" id="{92DF2A34-8372-49AA-BBED-E1616AF44F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34366" y="2739712"/>
                <a:ext cx="1630031" cy="1262349"/>
              </a:xfrm>
              <a:prstGeom prst="rect">
                <a:avLst/>
              </a:prstGeom>
            </p:spPr>
          </p:pic>
          <p:pic>
            <p:nvPicPr>
              <p:cNvPr id="32" name="Picture 31" descr="A polar bear lying down&#10;&#10;Description automatically generated with medium confidence">
                <a:extLst>
                  <a:ext uri="{FF2B5EF4-FFF2-40B4-BE49-F238E27FC236}">
                    <a16:creationId xmlns:a16="http://schemas.microsoft.com/office/drawing/2014/main" id="{5197F944-2FE1-40DD-85DA-D1A0671F7B4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77732" y="4685872"/>
                <a:ext cx="1820021" cy="1117600"/>
              </a:xfrm>
              <a:prstGeom prst="rect">
                <a:avLst/>
              </a:prstGeom>
            </p:spPr>
          </p:pic>
          <p:pic>
            <p:nvPicPr>
              <p:cNvPr id="33" name="Picture 32" descr="A picture containing bird, gallinaceous bird, phasianid, close&#10;&#10;Description automatically generated">
                <a:extLst>
                  <a:ext uri="{FF2B5EF4-FFF2-40B4-BE49-F238E27FC236}">
                    <a16:creationId xmlns:a16="http://schemas.microsoft.com/office/drawing/2014/main" id="{19FDC2D4-48C3-4D4E-97E8-DCE77524CCE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03978" y="3441638"/>
                <a:ext cx="1541008" cy="1260825"/>
              </a:xfrm>
              <a:prstGeom prst="rect">
                <a:avLst/>
              </a:prstGeom>
            </p:spPr>
          </p:pic>
          <p:pic>
            <p:nvPicPr>
              <p:cNvPr id="34" name="Picture 33" descr="A deer with antlers&#10;&#10;Description automatically generated">
                <a:extLst>
                  <a:ext uri="{FF2B5EF4-FFF2-40B4-BE49-F238E27FC236}">
                    <a16:creationId xmlns:a16="http://schemas.microsoft.com/office/drawing/2014/main" id="{20F5F0C2-94FE-49F9-8F2D-F9CA1D38861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52567" y="3867832"/>
                <a:ext cx="1020842" cy="1940237"/>
              </a:xfrm>
              <a:prstGeom prst="rect">
                <a:avLst/>
              </a:prstGeom>
            </p:spPr>
          </p:pic>
          <p:pic>
            <p:nvPicPr>
              <p:cNvPr id="35" name="Picture 34" descr="Logo&#10;&#10;Description automatically generated">
                <a:extLst>
                  <a:ext uri="{FF2B5EF4-FFF2-40B4-BE49-F238E27FC236}">
                    <a16:creationId xmlns:a16="http://schemas.microsoft.com/office/drawing/2014/main" id="{4EE1B4B9-6C3F-420E-98C6-ACC09196F7A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973083" y="2805280"/>
                <a:ext cx="1200953" cy="1131214"/>
              </a:xfrm>
              <a:prstGeom prst="rect">
                <a:avLst/>
              </a:prstGeom>
            </p:spPr>
          </p:pic>
        </p:grpSp>
      </p:grpSp>
    </p:spTree>
    <p:extLst>
      <p:ext uri="{BB962C8B-B14F-4D97-AF65-F5344CB8AC3E}">
        <p14:creationId xmlns:p14="http://schemas.microsoft.com/office/powerpoint/2010/main" val="1232566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4C64415-FBD6-4BC0-8799-36823BCCA2D9}"/>
              </a:ext>
            </a:extLst>
          </p:cNvPr>
          <p:cNvGrpSpPr/>
          <p:nvPr/>
        </p:nvGrpSpPr>
        <p:grpSpPr>
          <a:xfrm>
            <a:off x="430278" y="1913216"/>
            <a:ext cx="3488613" cy="3509233"/>
            <a:chOff x="6978362" y="2538881"/>
            <a:chExt cx="3488613" cy="3509233"/>
          </a:xfrm>
        </p:grpSpPr>
        <p:pic>
          <p:nvPicPr>
            <p:cNvPr id="22" name="Picture 21" descr="Shape, square&#10;&#10;Description automatically generated">
              <a:extLst>
                <a:ext uri="{FF2B5EF4-FFF2-40B4-BE49-F238E27FC236}">
                  <a16:creationId xmlns:a16="http://schemas.microsoft.com/office/drawing/2014/main" id="{3DAE9A51-3533-45E8-9DB0-33F6A212AE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8362" y="2538881"/>
              <a:ext cx="3483844" cy="350923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4B0305FB-C445-4A75-91A6-4E86393AE9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4169" y="2550383"/>
              <a:ext cx="3462806" cy="3486227"/>
            </a:xfrm>
            <a:prstGeom prst="rect">
              <a:avLst/>
            </a:prstGeom>
          </p:spPr>
        </p:pic>
        <p:grpSp>
          <p:nvGrpSpPr>
            <p:cNvPr id="24" name="Group 23">
              <a:extLst>
                <a:ext uri="{FF2B5EF4-FFF2-40B4-BE49-F238E27FC236}">
                  <a16:creationId xmlns:a16="http://schemas.microsoft.com/office/drawing/2014/main" id="{68BBB711-CADB-41E2-95AB-14F703F8F36A}"/>
                </a:ext>
              </a:extLst>
            </p:cNvPr>
            <p:cNvGrpSpPr/>
            <p:nvPr/>
          </p:nvGrpSpPr>
          <p:grpSpPr>
            <a:xfrm>
              <a:off x="7034366" y="2739712"/>
              <a:ext cx="3139670" cy="3068357"/>
              <a:chOff x="7034366" y="2739712"/>
              <a:chExt cx="3139670" cy="3068357"/>
            </a:xfrm>
          </p:grpSpPr>
          <p:pic>
            <p:nvPicPr>
              <p:cNvPr id="25" name="Picture 24" descr="A picture containing bird, close&#10;&#10;Description automatically generated">
                <a:extLst>
                  <a:ext uri="{FF2B5EF4-FFF2-40B4-BE49-F238E27FC236}">
                    <a16:creationId xmlns:a16="http://schemas.microsoft.com/office/drawing/2014/main" id="{620DA282-52EB-4AC0-A44B-51C8D38D8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4366" y="2739712"/>
                <a:ext cx="1630031" cy="1262349"/>
              </a:xfrm>
              <a:prstGeom prst="rect">
                <a:avLst/>
              </a:prstGeom>
            </p:spPr>
          </p:pic>
          <p:pic>
            <p:nvPicPr>
              <p:cNvPr id="26" name="Picture 25" descr="A polar bear lying down&#10;&#10;Description automatically generated with medium confidence">
                <a:extLst>
                  <a:ext uri="{FF2B5EF4-FFF2-40B4-BE49-F238E27FC236}">
                    <a16:creationId xmlns:a16="http://schemas.microsoft.com/office/drawing/2014/main" id="{AAE9EF5F-02F1-465B-9003-C0DEA5E9AD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7732" y="4685872"/>
                <a:ext cx="1820021" cy="1117600"/>
              </a:xfrm>
              <a:prstGeom prst="rect">
                <a:avLst/>
              </a:prstGeom>
            </p:spPr>
          </p:pic>
          <p:pic>
            <p:nvPicPr>
              <p:cNvPr id="27" name="Picture 26" descr="A picture containing bird, gallinaceous bird, phasianid, close&#10;&#10;Description automatically generated">
                <a:extLst>
                  <a:ext uri="{FF2B5EF4-FFF2-40B4-BE49-F238E27FC236}">
                    <a16:creationId xmlns:a16="http://schemas.microsoft.com/office/drawing/2014/main" id="{E9DF6889-7326-4B07-A2EF-3FDC80BF28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3978" y="3441638"/>
                <a:ext cx="1541008" cy="1260825"/>
              </a:xfrm>
              <a:prstGeom prst="rect">
                <a:avLst/>
              </a:prstGeom>
            </p:spPr>
          </p:pic>
          <p:pic>
            <p:nvPicPr>
              <p:cNvPr id="28" name="Picture 27" descr="A deer with antlers&#10;&#10;Description automatically generated">
                <a:extLst>
                  <a:ext uri="{FF2B5EF4-FFF2-40B4-BE49-F238E27FC236}">
                    <a16:creationId xmlns:a16="http://schemas.microsoft.com/office/drawing/2014/main" id="{B4E2A55F-FEC4-43A6-9357-A5FD268D25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52567" y="3867832"/>
                <a:ext cx="1020842" cy="1940237"/>
              </a:xfrm>
              <a:prstGeom prst="rect">
                <a:avLst/>
              </a:prstGeom>
            </p:spPr>
          </p:pic>
          <p:pic>
            <p:nvPicPr>
              <p:cNvPr id="29" name="Picture 28" descr="Logo&#10;&#10;Description automatically generated">
                <a:extLst>
                  <a:ext uri="{FF2B5EF4-FFF2-40B4-BE49-F238E27FC236}">
                    <a16:creationId xmlns:a16="http://schemas.microsoft.com/office/drawing/2014/main" id="{D55D5080-4D79-43D1-B084-0433FE231D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73083" y="2805280"/>
                <a:ext cx="1200953" cy="1131214"/>
              </a:xfrm>
              <a:prstGeom prst="rect">
                <a:avLst/>
              </a:prstGeom>
            </p:spPr>
          </p:pic>
        </p:grpSp>
      </p:gr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80059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These animals are often found on cards at Christmas time. What vertebrate animal groups do they belong to? </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11"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9644287D-133A-49A1-8B91-1B6B62AEADB5}"/>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13" action="ppaction://hlinksldjump"/>
              <a:extLst>
                <a:ext uri="{FF2B5EF4-FFF2-40B4-BE49-F238E27FC236}">
                  <a16:creationId xmlns:a16="http://schemas.microsoft.com/office/drawing/2014/main" id="{218A36C7-D3DC-4967-BE02-4679F1D808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5" name="Rectangle: Rounded Corners 14">
              <a:hlinkClick r:id="rId13" action="ppaction://hlinksldjump"/>
              <a:extLst>
                <a:ext uri="{FF2B5EF4-FFF2-40B4-BE49-F238E27FC236}">
                  <a16:creationId xmlns:a16="http://schemas.microsoft.com/office/drawing/2014/main" id="{D8FB4B01-0104-4417-94A7-06C6BEF9903F}"/>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Vertebrates are animals with backbones. Birds, amphibians, reptiles, fish and mammals are vertebrates.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13" action="ppaction://hlinksldjump"/>
              <a:extLst>
                <a:ext uri="{FF2B5EF4-FFF2-40B4-BE49-F238E27FC236}">
                  <a16:creationId xmlns:a16="http://schemas.microsoft.com/office/drawing/2014/main" id="{F8907D6F-0884-44D7-9F0E-3DAEA95AC72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13"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26677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6" y="1483113"/>
            <a:ext cx="7437580" cy="4179130"/>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poster to find out how to tell the difference between birds, amphibians, reptiles, fish and mammals. </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3075719" y="2191517"/>
            <a:ext cx="529336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robin and the partridge are birds. The reindeer and the polar bear are mammals.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Here are some other animals you might see on Christmas cards: camel, owl, goose, fox, swan, squirrel, penguin, badger. Which are birds and which are mammals?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sp>
        <p:nvSpPr>
          <p:cNvPr id="2" name="Oval 1">
            <a:extLst>
              <a:ext uri="{FF2B5EF4-FFF2-40B4-BE49-F238E27FC236}">
                <a16:creationId xmlns:a16="http://schemas.microsoft.com/office/drawing/2014/main" id="{E2E4ADED-AAF2-4389-ABA0-F39FE2DB1B41}"/>
              </a:ext>
            </a:extLst>
          </p:cNvPr>
          <p:cNvSpPr/>
          <p:nvPr/>
        </p:nvSpPr>
        <p:spPr>
          <a:xfrm>
            <a:off x="247914" y="2355743"/>
            <a:ext cx="2361671" cy="2339885"/>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descr="A picture containing bird, close&#10;&#10;Description automatically generated">
            <a:extLst>
              <a:ext uri="{FF2B5EF4-FFF2-40B4-BE49-F238E27FC236}">
                <a16:creationId xmlns:a16="http://schemas.microsoft.com/office/drawing/2014/main" id="{6257B2D8-3A57-4E73-B251-37D2707EE96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7456" y="3065327"/>
            <a:ext cx="983663" cy="761780"/>
          </a:xfrm>
          <a:prstGeom prst="rect">
            <a:avLst/>
          </a:prstGeom>
        </p:spPr>
      </p:pic>
      <p:pic>
        <p:nvPicPr>
          <p:cNvPr id="44" name="Picture 43" descr="A polar bear lying down&#10;&#10;Description automatically generated with medium confidence">
            <a:extLst>
              <a:ext uri="{FF2B5EF4-FFF2-40B4-BE49-F238E27FC236}">
                <a16:creationId xmlns:a16="http://schemas.microsoft.com/office/drawing/2014/main" id="{1445B396-13EB-4E93-84F0-BE6C826ED55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4744" y="3796864"/>
            <a:ext cx="1368984" cy="840637"/>
          </a:xfrm>
          <a:prstGeom prst="rect">
            <a:avLst/>
          </a:prstGeom>
        </p:spPr>
      </p:pic>
      <p:pic>
        <p:nvPicPr>
          <p:cNvPr id="45" name="Picture 44" descr="A picture containing bird, gallinaceous bird, phasianid, close&#10;&#10;Description automatically generated">
            <a:extLst>
              <a:ext uri="{FF2B5EF4-FFF2-40B4-BE49-F238E27FC236}">
                <a16:creationId xmlns:a16="http://schemas.microsoft.com/office/drawing/2014/main" id="{4F4622D8-2EF4-40CD-B181-32CE043AECE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36133" y="2374736"/>
            <a:ext cx="1102092" cy="901712"/>
          </a:xfrm>
          <a:prstGeom prst="rect">
            <a:avLst/>
          </a:prstGeom>
        </p:spPr>
      </p:pic>
      <p:pic>
        <p:nvPicPr>
          <p:cNvPr id="46" name="Picture 45" descr="A deer with antlers&#10;&#10;Description automatically generated">
            <a:extLst>
              <a:ext uri="{FF2B5EF4-FFF2-40B4-BE49-F238E27FC236}">
                <a16:creationId xmlns:a16="http://schemas.microsoft.com/office/drawing/2014/main" id="{D71A444D-F001-40A1-B1F3-15C5B52611E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94456" y="2669742"/>
            <a:ext cx="733301" cy="1393729"/>
          </a:xfrm>
          <a:prstGeom prst="rect">
            <a:avLst/>
          </a:prstGeom>
        </p:spPr>
      </p:pic>
      <p:pic>
        <p:nvPicPr>
          <p:cNvPr id="35" name="Picture 34" descr="Shape&#10;&#10;Description automatically generated">
            <a:extLst>
              <a:ext uri="{FF2B5EF4-FFF2-40B4-BE49-F238E27FC236}">
                <a16:creationId xmlns:a16="http://schemas.microsoft.com/office/drawing/2014/main" id="{F6C17A67-6A74-420C-A1CF-AB025ACADD3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1518709" y="3861821"/>
            <a:ext cx="862287" cy="339681"/>
          </a:xfrm>
          <a:prstGeom prst="rect">
            <a:avLst/>
          </a:prstGeom>
        </p:spPr>
      </p:pic>
      <p:sp>
        <p:nvSpPr>
          <p:cNvPr id="36" name="TextBox 35">
            <a:extLst>
              <a:ext uri="{FF2B5EF4-FFF2-40B4-BE49-F238E27FC236}">
                <a16:creationId xmlns:a16="http://schemas.microsoft.com/office/drawing/2014/main" id="{3EF9A547-1BFA-4E07-8603-B7E1DCE9643A}"/>
              </a:ext>
            </a:extLst>
          </p:cNvPr>
          <p:cNvSpPr txBox="1"/>
          <p:nvPr/>
        </p:nvSpPr>
        <p:spPr>
          <a:xfrm>
            <a:off x="1538225" y="3893161"/>
            <a:ext cx="910974"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mammals</a:t>
            </a:r>
            <a:endParaRPr lang="en-GB" sz="1200" dirty="0">
              <a:solidFill>
                <a:schemeClr val="bg1"/>
              </a:solidFill>
              <a:latin typeface="Arial" panose="020B0604020202020204" pitchFamily="34" charset="0"/>
              <a:cs typeface="Arial" panose="020B0604020202020204" pitchFamily="34" charset="0"/>
            </a:endParaRPr>
          </a:p>
        </p:txBody>
      </p:sp>
      <p:pic>
        <p:nvPicPr>
          <p:cNvPr id="10" name="Picture 9">
            <a:hlinkClick r:id="rId5"/>
            <a:extLst>
              <a:ext uri="{FF2B5EF4-FFF2-40B4-BE49-F238E27FC236}">
                <a16:creationId xmlns:a16="http://schemas.microsoft.com/office/drawing/2014/main" id="{7084D24D-5753-4C29-92C5-8E3F06E2C5B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63889" y="3896202"/>
            <a:ext cx="2074315" cy="1457777"/>
          </a:xfrm>
          <a:prstGeom prst="rect">
            <a:avLst/>
          </a:prstGeom>
          <a:ln>
            <a:solidFill>
              <a:schemeClr val="bg1"/>
            </a:solidFill>
          </a:ln>
        </p:spPr>
      </p:pic>
      <p:pic>
        <p:nvPicPr>
          <p:cNvPr id="28" name="Picture 27" descr="Shape, rectangle&#10;&#10;Description automatically generated">
            <a:extLst>
              <a:ext uri="{FF2B5EF4-FFF2-40B4-BE49-F238E27FC236}">
                <a16:creationId xmlns:a16="http://schemas.microsoft.com/office/drawing/2014/main" id="{0CA5FAD1-57AA-4DDF-A20D-07AF62DE1C7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48191" y="3202146"/>
            <a:ext cx="511014" cy="280181"/>
          </a:xfrm>
          <a:prstGeom prst="rect">
            <a:avLst/>
          </a:prstGeom>
        </p:spPr>
      </p:pic>
      <p:sp>
        <p:nvSpPr>
          <p:cNvPr id="8" name="TextBox 7">
            <a:extLst>
              <a:ext uri="{FF2B5EF4-FFF2-40B4-BE49-F238E27FC236}">
                <a16:creationId xmlns:a16="http://schemas.microsoft.com/office/drawing/2014/main" id="{54438E1C-3ABD-43FE-BE21-6D46C0BDCB0A}"/>
              </a:ext>
            </a:extLst>
          </p:cNvPr>
          <p:cNvSpPr txBox="1"/>
          <p:nvPr/>
        </p:nvSpPr>
        <p:spPr>
          <a:xfrm>
            <a:off x="721297" y="3187701"/>
            <a:ext cx="562365" cy="276999"/>
          </a:xfrm>
          <a:prstGeom prst="rect">
            <a:avLst/>
          </a:prstGeom>
          <a:noFill/>
        </p:spPr>
        <p:txBody>
          <a:bodyPr wrap="square" rtlCol="0">
            <a:spAutoFit/>
          </a:bodyPr>
          <a:lstStyle/>
          <a:p>
            <a:r>
              <a:rPr lang="en-US" sz="1200" dirty="0">
                <a:solidFill>
                  <a:srgbClr val="273377"/>
                </a:solidFill>
                <a:latin typeface="Arial" panose="020B0604020202020204" pitchFamily="34" charset="0"/>
                <a:cs typeface="Arial" panose="020B0604020202020204" pitchFamily="34" charset="0"/>
              </a:rPr>
              <a:t>birds</a:t>
            </a:r>
            <a:endParaRPr lang="en-GB" sz="1200" dirty="0">
              <a:solidFill>
                <a:srgbClr val="2733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72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Santa’s sleigh travels at the speed of light. How fast is that?</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sign, vector graphics, flag&#10;&#10;Description automatically generated">
            <a:extLst>
              <a:ext uri="{FF2B5EF4-FFF2-40B4-BE49-F238E27FC236}">
                <a16:creationId xmlns:a16="http://schemas.microsoft.com/office/drawing/2014/main" id="{2DF4953A-C66A-462E-AF10-6141E181A8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1572" y="1902840"/>
            <a:ext cx="3548063" cy="3548063"/>
          </a:xfrm>
          <a:prstGeom prst="rect">
            <a:avLst/>
          </a:prstGeom>
        </p:spPr>
      </p:pic>
    </p:spTree>
    <p:extLst>
      <p:ext uri="{BB962C8B-B14F-4D97-AF65-F5344CB8AC3E}">
        <p14:creationId xmlns:p14="http://schemas.microsoft.com/office/powerpoint/2010/main" val="3161477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Santa’s sleigh travels at the speed of light. How fast is that?</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sign, vector graphics, flag&#10;&#10;Description automatically generated">
            <a:extLst>
              <a:ext uri="{FF2B5EF4-FFF2-40B4-BE49-F238E27FC236}">
                <a16:creationId xmlns:a16="http://schemas.microsoft.com/office/drawing/2014/main" id="{2DF4953A-C66A-462E-AF10-6141E181A8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572" y="1902840"/>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3CB9ABFE-B904-4B6F-BC0D-3279749422ED}"/>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D7EBA1F6-DC6C-42FC-AD05-B63B4BE76D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9B1EA128-64C5-4107-823B-E21D1A165362}"/>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Light travels much faster than the speed of sound. Sound travels at 343 </a:t>
              </a:r>
              <a:r>
                <a:rPr lang="en-US" sz="2000" dirty="0" err="1">
                  <a:solidFill>
                    <a:srgbClr val="0B9BD9"/>
                  </a:solidFill>
                  <a:latin typeface="Arial" panose="020B0604020202020204" pitchFamily="34" charset="0"/>
                  <a:cs typeface="Arial" panose="020B0604020202020204" pitchFamily="34" charset="0"/>
                </a:rPr>
                <a:t>metres</a:t>
              </a:r>
              <a:r>
                <a:rPr lang="en-US" sz="2000" dirty="0">
                  <a:solidFill>
                    <a:srgbClr val="0B9BD9"/>
                  </a:solidFill>
                  <a:latin typeface="Arial" panose="020B0604020202020204" pitchFamily="34" charset="0"/>
                  <a:cs typeface="Arial" panose="020B0604020202020204" pitchFamily="34" charset="0"/>
                </a:rPr>
                <a:t> per second.</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CD76F97B-2D6B-4C20-8C04-87A705CA0F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42526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Investigate light and shadows with these Peter Pan: Science in Stories resources.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Light travels at 300,000 </a:t>
            </a:r>
            <a:r>
              <a:rPr lang="en-US" sz="2400" b="1" dirty="0" err="1">
                <a:solidFill>
                  <a:schemeClr val="bg1"/>
                </a:solidFill>
                <a:latin typeface="Arial" panose="020B0604020202020204" pitchFamily="34" charset="0"/>
                <a:cs typeface="Arial" panose="020B0604020202020204" pitchFamily="34" charset="0"/>
              </a:rPr>
              <a:t>kilometres</a:t>
            </a:r>
            <a:r>
              <a:rPr lang="en-US" sz="2400" b="1" dirty="0">
                <a:solidFill>
                  <a:schemeClr val="bg1"/>
                </a:solidFill>
                <a:latin typeface="Arial" panose="020B0604020202020204" pitchFamily="34" charset="0"/>
                <a:cs typeface="Arial" panose="020B0604020202020204" pitchFamily="34" charset="0"/>
              </a:rPr>
              <a:t> per second! That means it takes about 8 minutes 17 seconds for light from the Sun to reach Earth's surface. That's fast!</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all the things you can think of that give out light. Which ones use main electricity, and which use batteries?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0914DAF3-8CB4-4E41-8FAF-B6DB564829A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45457">
            <a:off x="9310756" y="4514095"/>
            <a:ext cx="1590762" cy="929370"/>
          </a:xfrm>
          <a:prstGeom prst="rect">
            <a:avLst/>
          </a:prstGeom>
          <a:ln>
            <a:solidFill>
              <a:schemeClr val="bg1"/>
            </a:solidFill>
          </a:ln>
        </p:spPr>
      </p:pic>
      <p:pic>
        <p:nvPicPr>
          <p:cNvPr id="13" name="Picture 12">
            <a:hlinkClick r:id="rId5"/>
            <a:extLst>
              <a:ext uri="{FF2B5EF4-FFF2-40B4-BE49-F238E27FC236}">
                <a16:creationId xmlns:a16="http://schemas.microsoft.com/office/drawing/2014/main" id="{344DB4C3-C127-4823-9B32-C883E595E65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439461">
            <a:off x="10367091" y="4086937"/>
            <a:ext cx="1679730" cy="908122"/>
          </a:xfrm>
          <a:prstGeom prst="rect">
            <a:avLst/>
          </a:prstGeom>
          <a:ln>
            <a:solidFill>
              <a:schemeClr val="bg1"/>
            </a:solidFill>
          </a:ln>
        </p:spPr>
      </p:pic>
    </p:spTree>
    <p:extLst>
      <p:ext uri="{BB962C8B-B14F-4D97-AF65-F5344CB8AC3E}">
        <p14:creationId xmlns:p14="http://schemas.microsoft.com/office/powerpoint/2010/main" val="2001238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12</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this Christmas plant called and where does it grow?</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picture frame&#10;&#10;Description automatically generated">
            <a:extLst>
              <a:ext uri="{FF2B5EF4-FFF2-40B4-BE49-F238E27FC236}">
                <a16:creationId xmlns:a16="http://schemas.microsoft.com/office/drawing/2014/main" id="{A7CDFC41-003F-450C-9756-988FDB6CC1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6" y="1902840"/>
            <a:ext cx="3548063" cy="3548063"/>
          </a:xfrm>
          <a:prstGeom prst="rect">
            <a:avLst/>
          </a:prstGeom>
        </p:spPr>
      </p:pic>
    </p:spTree>
    <p:extLst>
      <p:ext uri="{BB962C8B-B14F-4D97-AF65-F5344CB8AC3E}">
        <p14:creationId xmlns:p14="http://schemas.microsoft.com/office/powerpoint/2010/main" val="3661842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picture frame&#10;&#10;Description automatically generated">
            <a:extLst>
              <a:ext uri="{FF2B5EF4-FFF2-40B4-BE49-F238E27FC236}">
                <a16:creationId xmlns:a16="http://schemas.microsoft.com/office/drawing/2014/main" id="{A7CDFC41-003F-450C-9756-988FDB6CC1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6" y="1902840"/>
            <a:ext cx="3548063" cy="3548063"/>
          </a:xfrm>
          <a:prstGeom prst="rect">
            <a:avLst/>
          </a:prstGeom>
        </p:spPr>
      </p:pic>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this Christmas plant called and where does it grow?</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12</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CE083DDC-0F4F-46AC-8C9B-226F8E4B6954}"/>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3BB29837-63D8-427E-AF62-AD4D03293C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771DF121-B4DA-449A-9BCD-CB7113A113AB}"/>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People hang this plant up in their houses and kiss under it at Christmas time!</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273CA252-2DC3-479C-815B-5FCACE8B2A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08663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What is biodiversity and how can you increase the number of plant and animal species in your local area? Find out with this Biodiversity Challenge.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It's called mistletoe. Mistletoe is a plant that grows on the branches of trees and gets its nutrients and water from that tree. It weakens the tree but doesn't kill it. It's called a parasite. The tree is called the host.</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Draw a plant (any plant) and label its parts: leaf, root, flower, stem. What job does each part of the plant do? </a:t>
            </a:r>
          </a:p>
          <a:p>
            <a:pPr algn="ctr"/>
            <a:r>
              <a:rPr lang="en-US" sz="1400" dirty="0">
                <a:solidFill>
                  <a:srgbClr val="273377"/>
                </a:solidFill>
                <a:latin typeface="Arial" panose="020B0604020202020204" pitchFamily="34" charset="0"/>
                <a:cs typeface="Arial" panose="020B0604020202020204" pitchFamily="34" charset="0"/>
              </a:rPr>
              <a:t>Does it provide support, nutrition, water, or does it help the plant to produce seeds (reproduction)?</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12</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descr="A picture containing text, outdoor, person, sign&#10;&#10;Description automatically generated">
            <a:hlinkClick r:id="rId5"/>
            <a:extLst>
              <a:ext uri="{FF2B5EF4-FFF2-40B4-BE49-F238E27FC236}">
                <a16:creationId xmlns:a16="http://schemas.microsoft.com/office/drawing/2014/main" id="{3CE935DF-B780-49D1-9EFF-32218C43DD7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53944">
            <a:off x="10784846" y="3965382"/>
            <a:ext cx="1225731" cy="1225731"/>
          </a:xfrm>
          <a:prstGeom prst="rect">
            <a:avLst/>
          </a:prstGeom>
        </p:spPr>
      </p:pic>
      <p:pic>
        <p:nvPicPr>
          <p:cNvPr id="8" name="Picture 7" descr="Text&#10;&#10;Description automatically generated">
            <a:hlinkClick r:id="rId5"/>
            <a:extLst>
              <a:ext uri="{FF2B5EF4-FFF2-40B4-BE49-F238E27FC236}">
                <a16:creationId xmlns:a16="http://schemas.microsoft.com/office/drawing/2014/main" id="{DC0A1F33-75CB-409C-B9C3-C880125A631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036138">
            <a:off x="9451264" y="4062545"/>
            <a:ext cx="1423705" cy="1149614"/>
          </a:xfrm>
          <a:prstGeom prst="rect">
            <a:avLst/>
          </a:prstGeom>
        </p:spPr>
      </p:pic>
    </p:spTree>
    <p:extLst>
      <p:ext uri="{BB962C8B-B14F-4D97-AF65-F5344CB8AC3E}">
        <p14:creationId xmlns:p14="http://schemas.microsoft.com/office/powerpoint/2010/main" val="2926210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0" y="377825"/>
            <a:ext cx="3951288" cy="1109663"/>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1</a:t>
            </a:r>
            <a:r>
              <a:rPr lang="en-GB" b="1" baseline="30000" dirty="0">
                <a:solidFill>
                  <a:srgbClr val="057735"/>
                </a:solidFill>
                <a:latin typeface="Arial" panose="020B0604020202020204" pitchFamily="34" charset="0"/>
                <a:cs typeface="Arial" panose="020B0604020202020204" pitchFamily="34" charset="0"/>
              </a:rPr>
              <a:t>st</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4000" b="1" dirty="0">
                <a:solidFill>
                  <a:schemeClr val="bg1"/>
                </a:solidFill>
                <a:latin typeface="Arial" panose="020B0604020202020204" pitchFamily="34" charset="0"/>
                <a:cs typeface="Arial" panose="020B0604020202020204" pitchFamily="34" charset="0"/>
              </a:rPr>
              <a:t>Is a Christmas tree </a:t>
            </a:r>
            <a:br>
              <a:rPr lang="en-GB"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an evergreen or a deciduous tree?</a:t>
            </a:r>
          </a:p>
        </p:txBody>
      </p:sp>
      <p:pic>
        <p:nvPicPr>
          <p:cNvPr id="11" name="Picture 10" descr="A picture containing text, plant, leaf, fern&#10;&#10;Description automatically generated">
            <a:extLst>
              <a:ext uri="{FF2B5EF4-FFF2-40B4-BE49-F238E27FC236}">
                <a16:creationId xmlns:a16="http://schemas.microsoft.com/office/drawing/2014/main" id="{FC59A62A-3644-5F43-8631-02BD43BB5A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553" y="1893802"/>
            <a:ext cx="3548063" cy="3548063"/>
          </a:xfrm>
          <a:prstGeom prst="rect">
            <a:avLst/>
          </a:prstGeom>
        </p:spPr>
      </p:pic>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7"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9"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199416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13</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Click on each number to hear a sound. What sounds can you hear?</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8"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2" name="Picture 21" descr="A picture containing text, sign&#10;&#10;Description automatically generated">
            <a:extLst>
              <a:ext uri="{FF2B5EF4-FFF2-40B4-BE49-F238E27FC236}">
                <a16:creationId xmlns:a16="http://schemas.microsoft.com/office/drawing/2014/main" id="{BB8FE0E9-B322-4A60-A891-3E2C70A840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2007" y="1850580"/>
            <a:ext cx="3548064" cy="3548062"/>
          </a:xfrm>
          <a:prstGeom prst="rect">
            <a:avLst/>
          </a:prstGeom>
        </p:spPr>
      </p:pic>
      <p:sp>
        <p:nvSpPr>
          <p:cNvPr id="3" name="Oval 2">
            <a:extLst>
              <a:ext uri="{FF2B5EF4-FFF2-40B4-BE49-F238E27FC236}">
                <a16:creationId xmlns:a16="http://schemas.microsoft.com/office/drawing/2014/main" id="{DA9FBE81-9695-44F9-A7AB-C00E1582312B}"/>
              </a:ext>
            </a:extLst>
          </p:cNvPr>
          <p:cNvSpPr/>
          <p:nvPr/>
        </p:nvSpPr>
        <p:spPr>
          <a:xfrm>
            <a:off x="695295" y="3410966"/>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1</a:t>
            </a:r>
            <a:endParaRPr lang="en-GB" b="1" dirty="0">
              <a:solidFill>
                <a:srgbClr val="057735"/>
              </a:solidFill>
            </a:endParaRPr>
          </a:p>
        </p:txBody>
      </p:sp>
      <p:sp>
        <p:nvSpPr>
          <p:cNvPr id="15" name="Oval 14">
            <a:extLst>
              <a:ext uri="{FF2B5EF4-FFF2-40B4-BE49-F238E27FC236}">
                <a16:creationId xmlns:a16="http://schemas.microsoft.com/office/drawing/2014/main" id="{CD4552F2-80C0-4D79-87A5-670042E393C5}"/>
              </a:ext>
            </a:extLst>
          </p:cNvPr>
          <p:cNvSpPr/>
          <p:nvPr/>
        </p:nvSpPr>
        <p:spPr>
          <a:xfrm>
            <a:off x="3071145" y="281325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2</a:t>
            </a:r>
            <a:endParaRPr lang="en-GB" b="1" dirty="0">
              <a:solidFill>
                <a:srgbClr val="057735"/>
              </a:solidFill>
            </a:endParaRPr>
          </a:p>
        </p:txBody>
      </p:sp>
      <p:sp>
        <p:nvSpPr>
          <p:cNvPr id="18" name="Oval 17">
            <a:extLst>
              <a:ext uri="{FF2B5EF4-FFF2-40B4-BE49-F238E27FC236}">
                <a16:creationId xmlns:a16="http://schemas.microsoft.com/office/drawing/2014/main" id="{C38AE486-0818-4A93-B5C1-9796F71C3BA6}"/>
              </a:ext>
            </a:extLst>
          </p:cNvPr>
          <p:cNvSpPr/>
          <p:nvPr/>
        </p:nvSpPr>
        <p:spPr>
          <a:xfrm>
            <a:off x="1428750" y="431966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3</a:t>
            </a:r>
            <a:endParaRPr lang="en-GB" b="1" dirty="0">
              <a:solidFill>
                <a:srgbClr val="057735"/>
              </a:solidFill>
            </a:endParaRPr>
          </a:p>
        </p:txBody>
      </p:sp>
      <p:sp>
        <p:nvSpPr>
          <p:cNvPr id="20" name="Oval 19">
            <a:extLst>
              <a:ext uri="{FF2B5EF4-FFF2-40B4-BE49-F238E27FC236}">
                <a16:creationId xmlns:a16="http://schemas.microsoft.com/office/drawing/2014/main" id="{3EB55D96-C46B-4EF5-8267-71EC1EBC3E45}"/>
              </a:ext>
            </a:extLst>
          </p:cNvPr>
          <p:cNvSpPr/>
          <p:nvPr/>
        </p:nvSpPr>
        <p:spPr>
          <a:xfrm>
            <a:off x="2857500" y="4580074"/>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4</a:t>
            </a:r>
            <a:endParaRPr lang="en-GB" b="1" dirty="0">
              <a:solidFill>
                <a:srgbClr val="057735"/>
              </a:solidFill>
            </a:endParaRPr>
          </a:p>
        </p:txBody>
      </p:sp>
      <p:pic>
        <p:nvPicPr>
          <p:cNvPr id="23" name="Picture 22" descr="Logo&#10;&#10;Description automatically generated">
            <a:hlinkClick r:id="rId13" action="ppaction://hlinksldjump"/>
            <a:extLst>
              <a:ext uri="{FF2B5EF4-FFF2-40B4-BE49-F238E27FC236}">
                <a16:creationId xmlns:a16="http://schemas.microsoft.com/office/drawing/2014/main" id="{00EB1A51-1AD3-411A-BD08-BF69CFBF87F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734269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vol="100000">
                                        <p:cTn display="0" masterRel="sameClick">
                                          <p:stCondLst>
                                            <p:cond evt="begin" delay="0">
                                              <p:tn val="5"/>
                                            </p:cond>
                                          </p:stCondLst>
                                          <p:endCondLst>
                                            <p:cond evt="onStopAudio" delay="0">
                                              <p:tgtEl>
                                                <p:sldTgt/>
                                              </p:tgtEl>
                                            </p:cond>
                                          </p:endCondLst>
                                        </p:cTn>
                                        <p:tgtEl>
                                          <p:sndTgt r:embed="rId2" name="unwrapping-gift-1.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unwrapping-gift-1.wav"/>
                                        </p:tgtEl>
                                      </p:cMediaNode>
                                    </p:audio>
                                  </p:sub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15"/>
                                        </p:tgtEl>
                                      </p:cBhvr>
                                    </p:animEffect>
                                    <p:animScale>
                                      <p:cBhvr>
                                        <p:cTn id="18" dur="250" autoRev="1" fill="hold"/>
                                        <p:tgtEl>
                                          <p:spTgt spid="15"/>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sleigh-bells-shaking-1.wav"/>
                                        </p:tgtEl>
                                      </p:cMediaNode>
                                    </p:audio>
                                  </p:sub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sleigh-bells-shaking-1.wav"/>
                                        </p:tgtEl>
                                      </p:cMediaNode>
                                    </p:audio>
                                  </p:sub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8"/>
                                        </p:tgtEl>
                                      </p:cBhvr>
                                    </p:animEffect>
                                    <p:animScale>
                                      <p:cBhvr>
                                        <p:cTn id="29" dur="250" autoRev="1" fill="hold"/>
                                        <p:tgtEl>
                                          <p:spTgt spid="18"/>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4" name="steps-on-snow.wav"/>
                                        </p:tgtEl>
                                      </p:cMediaNode>
                                    </p:audio>
                                  </p:sub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1" nodeType="click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steps-on-snow.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5" name="Crackling_Fire.wav"/>
                                        </p:tgtEl>
                                      </p:cMediaNode>
                                    </p:audio>
                                  </p:sub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20"/>
                                        </p:tgtEl>
                                      </p:cBhvr>
                                    </p:animEffect>
                                    <p:animScale>
                                      <p:cBhvr>
                                        <p:cTn id="45" dur="250" autoRev="1" fill="hold"/>
                                        <p:tgtEl>
                                          <p:spTgt spid="20"/>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5" name="Crackling_Fire.wav"/>
                                        </p:tgtEl>
                                      </p:cMediaNode>
                                    </p:audio>
                                  </p:subTnLst>
                                </p:cTn>
                              </p:par>
                            </p:childTnLst>
                          </p:cTn>
                        </p:par>
                      </p:childTnLst>
                    </p:cTn>
                  </p:par>
                </p:childTnLst>
              </p:cTn>
              <p:nextCondLst>
                <p:cond evt="onClick" delay="0">
                  <p:tgtEl>
                    <p:spTgt spid="20"/>
                  </p:tgtEl>
                </p:cond>
              </p:nextCondLst>
            </p:seq>
          </p:childTnLst>
        </p:cTn>
      </p:par>
    </p:tnLst>
    <p:bldLst>
      <p:bldP spid="3" grpId="0" animBg="1"/>
      <p:bldP spid="3" grpId="1" animBg="1"/>
      <p:bldP spid="15" grpId="0" animBg="1"/>
      <p:bldP spid="15" grpId="1" animBg="1"/>
      <p:bldP spid="18" grpId="0" animBg="1"/>
      <p:bldP spid="18" grpId="1" animBg="1"/>
      <p:bldP spid="20" grpId="0" animBg="1"/>
      <p:bldP spid="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Click on each number to hear a sound. What sounds can you hear?</a:t>
            </a:r>
            <a:endParaRPr lang="en-GB" sz="4000" b="1" dirty="0">
              <a:solidFill>
                <a:schemeClr val="bg1"/>
              </a:solidFill>
              <a:latin typeface="Arial" panose="020B0604020202020204" pitchFamily="34" charset="0"/>
              <a:cs typeface="Arial" panose="020B0604020202020204" pitchFamily="34" charset="0"/>
            </a:endParaRPr>
          </a:p>
        </p:txBody>
      </p:sp>
      <p:pic>
        <p:nvPicPr>
          <p:cNvPr id="22" name="Picture 21" descr="A picture containing text, sign&#10;&#10;Description automatically generated">
            <a:extLst>
              <a:ext uri="{FF2B5EF4-FFF2-40B4-BE49-F238E27FC236}">
                <a16:creationId xmlns:a16="http://schemas.microsoft.com/office/drawing/2014/main" id="{BB8FE0E9-B322-4A60-A891-3E2C70A840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007" y="1850580"/>
            <a:ext cx="3548064" cy="3548062"/>
          </a:xfrm>
          <a:prstGeom prst="rect">
            <a:avLst/>
          </a:prstGeom>
        </p:spPr>
      </p:pic>
      <p:sp>
        <p:nvSpPr>
          <p:cNvPr id="3" name="Oval 2">
            <a:extLst>
              <a:ext uri="{FF2B5EF4-FFF2-40B4-BE49-F238E27FC236}">
                <a16:creationId xmlns:a16="http://schemas.microsoft.com/office/drawing/2014/main" id="{DA9FBE81-9695-44F9-A7AB-C00E1582312B}"/>
              </a:ext>
            </a:extLst>
          </p:cNvPr>
          <p:cNvSpPr/>
          <p:nvPr/>
        </p:nvSpPr>
        <p:spPr>
          <a:xfrm>
            <a:off x="695295" y="3410966"/>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1</a:t>
            </a:r>
            <a:endParaRPr lang="en-GB" b="1" dirty="0">
              <a:solidFill>
                <a:srgbClr val="057735"/>
              </a:solidFill>
            </a:endParaRPr>
          </a:p>
        </p:txBody>
      </p:sp>
      <p:sp>
        <p:nvSpPr>
          <p:cNvPr id="15" name="Oval 14">
            <a:extLst>
              <a:ext uri="{FF2B5EF4-FFF2-40B4-BE49-F238E27FC236}">
                <a16:creationId xmlns:a16="http://schemas.microsoft.com/office/drawing/2014/main" id="{CD4552F2-80C0-4D79-87A5-670042E393C5}"/>
              </a:ext>
            </a:extLst>
          </p:cNvPr>
          <p:cNvSpPr/>
          <p:nvPr/>
        </p:nvSpPr>
        <p:spPr>
          <a:xfrm>
            <a:off x="3071145" y="281325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2</a:t>
            </a:r>
            <a:endParaRPr lang="en-GB" b="1" dirty="0">
              <a:solidFill>
                <a:srgbClr val="057735"/>
              </a:solidFill>
            </a:endParaRPr>
          </a:p>
        </p:txBody>
      </p:sp>
      <p:sp>
        <p:nvSpPr>
          <p:cNvPr id="18" name="Oval 17">
            <a:extLst>
              <a:ext uri="{FF2B5EF4-FFF2-40B4-BE49-F238E27FC236}">
                <a16:creationId xmlns:a16="http://schemas.microsoft.com/office/drawing/2014/main" id="{C38AE486-0818-4A93-B5C1-9796F71C3BA6}"/>
              </a:ext>
            </a:extLst>
          </p:cNvPr>
          <p:cNvSpPr/>
          <p:nvPr/>
        </p:nvSpPr>
        <p:spPr>
          <a:xfrm>
            <a:off x="1428750" y="431966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3</a:t>
            </a:r>
            <a:endParaRPr lang="en-GB" b="1" dirty="0">
              <a:solidFill>
                <a:srgbClr val="057735"/>
              </a:solidFill>
            </a:endParaRPr>
          </a:p>
        </p:txBody>
      </p:sp>
      <p:sp>
        <p:nvSpPr>
          <p:cNvPr id="20" name="Oval 19">
            <a:extLst>
              <a:ext uri="{FF2B5EF4-FFF2-40B4-BE49-F238E27FC236}">
                <a16:creationId xmlns:a16="http://schemas.microsoft.com/office/drawing/2014/main" id="{3EB55D96-C46B-4EF5-8267-71EC1EBC3E45}"/>
              </a:ext>
            </a:extLst>
          </p:cNvPr>
          <p:cNvSpPr/>
          <p:nvPr/>
        </p:nvSpPr>
        <p:spPr>
          <a:xfrm>
            <a:off x="2857500" y="4580074"/>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4</a:t>
            </a:r>
            <a:endParaRPr lang="en-GB" b="1" dirty="0">
              <a:solidFill>
                <a:srgbClr val="057735"/>
              </a:solidFill>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13</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23" name="Group 22">
            <a:extLst>
              <a:ext uri="{FF2B5EF4-FFF2-40B4-BE49-F238E27FC236}">
                <a16:creationId xmlns:a16="http://schemas.microsoft.com/office/drawing/2014/main" id="{7A12EE16-B633-479F-8D22-BC4F0B2B8061}"/>
              </a:ext>
            </a:extLst>
          </p:cNvPr>
          <p:cNvGrpSpPr/>
          <p:nvPr/>
        </p:nvGrpSpPr>
        <p:grpSpPr>
          <a:xfrm>
            <a:off x="3022168" y="3997807"/>
            <a:ext cx="4919913" cy="2781946"/>
            <a:chOff x="3022168" y="3997807"/>
            <a:chExt cx="4919913" cy="2781946"/>
          </a:xfrm>
        </p:grpSpPr>
        <p:pic>
          <p:nvPicPr>
            <p:cNvPr id="24" name="Picture 23" descr="Shape, rectangle&#10;&#10;Description automatically generated">
              <a:hlinkClick r:id="rId7" action="ppaction://hlinksldjump"/>
              <a:extLst>
                <a:ext uri="{FF2B5EF4-FFF2-40B4-BE49-F238E27FC236}">
                  <a16:creationId xmlns:a16="http://schemas.microsoft.com/office/drawing/2014/main" id="{06048623-2BAD-4E2D-9620-F94A47A314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25" name="Rectangle: Rounded Corners 24">
              <a:hlinkClick r:id="rId7" action="ppaction://hlinksldjump"/>
              <a:extLst>
                <a:ext uri="{FF2B5EF4-FFF2-40B4-BE49-F238E27FC236}">
                  <a16:creationId xmlns:a16="http://schemas.microsoft.com/office/drawing/2014/main" id="{027F25F7-173B-479E-A9F1-B6702BAFAA15}"/>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Listen carefully and have a guess. They are all sounds you might hear at Christmas time.</a:t>
              </a:r>
              <a:endParaRPr lang="en-GB" sz="2000" dirty="0">
                <a:solidFill>
                  <a:srgbClr val="0B9BD9"/>
                </a:solidFill>
                <a:latin typeface="Arial" panose="020B0604020202020204" pitchFamily="34" charset="0"/>
                <a:cs typeface="Arial" panose="020B0604020202020204" pitchFamily="34" charset="0"/>
              </a:endParaRPr>
            </a:p>
          </p:txBody>
        </p:sp>
        <p:pic>
          <p:nvPicPr>
            <p:cNvPr id="26" name="Picture 25" descr="Icon&#10;&#10;Description automatically generated">
              <a:hlinkClick r:id="rId7" action="ppaction://hlinksldjump"/>
              <a:extLst>
                <a:ext uri="{FF2B5EF4-FFF2-40B4-BE49-F238E27FC236}">
                  <a16:creationId xmlns:a16="http://schemas.microsoft.com/office/drawing/2014/main" id="{4DF9EF67-EAFE-4D19-A796-D856C5F3AD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766653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9"/>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Read The Jungle Book and discover how sounds are made with this Science in stories presentation.</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242060" y="2616988"/>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1. Unwrapping a gift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2. Sleigh bells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3. Walking in snow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4. Crackling fire</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other sounds you might hear at Christmas. Sort them into quiet and loud sounds.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13</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5"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descr="Map&#10;&#10;Description automatically generated">
            <a:hlinkClick r:id="rId9"/>
            <a:extLst>
              <a:ext uri="{FF2B5EF4-FFF2-40B4-BE49-F238E27FC236}">
                <a16:creationId xmlns:a16="http://schemas.microsoft.com/office/drawing/2014/main" id="{8345D76A-F25E-4731-8C94-69CD7EFDD02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781502">
            <a:off x="10294835" y="4174271"/>
            <a:ext cx="1796463" cy="1007772"/>
          </a:xfrm>
          <a:prstGeom prst="rect">
            <a:avLst/>
          </a:prstGeom>
        </p:spPr>
      </p:pic>
      <p:pic>
        <p:nvPicPr>
          <p:cNvPr id="10" name="Picture 9" descr="Calendar&#10;&#10;Description automatically generated">
            <a:hlinkClick r:id="rId9"/>
            <a:extLst>
              <a:ext uri="{FF2B5EF4-FFF2-40B4-BE49-F238E27FC236}">
                <a16:creationId xmlns:a16="http://schemas.microsoft.com/office/drawing/2014/main" id="{9C3D59CE-FDE9-4CB4-9E6E-C376A817951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20848436">
            <a:off x="8929668" y="4396430"/>
            <a:ext cx="1796462" cy="1011142"/>
          </a:xfrm>
          <a:prstGeom prst="rect">
            <a:avLst/>
          </a:prstGeom>
        </p:spPr>
      </p:pic>
      <p:sp>
        <p:nvSpPr>
          <p:cNvPr id="32" name="Oval 31">
            <a:extLst>
              <a:ext uri="{FF2B5EF4-FFF2-40B4-BE49-F238E27FC236}">
                <a16:creationId xmlns:a16="http://schemas.microsoft.com/office/drawing/2014/main" id="{E148D623-B335-4BEA-BCCD-DCB34F8C3D55}"/>
              </a:ext>
            </a:extLst>
          </p:cNvPr>
          <p:cNvSpPr/>
          <p:nvPr/>
        </p:nvSpPr>
        <p:spPr>
          <a:xfrm>
            <a:off x="307909" y="3098282"/>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1</a:t>
            </a:r>
            <a:endParaRPr lang="en-GB" b="1" dirty="0">
              <a:solidFill>
                <a:srgbClr val="057735"/>
              </a:solidFill>
            </a:endParaRPr>
          </a:p>
        </p:txBody>
      </p:sp>
      <p:sp>
        <p:nvSpPr>
          <p:cNvPr id="33" name="Oval 32">
            <a:extLst>
              <a:ext uri="{FF2B5EF4-FFF2-40B4-BE49-F238E27FC236}">
                <a16:creationId xmlns:a16="http://schemas.microsoft.com/office/drawing/2014/main" id="{0FD23AF0-8F0B-46A6-8D17-FB01C70C56A0}"/>
              </a:ext>
            </a:extLst>
          </p:cNvPr>
          <p:cNvSpPr/>
          <p:nvPr/>
        </p:nvSpPr>
        <p:spPr>
          <a:xfrm>
            <a:off x="1482045" y="2468430"/>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2</a:t>
            </a:r>
            <a:endParaRPr lang="en-GB" b="1" dirty="0">
              <a:solidFill>
                <a:srgbClr val="057735"/>
              </a:solidFill>
            </a:endParaRPr>
          </a:p>
        </p:txBody>
      </p:sp>
      <p:sp>
        <p:nvSpPr>
          <p:cNvPr id="34" name="Oval 33">
            <a:extLst>
              <a:ext uri="{FF2B5EF4-FFF2-40B4-BE49-F238E27FC236}">
                <a16:creationId xmlns:a16="http://schemas.microsoft.com/office/drawing/2014/main" id="{04F18469-84BB-4A4E-A56B-106096FE1752}"/>
              </a:ext>
            </a:extLst>
          </p:cNvPr>
          <p:cNvSpPr/>
          <p:nvPr/>
        </p:nvSpPr>
        <p:spPr>
          <a:xfrm>
            <a:off x="862463" y="3814195"/>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3</a:t>
            </a:r>
            <a:endParaRPr lang="en-GB" b="1" dirty="0">
              <a:solidFill>
                <a:srgbClr val="057735"/>
              </a:solidFill>
            </a:endParaRPr>
          </a:p>
        </p:txBody>
      </p:sp>
      <p:sp>
        <p:nvSpPr>
          <p:cNvPr id="35" name="Oval 34">
            <a:extLst>
              <a:ext uri="{FF2B5EF4-FFF2-40B4-BE49-F238E27FC236}">
                <a16:creationId xmlns:a16="http://schemas.microsoft.com/office/drawing/2014/main" id="{D813A783-C5A9-49AA-83E5-2911E270D3CE}"/>
              </a:ext>
            </a:extLst>
          </p:cNvPr>
          <p:cNvSpPr/>
          <p:nvPr/>
        </p:nvSpPr>
        <p:spPr>
          <a:xfrm>
            <a:off x="2131956" y="3593469"/>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4</a:t>
            </a:r>
            <a:endParaRPr lang="en-GB" b="1" dirty="0">
              <a:solidFill>
                <a:srgbClr val="057735"/>
              </a:solidFill>
            </a:endParaRPr>
          </a:p>
        </p:txBody>
      </p:sp>
      <p:cxnSp>
        <p:nvCxnSpPr>
          <p:cNvPr id="37" name="Straight Connector 36">
            <a:extLst>
              <a:ext uri="{FF2B5EF4-FFF2-40B4-BE49-F238E27FC236}">
                <a16:creationId xmlns:a16="http://schemas.microsoft.com/office/drawing/2014/main" id="{E7B037EC-345E-4B4D-9C96-9DB238259A3F}"/>
              </a:ext>
            </a:extLst>
          </p:cNvPr>
          <p:cNvCxnSpPr/>
          <p:nvPr/>
        </p:nvCxnSpPr>
        <p:spPr>
          <a:xfrm>
            <a:off x="1404954" y="2366959"/>
            <a:ext cx="0" cy="23246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A1040E1-C404-44DD-AEED-8DE09D97B08B}"/>
              </a:ext>
            </a:extLst>
          </p:cNvPr>
          <p:cNvCxnSpPr>
            <a:cxnSpLocks/>
          </p:cNvCxnSpPr>
          <p:nvPr/>
        </p:nvCxnSpPr>
        <p:spPr>
          <a:xfrm>
            <a:off x="194904" y="3521471"/>
            <a:ext cx="240288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234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unwrapping-gift-1.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3"/>
                                        </p:tgtEl>
                                      </p:cBhvr>
                                    </p:animEffect>
                                    <p:animScale>
                                      <p:cBhvr>
                                        <p:cTn id="13" dur="250" autoRev="1" fill="hold"/>
                                        <p:tgtEl>
                                          <p:spTgt spid="3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sleigh-bells-shaking-1.wav"/>
                                        </p:tgtEl>
                                      </p:cMediaNode>
                                    </p:audio>
                                  </p:sub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steps-on-sn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5"/>
                                        </p:tgtEl>
                                      </p:cBhvr>
                                    </p:animEffect>
                                    <p:animScale>
                                      <p:cBhvr>
                                        <p:cTn id="25" dur="250" autoRev="1" fill="hold"/>
                                        <p:tgtEl>
                                          <p:spTgt spid="35"/>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Crackling_Fire.wav"/>
                                        </p:tgtEl>
                                      </p:cMediaNode>
                                    </p:audio>
                                  </p:subTnLst>
                                </p:cTn>
                              </p:par>
                            </p:childTnLst>
                          </p:cTn>
                        </p:par>
                      </p:childTnLst>
                    </p:cTn>
                  </p:par>
                </p:childTnLst>
              </p:cTn>
              <p:nextCondLst>
                <p:cond evt="onClick" delay="0">
                  <p:tgtEl>
                    <p:spTgt spid="35"/>
                  </p:tgtEl>
                </p:cond>
              </p:nextCondLst>
            </p:seq>
          </p:childTnLst>
        </p:cTn>
      </p:par>
    </p:tnLst>
    <p:bldLst>
      <p:bldP spid="32" grpId="0" animBg="1"/>
      <p:bldP spid="33" grpId="0" animBg="1"/>
      <p:bldP spid="34" grpId="0" animBg="1"/>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are baubles, glitter and tinsel so shiny?</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906356D8-7F1A-4055-AD77-EFE661D39B3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3461" y="1868657"/>
            <a:ext cx="3548062" cy="3548062"/>
          </a:xfrm>
          <a:prstGeom prst="rect">
            <a:avLst/>
          </a:prstGeom>
        </p:spPr>
      </p:pic>
    </p:spTree>
    <p:extLst>
      <p:ext uri="{BB962C8B-B14F-4D97-AF65-F5344CB8AC3E}">
        <p14:creationId xmlns:p14="http://schemas.microsoft.com/office/powerpoint/2010/main" val="1731411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are baubles, glitter and tinsel so shiny?</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906356D8-7F1A-4055-AD77-EFE661D39B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461" y="1868657"/>
            <a:ext cx="3548062" cy="3548062"/>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0939EA2-52B3-4864-AFFF-387733234F9C}"/>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4A831473-C7F6-40EC-B855-E48C12BE9E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DC5C4C46-2018-46FA-9D54-92EB2C4B7B62}"/>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the materials they are made of and what happens when light hits these materials.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95CB6CE1-46CB-49C6-B05D-E880EF58FF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212047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Can you make light bend so that it goes round a corner? Watch this video and take up the challenge!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They are made from materials that reflect light. Light travels from a light source such as a bulb or flame, and when it reaches a smooth, shiny material it bounces off the surface. Dark and dull materials don't reflect light well.</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Look around you. What objects reflect light? Try turning all of the lights off and use a phone torch to find out which materials reflect the most light. Design a winter jacket that uses reflective materials that can be seen by motorists.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grpSp>
        <p:nvGrpSpPr>
          <p:cNvPr id="6" name="Group 5">
            <a:extLst>
              <a:ext uri="{FF2B5EF4-FFF2-40B4-BE49-F238E27FC236}">
                <a16:creationId xmlns:a16="http://schemas.microsoft.com/office/drawing/2014/main" id="{52AE0D10-23E9-4C6C-A68A-92EBAB087F1A}"/>
              </a:ext>
            </a:extLst>
          </p:cNvPr>
          <p:cNvGrpSpPr/>
          <p:nvPr/>
        </p:nvGrpSpPr>
        <p:grpSpPr>
          <a:xfrm>
            <a:off x="9790650" y="4230168"/>
            <a:ext cx="1891773" cy="1060974"/>
            <a:chOff x="9790650" y="4230168"/>
            <a:chExt cx="1891773" cy="1060974"/>
          </a:xfrm>
        </p:grpSpPr>
        <p:pic>
          <p:nvPicPr>
            <p:cNvPr id="5" name="Picture 4">
              <a:hlinkClick r:id="rId5"/>
              <a:extLst>
                <a:ext uri="{FF2B5EF4-FFF2-40B4-BE49-F238E27FC236}">
                  <a16:creationId xmlns:a16="http://schemas.microsoft.com/office/drawing/2014/main" id="{3D4B8F5B-BF45-41DF-B681-913485B329B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90650" y="4230168"/>
              <a:ext cx="1891773" cy="1060974"/>
            </a:xfrm>
            <a:prstGeom prst="rect">
              <a:avLst/>
            </a:prstGeom>
            <a:ln>
              <a:solidFill>
                <a:schemeClr val="bg1"/>
              </a:solidFill>
            </a:ln>
          </p:spPr>
        </p:pic>
        <p:sp>
          <p:nvSpPr>
            <p:cNvPr id="24" name="Isosceles Triangle 23">
              <a:hlinkClick r:id="rId5"/>
              <a:extLst>
                <a:ext uri="{FF2B5EF4-FFF2-40B4-BE49-F238E27FC236}">
                  <a16:creationId xmlns:a16="http://schemas.microsoft.com/office/drawing/2014/main" id="{D9988F4F-7FBA-4487-B71B-7AE31F2ABA9D}"/>
                </a:ext>
              </a:extLst>
            </p:cNvPr>
            <p:cNvSpPr/>
            <p:nvPr/>
          </p:nvSpPr>
          <p:spPr>
            <a:xfrm rot="5400000">
              <a:off x="10594685" y="4629818"/>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260338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 lives at the North Pole. Where is the North Pole and what is it like there?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458CEAF3-45F0-4D5E-AFA2-9E234C9B01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4627" y="1851564"/>
            <a:ext cx="3546896" cy="3548063"/>
          </a:xfrm>
          <a:prstGeom prst="rect">
            <a:avLst/>
          </a:prstGeom>
        </p:spPr>
      </p:pic>
    </p:spTree>
    <p:extLst>
      <p:ext uri="{BB962C8B-B14F-4D97-AF65-F5344CB8AC3E}">
        <p14:creationId xmlns:p14="http://schemas.microsoft.com/office/powerpoint/2010/main" val="2160291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 lives at the North Pole. Where is the North Pole and what is it like there?</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sign&#10;&#10;Description automatically generated">
            <a:extLst>
              <a:ext uri="{FF2B5EF4-FFF2-40B4-BE49-F238E27FC236}">
                <a16:creationId xmlns:a16="http://schemas.microsoft.com/office/drawing/2014/main" id="{458CEAF3-45F0-4D5E-AFA2-9E234C9B01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627" y="1851564"/>
            <a:ext cx="3546896"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6EC7959E-7B83-465C-A8FF-F89E862493DC}"/>
              </a:ext>
            </a:extLst>
          </p:cNvPr>
          <p:cNvGrpSpPr/>
          <p:nvPr/>
        </p:nvGrpSpPr>
        <p:grpSpPr>
          <a:xfrm>
            <a:off x="2985098" y="3997807"/>
            <a:ext cx="4956983" cy="2792793"/>
            <a:chOff x="2985098" y="3997807"/>
            <a:chExt cx="4956983" cy="2792793"/>
          </a:xfrm>
        </p:grpSpPr>
        <p:pic>
          <p:nvPicPr>
            <p:cNvPr id="13" name="Picture 12" descr="Shape, rectangle&#10;&#10;Description automatically generated">
              <a:extLst>
                <a:ext uri="{FF2B5EF4-FFF2-40B4-BE49-F238E27FC236}">
                  <a16:creationId xmlns:a16="http://schemas.microsoft.com/office/drawing/2014/main" id="{D7F2DAE2-FADE-46CA-AB20-434AF9CC49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8" action="ppaction://hlinksldjump"/>
              <a:extLst>
                <a:ext uri="{FF2B5EF4-FFF2-40B4-BE49-F238E27FC236}">
                  <a16:creationId xmlns:a16="http://schemas.microsoft.com/office/drawing/2014/main" id="{E05E1EB8-BD15-4F78-B609-02B744C07C66}"/>
                </a:ext>
              </a:extLst>
            </p:cNvPr>
            <p:cNvSpPr/>
            <p:nvPr/>
          </p:nvSpPr>
          <p:spPr>
            <a:xfrm>
              <a:off x="2985098" y="4008654"/>
              <a:ext cx="4245755" cy="2781946"/>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You need to work out where North is. If you start at the top and go clockwise, the points of the compass are: North, East, South, West. This </a:t>
              </a:r>
              <a:r>
                <a:rPr lang="en-GB" sz="2000" dirty="0">
                  <a:solidFill>
                    <a:srgbClr val="0B9BD9"/>
                  </a:solidFill>
                  <a:latin typeface="Arial" panose="020B0604020202020204" pitchFamily="34" charset="0"/>
                  <a:cs typeface="Arial" panose="020B0604020202020204" pitchFamily="34" charset="0"/>
                </a:rPr>
                <a:t>mnemonic</a:t>
              </a:r>
              <a:r>
                <a:rPr lang="en-US" sz="2000" dirty="0">
                  <a:solidFill>
                    <a:srgbClr val="0B9BD9"/>
                  </a:solidFill>
                  <a:latin typeface="Arial" panose="020B0604020202020204" pitchFamily="34" charset="0"/>
                  <a:cs typeface="Arial" panose="020B0604020202020204" pitchFamily="34" charset="0"/>
                </a:rPr>
                <a:t> will help you to remember: Never Enter Santa's Workshop</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8" action="ppaction://hlinksldjump"/>
              <a:extLst>
                <a:ext uri="{FF2B5EF4-FFF2-40B4-BE49-F238E27FC236}">
                  <a16:creationId xmlns:a16="http://schemas.microsoft.com/office/drawing/2014/main" id="{9619AFD4-5623-4058-99D7-BA77747A6B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31231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Have fun while you go fishing for ice with this easy-to-do Ready. Steady. Science! winter investigation.</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North Pole is the northernmost point on Earth. It's not on land but is in the Arctic Ocean. It's so cold there that the ocean is covered in sea ice. Animals including polar bears and walruses live on the ice.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Global warming is causing the ice the polar bears and walruses live on, to melt. Design a poster that tells people where the North Pole is, what is happening to the ice and how this is affecting the animals that live there.</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321D1894-76DA-436F-BC7C-A850E8EA1F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13130" y="3522076"/>
            <a:ext cx="1282658" cy="1786341"/>
          </a:xfrm>
          <a:prstGeom prst="rect">
            <a:avLst/>
          </a:prstGeom>
        </p:spPr>
      </p:pic>
      <p:sp>
        <p:nvSpPr>
          <p:cNvPr id="8" name="Oval 7">
            <a:extLst>
              <a:ext uri="{FF2B5EF4-FFF2-40B4-BE49-F238E27FC236}">
                <a16:creationId xmlns:a16="http://schemas.microsoft.com/office/drawing/2014/main" id="{D92A2D65-CB49-4CA1-BA39-58EBD9384CC8}"/>
              </a:ext>
            </a:extLst>
          </p:cNvPr>
          <p:cNvSpPr/>
          <p:nvPr/>
        </p:nvSpPr>
        <p:spPr>
          <a:xfrm>
            <a:off x="246933" y="2374047"/>
            <a:ext cx="2394857" cy="2296058"/>
          </a:xfrm>
          <a:prstGeom prst="ellipse">
            <a:avLst/>
          </a:prstGeom>
          <a:solidFill>
            <a:srgbClr val="2733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8255" b="97897" l="9417" r="91984">
                        <a14:foregroundMark x1="68244" y1="19470" x2="40473" y2="11293"/>
                        <a14:foregroundMark x1="40473" y1="11293" x2="36837" y2="12383"/>
                        <a14:foregroundMark x1="14498" y1="45405" x2="21244" y2="81386"/>
                        <a14:foregroundMark x1="21244" y1="81386" x2="52650" y2="90576"/>
                        <a14:foregroundMark x1="52650" y1="90576" x2="77968" y2="86449"/>
                        <a14:foregroundMark x1="77968" y1="86449" x2="44678" y2="87150"/>
                        <a14:foregroundMark x1="44678" y1="87150" x2="25405" y2="63240"/>
                        <a14:foregroundMark x1="25405" y1="63240" x2="61191" y2="83723"/>
                        <a14:foregroundMark x1="15287" y1="46028" x2="9417" y2="79050"/>
                        <a14:foregroundMark x1="86684" y1="53115" x2="92159" y2="82555"/>
                        <a14:foregroundMark x1="76478" y1="89097" x2="27464" y2="92601"/>
                        <a14:foregroundMark x1="25493" y1="94393" x2="68331" y2="97118"/>
                        <a14:foregroundMark x1="68331" y1="97118" x2="72186" y2="76090"/>
                        <a14:foregroundMark x1="36837" y1="97897" x2="83136" y2="97352"/>
                        <a14:foregroundMark x1="32151" y1="25389" x2="50986" y2="18302"/>
                        <a14:foregroundMark x1="42707" y1="10047" x2="65002" y2="15031"/>
                        <a14:foregroundMark x1="65002" y1="15031" x2="66667" y2="16511"/>
                        <a14:foregroundMark x1="44284" y1="8255" x2="67455" y2="14720"/>
                      </a14:backgroundRemoval>
                    </a14:imgEffect>
                  </a14:imgLayer>
                </a14:imgProps>
              </a:ext>
              <a:ext uri="{28A0092B-C50C-407E-A947-70E740481C1C}">
                <a14:useLocalDpi xmlns:a14="http://schemas.microsoft.com/office/drawing/2010/main"/>
              </a:ext>
            </a:extLst>
          </a:blip>
          <a:srcRect/>
          <a:stretch/>
        </p:blipFill>
        <p:spPr>
          <a:xfrm>
            <a:off x="421764" y="3176265"/>
            <a:ext cx="2055420" cy="1477036"/>
          </a:xfrm>
          <a:prstGeom prst="ellipse">
            <a:avLst/>
          </a:prstGeom>
        </p:spPr>
      </p:pic>
      <p:pic>
        <p:nvPicPr>
          <p:cNvPr id="13" name="Picture 12" descr="A polar bear lying down&#10;&#10;Description automatically generated with medium confidence">
            <a:extLst>
              <a:ext uri="{FF2B5EF4-FFF2-40B4-BE49-F238E27FC236}">
                <a16:creationId xmlns:a16="http://schemas.microsoft.com/office/drawing/2014/main" id="{2A8DD170-719F-4D45-BEB1-B5BA95DE2E9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92110" y="2827848"/>
            <a:ext cx="1075927" cy="660682"/>
          </a:xfrm>
          <a:prstGeom prst="rect">
            <a:avLst/>
          </a:prstGeom>
        </p:spPr>
      </p:pic>
      <p:pic>
        <p:nvPicPr>
          <p:cNvPr id="30" name="Picture 29" descr="Shape&#10;&#10;Description automatically generated">
            <a:extLst>
              <a:ext uri="{FF2B5EF4-FFF2-40B4-BE49-F238E27FC236}">
                <a16:creationId xmlns:a16="http://schemas.microsoft.com/office/drawing/2014/main" id="{8690780D-8256-4BC2-9924-1143F890026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390734" y="2921762"/>
            <a:ext cx="901376" cy="373760"/>
          </a:xfrm>
          <a:prstGeom prst="rect">
            <a:avLst/>
          </a:prstGeom>
        </p:spPr>
      </p:pic>
      <p:sp>
        <p:nvSpPr>
          <p:cNvPr id="28" name="TextBox 27">
            <a:extLst>
              <a:ext uri="{FF2B5EF4-FFF2-40B4-BE49-F238E27FC236}">
                <a16:creationId xmlns:a16="http://schemas.microsoft.com/office/drawing/2014/main" id="{D660FE7A-059C-4638-B81F-E470E3515B64}"/>
              </a:ext>
            </a:extLst>
          </p:cNvPr>
          <p:cNvSpPr txBox="1"/>
          <p:nvPr/>
        </p:nvSpPr>
        <p:spPr>
          <a:xfrm>
            <a:off x="391831" y="2970142"/>
            <a:ext cx="107511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North Pole</a:t>
            </a:r>
            <a:endParaRPr lang="en-GB" sz="1200"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98F589C4-C08C-4187-B270-232881A123D4}"/>
              </a:ext>
            </a:extLst>
          </p:cNvPr>
          <p:cNvCxnSpPr>
            <a:cxnSpLocks/>
            <a:stCxn id="28" idx="2"/>
          </p:cNvCxnSpPr>
          <p:nvPr/>
        </p:nvCxnSpPr>
        <p:spPr>
          <a:xfrm>
            <a:off x="929386" y="3247141"/>
            <a:ext cx="506525" cy="79060"/>
          </a:xfrm>
          <a:prstGeom prst="line">
            <a:avLst/>
          </a:prstGeom>
          <a:ln w="19050">
            <a:solidFill>
              <a:srgbClr val="0FA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17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makes Christmas crackers go BANG?</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F93ACAB-9163-4360-87F2-48730E8636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266" y="1901856"/>
            <a:ext cx="3528637" cy="3548063"/>
          </a:xfrm>
          <a:prstGeom prst="rect">
            <a:avLst/>
          </a:prstGeom>
        </p:spPr>
      </p:pic>
    </p:spTree>
    <p:extLst>
      <p:ext uri="{BB962C8B-B14F-4D97-AF65-F5344CB8AC3E}">
        <p14:creationId xmlns:p14="http://schemas.microsoft.com/office/powerpoint/2010/main" val="1368697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4000" b="1" dirty="0">
                <a:solidFill>
                  <a:schemeClr val="bg1"/>
                </a:solidFill>
                <a:latin typeface="Arial" panose="020B0604020202020204" pitchFamily="34" charset="0"/>
                <a:cs typeface="Arial" panose="020B0604020202020204" pitchFamily="34" charset="0"/>
              </a:rPr>
              <a:t>Is a Christmas tree </a:t>
            </a:r>
            <a:br>
              <a:rPr lang="en-GB"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an evergreen or a deciduous tree?</a:t>
            </a:r>
          </a:p>
        </p:txBody>
      </p:sp>
      <p:pic>
        <p:nvPicPr>
          <p:cNvPr id="11" name="Picture 10" descr="A picture containing text, plant, leaf, fern&#10;&#10;Description automatically generated">
            <a:extLst>
              <a:ext uri="{FF2B5EF4-FFF2-40B4-BE49-F238E27FC236}">
                <a16:creationId xmlns:a16="http://schemas.microsoft.com/office/drawing/2014/main" id="{FC59A62A-3644-5F43-8631-02BD43BB5A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553" y="1893802"/>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0" y="377825"/>
            <a:ext cx="3951288" cy="1109663"/>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1</a:t>
            </a:r>
            <a:r>
              <a:rPr lang="en-GB" b="1" baseline="30000" dirty="0">
                <a:solidFill>
                  <a:srgbClr val="057735"/>
                </a:solidFill>
                <a:latin typeface="Arial" panose="020B0604020202020204" pitchFamily="34" charset="0"/>
                <a:cs typeface="Arial" panose="020B0604020202020204" pitchFamily="34" charset="0"/>
              </a:rPr>
              <a:t>st</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23" name="Group 22">
            <a:extLst>
              <a:ext uri="{FF2B5EF4-FFF2-40B4-BE49-F238E27FC236}">
                <a16:creationId xmlns:a16="http://schemas.microsoft.com/office/drawing/2014/main" id="{29139C60-181C-403A-A9D7-00BDC4BFA7D5}"/>
              </a:ext>
            </a:extLst>
          </p:cNvPr>
          <p:cNvGrpSpPr/>
          <p:nvPr/>
        </p:nvGrpSpPr>
        <p:grpSpPr>
          <a:xfrm>
            <a:off x="3022168" y="3997807"/>
            <a:ext cx="4919913" cy="2781946"/>
            <a:chOff x="3022168" y="3997807"/>
            <a:chExt cx="4919913" cy="2781946"/>
          </a:xfrm>
        </p:grpSpPr>
        <p:pic>
          <p:nvPicPr>
            <p:cNvPr id="24" name="Picture 23" descr="Shape, rectangle&#10;&#10;Description automatically generated">
              <a:hlinkClick r:id="rId7" action="ppaction://hlinksldjump"/>
              <a:extLst>
                <a:ext uri="{FF2B5EF4-FFF2-40B4-BE49-F238E27FC236}">
                  <a16:creationId xmlns:a16="http://schemas.microsoft.com/office/drawing/2014/main" id="{15CE029D-A45E-4317-80E5-7B2594A350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25" name="Rectangle: Rounded Corners 24">
              <a:hlinkClick r:id="rId7" action="ppaction://hlinksldjump"/>
              <a:extLst>
                <a:ext uri="{FF2B5EF4-FFF2-40B4-BE49-F238E27FC236}">
                  <a16:creationId xmlns:a16="http://schemas.microsoft.com/office/drawing/2014/main" id="{46E54490-E621-488A-AB2E-54FA39686F8C}"/>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Deciduous trees don’t have leaves all year round. They lose their leaves in Autumn. </a:t>
              </a:r>
            </a:p>
            <a:p>
              <a:pPr algn="ctr"/>
              <a:r>
                <a:rPr lang="en-GB" sz="2000" dirty="0">
                  <a:solidFill>
                    <a:srgbClr val="0B9BD9"/>
                  </a:solidFill>
                  <a:latin typeface="Arial" panose="020B0604020202020204" pitchFamily="34" charset="0"/>
                  <a:cs typeface="Arial" panose="020B0604020202020204" pitchFamily="34" charset="0"/>
                </a:rPr>
                <a:t>Evergreen trees have leaves all year round.</a:t>
              </a:r>
            </a:p>
          </p:txBody>
        </p:sp>
        <p:pic>
          <p:nvPicPr>
            <p:cNvPr id="26" name="Picture 25" descr="Icon&#10;&#10;Description automatically generated">
              <a:hlinkClick r:id="rId7" action="ppaction://hlinksldjump"/>
              <a:extLst>
                <a:ext uri="{FF2B5EF4-FFF2-40B4-BE49-F238E27FC236}">
                  <a16:creationId xmlns:a16="http://schemas.microsoft.com/office/drawing/2014/main" id="{E0FE53B9-7C07-4DBA-8E6B-34127DE91E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764522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con&#10;&#10;Description automatically generated">
            <a:extLst>
              <a:ext uri="{FF2B5EF4-FFF2-40B4-BE49-F238E27FC236}">
                <a16:creationId xmlns:a16="http://schemas.microsoft.com/office/drawing/2014/main" id="{5F93ACAB-9163-4360-87F2-48730E863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266" y="1901856"/>
            <a:ext cx="3528637" cy="3548063"/>
          </a:xfrm>
          <a:prstGeom prst="rect">
            <a:avLst/>
          </a:prstGeom>
        </p:spPr>
      </p:pic>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makes Christmas crackers go BANG?</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34BD85E-2000-47E0-A3CD-74648BA950D5}"/>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B23E1DEE-43B0-444F-A36C-EFC53D4F5A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0CBE70C8-CB0C-44FD-94F6-3B74CC6FE4A6}"/>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what makes a gun go bang too!</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7F346666-5D94-41BC-855E-F505E81641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84366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interactive game to investigate shoes and friction.</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Christmas crackers go BANG</a:t>
            </a:r>
          </a:p>
          <a:p>
            <a:pPr algn="ctr"/>
            <a:r>
              <a:rPr lang="en-US" sz="2400" b="1" dirty="0">
                <a:solidFill>
                  <a:schemeClr val="bg1"/>
                </a:solidFill>
                <a:latin typeface="Arial" panose="020B0604020202020204" pitchFamily="34" charset="0"/>
                <a:cs typeface="Arial" panose="020B0604020202020204" pitchFamily="34" charset="0"/>
              </a:rPr>
              <a:t>because they contain two overlapping cardboard strips that are treated with gunpowder. When the cracker is pulled, friction between the two strips causes enough heat to set the gunpowder off.</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Friction is a force between two things that are sliding across each other. A rough surface increases friction. Look closely at the soles of your shoes and your friends' shoes. Are they rough or smooth? Whose shoes would be safer on a slippery surface?</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E9B981A7-F12C-40FE-AAA2-E482CFD4ED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95558" y="4207547"/>
            <a:ext cx="1842616" cy="1329432"/>
          </a:xfrm>
          <a:prstGeom prst="rect">
            <a:avLst/>
          </a:prstGeom>
        </p:spPr>
      </p:pic>
      <p:grpSp>
        <p:nvGrpSpPr>
          <p:cNvPr id="13" name="Group 12">
            <a:extLst>
              <a:ext uri="{FF2B5EF4-FFF2-40B4-BE49-F238E27FC236}">
                <a16:creationId xmlns:a16="http://schemas.microsoft.com/office/drawing/2014/main" id="{BC8F7324-B6AA-4616-9EFF-913E7AADE3D7}"/>
              </a:ext>
            </a:extLst>
          </p:cNvPr>
          <p:cNvGrpSpPr/>
          <p:nvPr/>
        </p:nvGrpSpPr>
        <p:grpSpPr>
          <a:xfrm rot="303329">
            <a:off x="342957" y="4530826"/>
            <a:ext cx="2520335" cy="838129"/>
            <a:chOff x="236524" y="2036031"/>
            <a:chExt cx="2520335" cy="838129"/>
          </a:xfrm>
        </p:grpSpPr>
        <p:pic>
          <p:nvPicPr>
            <p:cNvPr id="10" name="Picture 9">
              <a:extLst>
                <a:ext uri="{FF2B5EF4-FFF2-40B4-BE49-F238E27FC236}">
                  <a16:creationId xmlns:a16="http://schemas.microsoft.com/office/drawing/2014/main" id="{89615217-E076-49C4-B279-A2EECFE7D8D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089229">
              <a:off x="236524" y="2051478"/>
              <a:ext cx="2361264" cy="822682"/>
            </a:xfrm>
            <a:prstGeom prst="rect">
              <a:avLst/>
            </a:prstGeom>
          </p:spPr>
        </p:pic>
        <p:sp>
          <p:nvSpPr>
            <p:cNvPr id="30" name="TextBox 29">
              <a:extLst>
                <a:ext uri="{FF2B5EF4-FFF2-40B4-BE49-F238E27FC236}">
                  <a16:creationId xmlns:a16="http://schemas.microsoft.com/office/drawing/2014/main" id="{8392B985-FD16-42C6-A168-033E14990322}"/>
                </a:ext>
              </a:extLst>
            </p:cNvPr>
            <p:cNvSpPr txBox="1"/>
            <p:nvPr/>
          </p:nvSpPr>
          <p:spPr>
            <a:xfrm rot="21164611">
              <a:off x="236524" y="2036031"/>
              <a:ext cx="2520335" cy="738664"/>
            </a:xfrm>
            <a:prstGeom prst="rect">
              <a:avLst/>
            </a:prstGeom>
            <a:noFill/>
          </p:spPr>
          <p:txBody>
            <a:bodyPr wrap="square" rtlCol="0">
              <a:spAutoFit/>
            </a:bodyPr>
            <a:lstStyle/>
            <a:p>
              <a:r>
                <a:rPr lang="en-US" sz="1400" dirty="0">
                  <a:solidFill>
                    <a:srgbClr val="273377"/>
                  </a:solidFill>
                  <a:latin typeface="Arial" panose="020B0604020202020204" pitchFamily="34" charset="0"/>
                  <a:cs typeface="Arial" panose="020B0604020202020204" pitchFamily="34" charset="0"/>
                </a:rPr>
                <a:t>You need all these parts to make a cracker. Can you work out what each part is? </a:t>
              </a:r>
              <a:endParaRPr lang="en-GB" sz="1400" dirty="0">
                <a:solidFill>
                  <a:srgbClr val="27337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28102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125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Three Kings rode on camels. What do camels store in their humps?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mammal, camel&#10;&#10;Description automatically generated">
            <a:extLst>
              <a:ext uri="{FF2B5EF4-FFF2-40B4-BE49-F238E27FC236}">
                <a16:creationId xmlns:a16="http://schemas.microsoft.com/office/drawing/2014/main" id="{9FE4021B-0005-4CE5-8D79-22B0D62EC3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840" y="1885748"/>
            <a:ext cx="3548063" cy="3548063"/>
          </a:xfrm>
          <a:prstGeom prst="rect">
            <a:avLst/>
          </a:prstGeom>
        </p:spPr>
      </p:pic>
    </p:spTree>
    <p:extLst>
      <p:ext uri="{BB962C8B-B14F-4D97-AF65-F5344CB8AC3E}">
        <p14:creationId xmlns:p14="http://schemas.microsoft.com/office/powerpoint/2010/main" val="86940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125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Three Kings rode on camels. What do camels store in their humps?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mammal, camel&#10;&#10;Description automatically generated">
            <a:extLst>
              <a:ext uri="{FF2B5EF4-FFF2-40B4-BE49-F238E27FC236}">
                <a16:creationId xmlns:a16="http://schemas.microsoft.com/office/drawing/2014/main" id="{9FE4021B-0005-4CE5-8D79-22B0D62EC3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840" y="1885748"/>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0DFE828E-C9D9-4D18-890C-7ED5714F6E54}"/>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881A8248-D732-4A41-809F-607E9B9D02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3E0DCB28-CCF4-45DD-989F-31FF157C779D}"/>
                </a:ext>
              </a:extLst>
            </p:cNvPr>
            <p:cNvSpPr/>
            <p:nvPr/>
          </p:nvSpPr>
          <p:spPr>
            <a:xfrm>
              <a:off x="3199030" y="4050343"/>
              <a:ext cx="3884995"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Camels</a:t>
              </a:r>
              <a:r>
                <a:rPr lang="en-US" sz="2000" dirty="0">
                  <a:solidFill>
                    <a:srgbClr val="0B9BD9"/>
                  </a:solidFill>
                  <a:latin typeface="Arial" panose="020B0604020202020204" pitchFamily="34" charset="0"/>
                  <a:cs typeface="Arial" panose="020B0604020202020204" pitchFamily="34" charset="0"/>
                </a:rPr>
                <a:t> store something in their humps that helps them survive - but it's not water!</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56EB4724-ABA3-4551-B5AF-EC3C86BB62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3065284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How much do you know about the water cycle? Check your understanding with these worksheets.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834316" y="2682002"/>
            <a:ext cx="6347754"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Many people think that camels store water in their humps when they actually store fat. They can break down this fat into water and energy when food and water are in short supply.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Humans use water very day but what do we use it for? Make a mind-map showing all of the things you use water for each day. Think about keeping healthy and clean, for growing food, cooking and for cleaning the objects we use every day.</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9EF4AC82-2B86-4479-853F-C8D72C8D06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31710" y="3871934"/>
            <a:ext cx="1015272" cy="1507787"/>
          </a:xfrm>
          <a:prstGeom prst="rect">
            <a:avLst/>
          </a:prstGeom>
        </p:spPr>
      </p:pic>
      <p:pic>
        <p:nvPicPr>
          <p:cNvPr id="15" name="Picture 14">
            <a:hlinkClick r:id="rId5"/>
            <a:extLst>
              <a:ext uri="{FF2B5EF4-FFF2-40B4-BE49-F238E27FC236}">
                <a16:creationId xmlns:a16="http://schemas.microsoft.com/office/drawing/2014/main" id="{CEB1D23C-1325-4E56-B610-98C683A5EB7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21311311">
            <a:off x="9582881" y="4295137"/>
            <a:ext cx="1423905" cy="963584"/>
          </a:xfrm>
          <a:prstGeom prst="rect">
            <a:avLst/>
          </a:prstGeom>
        </p:spPr>
      </p:pic>
    </p:spTree>
    <p:extLst>
      <p:ext uri="{BB962C8B-B14F-4D97-AF65-F5344CB8AC3E}">
        <p14:creationId xmlns:p14="http://schemas.microsoft.com/office/powerpoint/2010/main" val="815830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8758" y="1819827"/>
            <a:ext cx="611693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We all create waste. Do you think we create more or less waste at Christmas time, compared with other times of the year?</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Graphical user interface, icon&#10;&#10;Description automatically generated">
            <a:extLst>
              <a:ext uri="{FF2B5EF4-FFF2-40B4-BE49-F238E27FC236}">
                <a16:creationId xmlns:a16="http://schemas.microsoft.com/office/drawing/2014/main" id="{8C380CF9-5A50-4A7B-BAB9-29AEE4452C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839" y="1917905"/>
            <a:ext cx="3548063" cy="3548063"/>
          </a:xfrm>
          <a:prstGeom prst="rect">
            <a:avLst/>
          </a:prstGeom>
        </p:spPr>
      </p:pic>
    </p:spTree>
    <p:extLst>
      <p:ext uri="{BB962C8B-B14F-4D97-AF65-F5344CB8AC3E}">
        <p14:creationId xmlns:p14="http://schemas.microsoft.com/office/powerpoint/2010/main" val="4200959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8758" y="1819827"/>
            <a:ext cx="611693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We all create waste. Do you think we create more or less waste at Christmas time, compared with other times of the year?</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Graphical user interface, icon&#10;&#10;Description automatically generated">
            <a:extLst>
              <a:ext uri="{FF2B5EF4-FFF2-40B4-BE49-F238E27FC236}">
                <a16:creationId xmlns:a16="http://schemas.microsoft.com/office/drawing/2014/main" id="{8C380CF9-5A50-4A7B-BAB9-29AEE4452C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839" y="1917905"/>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9418C402-D950-4047-A3BF-A715E2DAD3DB}"/>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F568B0A1-DDCC-4B28-A607-CEA33F2F91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AEBDB65B-DC7A-4A1E-973F-DA15C816E40E}"/>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waste from food, wrapping, unwanted gifts and Christmas trees.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6BEB58A7-B663-42A3-9F71-C404D5B08A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3196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Find out how Jamie Garcia discovered a fully recyclable plastic and write about a world without plastic with this Super Scientist resource.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834316" y="2682002"/>
            <a:ext cx="6347754"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GB" sz="2400" b="1" dirty="0">
                <a:solidFill>
                  <a:schemeClr val="bg1"/>
                </a:solidFill>
                <a:latin typeface="Arial" panose="020B0604020202020204" pitchFamily="34" charset="0"/>
                <a:cs typeface="Arial" panose="020B0604020202020204" pitchFamily="34" charset="0"/>
              </a:rPr>
              <a:t>We produce about a third more waste over Christmas. In the UK that can include 83 square kilometres of wrapping paper, 40 million rolls of sticky tape and 8 million Christmas trees!  </a:t>
            </a: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things you can do to reduce waste over Christmas. Think about recycling, reducing the amount you throw away and reusing things you already have. You could even wrap presents in reusable cloth materials!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8" name="Picture 7">
            <a:hlinkClick r:id="rId5"/>
            <a:extLst>
              <a:ext uri="{FF2B5EF4-FFF2-40B4-BE49-F238E27FC236}">
                <a16:creationId xmlns:a16="http://schemas.microsoft.com/office/drawing/2014/main" id="{8B361F3C-56C5-4865-A0FA-1DB8B8D57F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289010">
            <a:off x="9393517" y="4089169"/>
            <a:ext cx="1698595" cy="1203617"/>
          </a:xfrm>
          <a:prstGeom prst="rect">
            <a:avLst/>
          </a:prstGeom>
        </p:spPr>
      </p:pic>
      <p:pic>
        <p:nvPicPr>
          <p:cNvPr id="3" name="Picture 2">
            <a:hlinkClick r:id="rId5"/>
            <a:extLst>
              <a:ext uri="{FF2B5EF4-FFF2-40B4-BE49-F238E27FC236}">
                <a16:creationId xmlns:a16="http://schemas.microsoft.com/office/drawing/2014/main" id="{9762B633-D988-49E7-9651-17062DCF131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68749" y="3832413"/>
            <a:ext cx="1034749" cy="1474815"/>
          </a:xfrm>
          <a:prstGeom prst="rect">
            <a:avLst/>
          </a:prstGeom>
        </p:spPr>
      </p:pic>
    </p:spTree>
    <p:extLst>
      <p:ext uri="{BB962C8B-B14F-4D97-AF65-F5344CB8AC3E}">
        <p14:creationId xmlns:p14="http://schemas.microsoft.com/office/powerpoint/2010/main" val="2354745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4" y="1654969"/>
            <a:ext cx="595660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How many turkeys do you think are eaten every Christmas in the UK?</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late of food&#10;&#10;Description automatically generated with medium confidence">
            <a:extLst>
              <a:ext uri="{FF2B5EF4-FFF2-40B4-BE49-F238E27FC236}">
                <a16:creationId xmlns:a16="http://schemas.microsoft.com/office/drawing/2014/main" id="{700F1ED2-0F1C-420B-A661-A24C3C64FD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6" y="1892267"/>
            <a:ext cx="3548063" cy="3548063"/>
          </a:xfrm>
          <a:prstGeom prst="rect">
            <a:avLst/>
          </a:prstGeom>
        </p:spPr>
      </p:pic>
    </p:spTree>
    <p:extLst>
      <p:ext uri="{BB962C8B-B14F-4D97-AF65-F5344CB8AC3E}">
        <p14:creationId xmlns:p14="http://schemas.microsoft.com/office/powerpoint/2010/main" val="245005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4" y="1654969"/>
            <a:ext cx="591684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How many turkeys do you think are eaten every Christmas in the UK?</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late of food&#10;&#10;Description automatically generated with medium confidence">
            <a:extLst>
              <a:ext uri="{FF2B5EF4-FFF2-40B4-BE49-F238E27FC236}">
                <a16:creationId xmlns:a16="http://schemas.microsoft.com/office/drawing/2014/main" id="{700F1ED2-0F1C-420B-A661-A24C3C64F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6" y="1892267"/>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DCA88ED-D7FA-43F5-8C42-7701300A08C0}"/>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4F16989D-DB60-4BE7-BDDA-89249E8B21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F1E0C0B6-4A0E-4010-B2C2-17084F8B4259}"/>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It is more than 5 million!</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B04EBB82-D845-4BBA-BC00-9692DF20F1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791039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GB" sz="1400" dirty="0">
                <a:solidFill>
                  <a:schemeClr val="bg1"/>
                </a:solidFill>
                <a:latin typeface="Arial" panose="020B0604020202020204" pitchFamily="34" charset="0"/>
                <a:cs typeface="Arial" panose="020B0604020202020204" pitchFamily="34" charset="0"/>
              </a:rPr>
              <a:t>Use this Jack and the Beanstalk presentation to find out more about identifying common trees.</a:t>
            </a:r>
          </a:p>
        </p:txBody>
      </p:sp>
      <p:pic>
        <p:nvPicPr>
          <p:cNvPr id="5" name="Picture 4">
            <a:hlinkClick r:id="rId5"/>
            <a:extLst>
              <a:ext uri="{FF2B5EF4-FFF2-40B4-BE49-F238E27FC236}">
                <a16:creationId xmlns:a16="http://schemas.microsoft.com/office/drawing/2014/main" id="{C020FE89-4A67-4E28-B018-732A3EB0DC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23959">
            <a:off x="9165518" y="4253512"/>
            <a:ext cx="1915285" cy="1070893"/>
          </a:xfrm>
          <a:prstGeom prst="rect">
            <a:avLst/>
          </a:prstGeom>
          <a:effectLst>
            <a:outerShdw blurRad="50800" dist="38100" dir="5400000" algn="t" rotWithShape="0">
              <a:prstClr val="black">
                <a:alpha val="40000"/>
              </a:prstClr>
            </a:outerShdw>
          </a:effectLst>
        </p:spPr>
      </p:pic>
      <p:pic>
        <p:nvPicPr>
          <p:cNvPr id="13" name="Picture 12">
            <a:hlinkClick r:id="rId5"/>
            <a:extLst>
              <a:ext uri="{FF2B5EF4-FFF2-40B4-BE49-F238E27FC236}">
                <a16:creationId xmlns:a16="http://schemas.microsoft.com/office/drawing/2014/main" id="{6DD522C7-E8B3-48CD-A731-B3049C6485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63936">
            <a:off x="11000652" y="3955259"/>
            <a:ext cx="1059773" cy="1323993"/>
          </a:xfrm>
          <a:prstGeom prst="rect">
            <a:avLst/>
          </a:prstGeom>
          <a:effectLst>
            <a:outerShdw blurRad="50800" dist="38100" dir="5400000" algn="t" rotWithShape="0">
              <a:prstClr val="black">
                <a:alpha val="40000"/>
              </a:prstClr>
            </a:outerShdw>
          </a:effectLst>
        </p:spPr>
      </p:pic>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75117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endParaRPr lang="en-GB" sz="1600" dirty="0">
              <a:solidFill>
                <a:schemeClr val="bg1"/>
              </a:solidFill>
              <a:latin typeface="Univers 55" pitchFamily="2" charset="0"/>
            </a:endParaRPr>
          </a:p>
          <a:p>
            <a:pPr algn="ctr"/>
            <a:r>
              <a:rPr lang="en-GB" sz="2800" b="1" dirty="0">
                <a:solidFill>
                  <a:schemeClr val="bg1"/>
                </a:solidFill>
                <a:latin typeface="Arial" panose="020B0604020202020204" pitchFamily="34" charset="0"/>
                <a:cs typeface="Arial" panose="020B0604020202020204" pitchFamily="34" charset="0"/>
              </a:rPr>
              <a:t>Christmas trees are evergreens.  </a:t>
            </a:r>
          </a:p>
          <a:p>
            <a:pPr algn="ctr"/>
            <a:r>
              <a:rPr lang="en-GB" sz="2800" b="1" dirty="0">
                <a:solidFill>
                  <a:schemeClr val="bg1"/>
                </a:solidFill>
                <a:latin typeface="Arial" panose="020B0604020202020204" pitchFamily="34" charset="0"/>
                <a:cs typeface="Arial" panose="020B0604020202020204" pitchFamily="34" charset="0"/>
              </a:rPr>
              <a:t>Spruce, pine and fir trees are used as Christmas trees. Their leaves have waxy, waterproof coats so they can cope with the cold and not lose too much water.</a:t>
            </a: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382901" y="-267054"/>
            <a:ext cx="2809099" cy="3508359"/>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GB" sz="1400" dirty="0">
                <a:solidFill>
                  <a:srgbClr val="273377"/>
                </a:solidFill>
                <a:latin typeface="Arial" panose="020B0604020202020204" pitchFamily="34" charset="0"/>
                <a:cs typeface="Arial" panose="020B0604020202020204" pitchFamily="34" charset="0"/>
              </a:rPr>
              <a:t>Do a survey to find out what type of Christmas tree people normally have in their homes? Do they have cut trees, trees in pots or trees made from plastic? What are the advantages and disadvantages of each?</a:t>
            </a: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a:solidFill>
                  <a:srgbClr val="057735"/>
                </a:solidFill>
                <a:latin typeface="Arial" panose="020B0604020202020204" pitchFamily="34" charset="0"/>
                <a:cs typeface="Arial" panose="020B0604020202020204" pitchFamily="34" charset="0"/>
              </a:rPr>
              <a:t>1</a:t>
            </a:r>
            <a:r>
              <a:rPr lang="en-GB" b="1" baseline="30000">
                <a:solidFill>
                  <a:srgbClr val="057735"/>
                </a:solidFill>
                <a:latin typeface="Arial" panose="020B0604020202020204" pitchFamily="34" charset="0"/>
                <a:cs typeface="Arial" panose="020B0604020202020204" pitchFamily="34" charset="0"/>
              </a:rPr>
              <a:t>st</a:t>
            </a:r>
            <a:r>
              <a:rPr lang="en-GB" b="1">
                <a:solidFill>
                  <a:srgbClr val="057735"/>
                </a:solidFill>
                <a:latin typeface="Arial" panose="020B0604020202020204" pitchFamily="34" charset="0"/>
                <a:cs typeface="Arial" panose="020B0604020202020204" pitchFamily="34" charset="0"/>
              </a:rPr>
              <a:t> December</a:t>
            </a:r>
            <a:endParaRPr lang="en-GB" b="1" dirty="0">
              <a:solidFill>
                <a:srgbClr val="057735"/>
              </a:solidFill>
              <a:latin typeface="Arial" panose="020B0604020202020204" pitchFamily="34" charset="0"/>
              <a:cs typeface="Arial" panose="020B0604020202020204" pitchFamily="34" charset="0"/>
            </a:endParaRP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descr="Close up of grass&#10;&#10;Description automatically generated with medium confidence">
            <a:extLst>
              <a:ext uri="{FF2B5EF4-FFF2-40B4-BE49-F238E27FC236}">
                <a16:creationId xmlns:a16="http://schemas.microsoft.com/office/drawing/2014/main" id="{8BAABD5C-A1D0-1D40-8315-ABB4A5A802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8828" y="2387251"/>
            <a:ext cx="2361360" cy="2282602"/>
          </a:xfrm>
          <a:prstGeom prst="ellipse">
            <a:avLst/>
          </a:prstGeom>
        </p:spPr>
      </p:pic>
      <p:pic>
        <p:nvPicPr>
          <p:cNvPr id="19" name="Picture 18" descr="Logo&#10;&#10;Description automatically generated">
            <a:hlinkClick r:id="rId13"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spTree>
    <p:extLst>
      <p:ext uri="{BB962C8B-B14F-4D97-AF65-F5344CB8AC3E}">
        <p14:creationId xmlns:p14="http://schemas.microsoft.com/office/powerpoint/2010/main" val="118757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580210"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The life cycle of a turkey starts with an egg. Use this presentation to investigate the strength of eggs and discover what other animals lay eggs.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671404" y="2663244"/>
            <a:ext cx="6347754"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Around 9 million turkeys are eaten in the UK every Christmas. Although turkey is popular, lots of other foods are eaten too including chicken, ham, duck and goose, and plant-based foods including nut roasts and vegetable pies.</a:t>
            </a:r>
            <a:r>
              <a:rPr lang="en-GB" sz="2400" b="1" dirty="0">
                <a:solidFill>
                  <a:schemeClr val="bg1"/>
                </a:solidFill>
                <a:latin typeface="Arial" panose="020B0604020202020204" pitchFamily="34" charset="0"/>
                <a:cs typeface="Arial" panose="020B0604020202020204" pitchFamily="34" charset="0"/>
              </a:rPr>
              <a:t>  </a:t>
            </a: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What will you eat on Christmas day? Or what is a meal you really enjoy having? Draw your plate of food and label each part. Which foods are from plants, and which are from animals?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ACB60CAA-6852-4947-B38B-E4715CE0F19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65042" y="3988345"/>
            <a:ext cx="2243984" cy="1265790"/>
          </a:xfrm>
          <a:prstGeom prst="rect">
            <a:avLst/>
          </a:prstGeom>
          <a:ln>
            <a:solidFill>
              <a:schemeClr val="bg1"/>
            </a:solidFill>
          </a:ln>
        </p:spPr>
      </p:pic>
    </p:spTree>
    <p:extLst>
      <p:ext uri="{BB962C8B-B14F-4D97-AF65-F5344CB8AC3E}">
        <p14:creationId xmlns:p14="http://schemas.microsoft.com/office/powerpoint/2010/main" val="2723419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26031" y="1817854"/>
            <a:ext cx="633057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Holly is often used to decorate our homes at Christmas. It is an evergreen plant with red berries. But what is a berry?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late with food on it&#10;&#10;Description automatically generated with medium confidence">
            <a:extLst>
              <a:ext uri="{FF2B5EF4-FFF2-40B4-BE49-F238E27FC236}">
                <a16:creationId xmlns:a16="http://schemas.microsoft.com/office/drawing/2014/main" id="{5270D801-1CC1-4899-BF40-C53EF9C6FC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4561" y="1875174"/>
            <a:ext cx="3548061" cy="3548061"/>
          </a:xfrm>
          <a:prstGeom prst="rect">
            <a:avLst/>
          </a:prstGeom>
        </p:spPr>
      </p:pic>
    </p:spTree>
    <p:extLst>
      <p:ext uri="{BB962C8B-B14F-4D97-AF65-F5344CB8AC3E}">
        <p14:creationId xmlns:p14="http://schemas.microsoft.com/office/powerpoint/2010/main" val="331258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26031" y="1817854"/>
            <a:ext cx="633057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Holly is often used to decorate our homes at Christmas. It is an evergreen plant with red berries. But what is a berry? </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late with food on it&#10;&#10;Description automatically generated with medium confidence">
            <a:extLst>
              <a:ext uri="{FF2B5EF4-FFF2-40B4-BE49-F238E27FC236}">
                <a16:creationId xmlns:a16="http://schemas.microsoft.com/office/drawing/2014/main" id="{5270D801-1CC1-4899-BF40-C53EF9C6FC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561" y="1875174"/>
            <a:ext cx="3548061" cy="3548061"/>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C5D8572A-0578-4D85-8AC2-E5ED5FA92A41}"/>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FA0E972F-16BE-4978-A492-BB84DDA809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9E5F87E9-8C13-4BC8-ADA7-1BEE87FB79BF}"/>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Is a berry a leaf, seed, fruit or bud?</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50C7C4AF-DFD9-470C-B1C2-D938535007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3577968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78046"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Seeds are dispersed in many ways. Find out more with this video and challenge.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16789" y="2663244"/>
            <a:ext cx="7263171"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A berry is a fruit with seeds inside it. Holly berries are an important winter food for birds and mammals. When they eat the berries, the seeds travel straight through their digestive systems and are dropped away from the plant, to grow into new plants. Holly berries are poisonous to humans and pets!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Holly, ivy, fir, and mistletoe are  all plants we use to decorate our homes at Christmas. Design a decoration using these plants. You could design a wreath, a table decoration or something for a mantlepiece.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0" name="Picture 9">
            <a:hlinkClick r:id="rId5"/>
            <a:extLst>
              <a:ext uri="{FF2B5EF4-FFF2-40B4-BE49-F238E27FC236}">
                <a16:creationId xmlns:a16="http://schemas.microsoft.com/office/drawing/2014/main" id="{E912E9A0-2DDD-410E-B09F-6AE2571F861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18045" y="4304829"/>
            <a:ext cx="1963044" cy="1099919"/>
          </a:xfrm>
          <a:prstGeom prst="rect">
            <a:avLst/>
          </a:prstGeom>
          <a:ln>
            <a:solidFill>
              <a:schemeClr val="bg1"/>
            </a:solidFill>
          </a:ln>
        </p:spPr>
      </p:pic>
      <p:sp>
        <p:nvSpPr>
          <p:cNvPr id="24" name="Isosceles Triangle 23">
            <a:hlinkClick r:id="rId5"/>
            <a:extLst>
              <a:ext uri="{FF2B5EF4-FFF2-40B4-BE49-F238E27FC236}">
                <a16:creationId xmlns:a16="http://schemas.microsoft.com/office/drawing/2014/main" id="{605851EC-5E28-49DA-A8AD-1A3C0E7066CE}"/>
              </a:ext>
            </a:extLst>
          </p:cNvPr>
          <p:cNvSpPr/>
          <p:nvPr/>
        </p:nvSpPr>
        <p:spPr>
          <a:xfrm rot="5400000">
            <a:off x="10574721" y="4691780"/>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17903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are candles made from and what happens to this material when it is heated?</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candle&#10;&#10;Description automatically generated">
            <a:extLst>
              <a:ext uri="{FF2B5EF4-FFF2-40B4-BE49-F238E27FC236}">
                <a16:creationId xmlns:a16="http://schemas.microsoft.com/office/drawing/2014/main" id="{0058F773-3282-425B-AF0D-EB99BE7F0D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8738" y="1859619"/>
            <a:ext cx="3583884" cy="3584059"/>
          </a:xfrm>
          <a:prstGeom prst="rect">
            <a:avLst/>
          </a:prstGeom>
        </p:spPr>
      </p:pic>
    </p:spTree>
    <p:extLst>
      <p:ext uri="{BB962C8B-B14F-4D97-AF65-F5344CB8AC3E}">
        <p14:creationId xmlns:p14="http://schemas.microsoft.com/office/powerpoint/2010/main" val="2136419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are candles made from and what happens to this material when it is heated?</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candle&#10;&#10;Description automatically generated">
            <a:extLst>
              <a:ext uri="{FF2B5EF4-FFF2-40B4-BE49-F238E27FC236}">
                <a16:creationId xmlns:a16="http://schemas.microsoft.com/office/drawing/2014/main" id="{0058F773-3282-425B-AF0D-EB99BE7F0D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738" y="1859619"/>
            <a:ext cx="3583884"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E2CC93C4-8F81-4753-B73C-FE315EA91D85}"/>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47554BEE-21C5-4425-8F54-B5FFEB3822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445BF6F0-D2D3-48C6-8500-6108918CF0A7}"/>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The material turns from a solid into a liquid when it is heated.</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A196AC45-DDC7-4C20-8C24-C94CD55A57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322074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78046"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Discover more about the science of candles with this great video from the Royal Institution. </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503295" y="2657093"/>
            <a:ext cx="7108211"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Candles are made from wax. Wax melts when it is heated and turns from a solid into a liquid. The liquid wax is drawn up by the wick into the flame. When it is hot enough, the liquid wax turns from a liquid into a gas. The hot gas then reacts with the oxygen in the air and burns, making a flame.</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GB" sz="1400" dirty="0">
                <a:solidFill>
                  <a:srgbClr val="273377"/>
                </a:solidFill>
                <a:latin typeface="Arial" panose="020B0604020202020204" pitchFamily="34" charset="0"/>
                <a:cs typeface="Arial" panose="020B0604020202020204" pitchFamily="34" charset="0"/>
              </a:rPr>
              <a:t>Wax is used in wax crayons. It has special properties. Try this and discover how it resists water: Use wax crayons to draw a Christmas or winter scene onto white paper. Then, paint over the whole page with a dark, water colour paint. What do you notice? </a:t>
            </a: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21</a:t>
            </a:r>
            <a:r>
              <a:rPr lang="en-GB" b="1" baseline="30000" dirty="0">
                <a:solidFill>
                  <a:srgbClr val="057735"/>
                </a:solidFill>
                <a:latin typeface="Arial" panose="020B0604020202020204" pitchFamily="34" charset="0"/>
                <a:cs typeface="Arial" panose="020B0604020202020204" pitchFamily="34" charset="0"/>
              </a:rPr>
              <a:t>st</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F59B2F11-9989-4590-A9F6-69EA0FC5E84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99241" y="4088023"/>
            <a:ext cx="2145318" cy="1203662"/>
          </a:xfrm>
          <a:prstGeom prst="rect">
            <a:avLst/>
          </a:prstGeom>
          <a:ln>
            <a:solidFill>
              <a:schemeClr val="bg1"/>
            </a:solidFill>
          </a:ln>
        </p:spPr>
      </p:pic>
      <p:sp>
        <p:nvSpPr>
          <p:cNvPr id="28" name="Isosceles Triangle 27">
            <a:hlinkClick r:id="rId5"/>
            <a:extLst>
              <a:ext uri="{FF2B5EF4-FFF2-40B4-BE49-F238E27FC236}">
                <a16:creationId xmlns:a16="http://schemas.microsoft.com/office/drawing/2014/main" id="{B1087A04-0BD8-4047-9891-DF8F5E94EB13}"/>
              </a:ext>
            </a:extLst>
          </p:cNvPr>
          <p:cNvSpPr/>
          <p:nvPr/>
        </p:nvSpPr>
        <p:spPr>
          <a:xfrm rot="5400000">
            <a:off x="10551087" y="4483332"/>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6083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fox lives in the cold Arctic. How is it suited to where it lives?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cat in a circle&#10;&#10;Description automatically generated with low confidence">
            <a:extLst>
              <a:ext uri="{FF2B5EF4-FFF2-40B4-BE49-F238E27FC236}">
                <a16:creationId xmlns:a16="http://schemas.microsoft.com/office/drawing/2014/main" id="{A9EFF154-C3A6-493E-B016-02FB40A168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118" y="1871246"/>
            <a:ext cx="3583884" cy="3584059"/>
          </a:xfrm>
          <a:prstGeom prst="rect">
            <a:avLst/>
          </a:prstGeom>
        </p:spPr>
      </p:pic>
    </p:spTree>
    <p:extLst>
      <p:ext uri="{BB962C8B-B14F-4D97-AF65-F5344CB8AC3E}">
        <p14:creationId xmlns:p14="http://schemas.microsoft.com/office/powerpoint/2010/main" val="351846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fox lives in the cold Arctic. How is it suited to where it lives?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cat in a circle&#10;&#10;Description automatically generated with low confidence">
            <a:extLst>
              <a:ext uri="{FF2B5EF4-FFF2-40B4-BE49-F238E27FC236}">
                <a16:creationId xmlns:a16="http://schemas.microsoft.com/office/drawing/2014/main" id="{A9EFF154-C3A6-493E-B016-02FB40A168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18" y="1871246"/>
            <a:ext cx="3583884"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C42B451-0467-4206-A082-042B93BDC332}"/>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B8EB3747-DA8B-46BC-BE0D-048F91FDD2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E826C293-4655-44F0-B15E-921CB81440A0}"/>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Look at its fur!</a:t>
              </a:r>
            </a:p>
          </p:txBody>
        </p:sp>
        <p:pic>
          <p:nvPicPr>
            <p:cNvPr id="18" name="Picture 17" descr="Icon&#10;&#10;Description automatically generated">
              <a:hlinkClick r:id="rId7" action="ppaction://hlinksldjump"/>
              <a:extLst>
                <a:ext uri="{FF2B5EF4-FFF2-40B4-BE49-F238E27FC236}">
                  <a16:creationId xmlns:a16="http://schemas.microsoft.com/office/drawing/2014/main" id="{FD124E72-FA5B-4615-A05A-4DA6087A59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70504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68498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Learn more about how adaptations can lead to changes in living things, over time, with these Super Scientist: Charles Darwin resources.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357226" y="2663244"/>
            <a:ext cx="7108211"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Arctic fox has thick, white fur to keep it warm in the cold winter. By summer it has shed its long, white coat and has grown short, grey fur. It has short legs, small ears and a short nose. This helps it to lose less heat and to stay warm in the freezing temperatures.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Draw a picture of an Arctic fox and label the parts of its body. Explain how it has adapted to its environment.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8172" y="2372994"/>
            <a:ext cx="2350168" cy="2303781"/>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0E2A0E7C-99B4-4B28-8B4D-866DE1984B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53325" y="3896202"/>
            <a:ext cx="1867418" cy="1318659"/>
          </a:xfrm>
          <a:prstGeom prst="rect">
            <a:avLst/>
          </a:prstGeom>
          <a:ln>
            <a:solidFill>
              <a:schemeClr val="bg1"/>
            </a:solidFill>
          </a:ln>
        </p:spPr>
      </p:pic>
    </p:spTree>
    <p:extLst>
      <p:ext uri="{BB962C8B-B14F-4D97-AF65-F5344CB8AC3E}">
        <p14:creationId xmlns:p14="http://schemas.microsoft.com/office/powerpoint/2010/main" val="34932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Kings followed a star to find Jesus in the stable. What is a star?</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8" name="Picture 17" descr="A picture containing text, queen, vector graphics&#10;&#10;Description automatically generated">
            <a:extLst>
              <a:ext uri="{FF2B5EF4-FFF2-40B4-BE49-F238E27FC236}">
                <a16:creationId xmlns:a16="http://schemas.microsoft.com/office/drawing/2014/main" id="{566AB2D1-E3CD-441C-9C4A-BC6255B34B6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0120" y="1910893"/>
            <a:ext cx="3548064" cy="3548063"/>
          </a:xfrm>
          <a:prstGeom prst="rect">
            <a:avLst/>
          </a:prstGeom>
        </p:spPr>
      </p:pic>
    </p:spTree>
    <p:extLst>
      <p:ext uri="{BB962C8B-B14F-4D97-AF65-F5344CB8AC3E}">
        <p14:creationId xmlns:p14="http://schemas.microsoft.com/office/powerpoint/2010/main" val="1076676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5531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robot toy needs energy to make it move and light up. Where does that energy come from?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C1776B1D-7155-44B1-AD25-3A8267081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7938" y="1880362"/>
            <a:ext cx="3584060" cy="3584059"/>
          </a:xfrm>
          <a:prstGeom prst="rect">
            <a:avLst/>
          </a:prstGeom>
        </p:spPr>
      </p:pic>
    </p:spTree>
    <p:extLst>
      <p:ext uri="{BB962C8B-B14F-4D97-AF65-F5344CB8AC3E}">
        <p14:creationId xmlns:p14="http://schemas.microsoft.com/office/powerpoint/2010/main" val="163912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5531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robot toy needs energy to make it move and light up. Where does that energy come from? </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C1776B1D-7155-44B1-AD25-3A82670816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938" y="1880362"/>
            <a:ext cx="3584060"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03625D2B-0000-4C7C-961A-B8DCEAF1ACEC}"/>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A675FC62-8C25-4CC3-A8BF-3BE2130885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1924CB2C-1270-4373-84AB-4B5699DACBC9}"/>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What do you have to put inside a toy like this to make it work?</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32BD23E5-3271-49CB-A45C-0CCB7BE159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405449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68498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Investigate simple circuits with this online experiment.</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637300" y="2663244"/>
            <a:ext cx="6635696"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This robot gets its energy from batteries. A battery is an energy store. It changes chemical energy into electrical energy by a chemical reaction.</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Do a survey to find out what gifts your friends would love to receive. Which ones need batteries? Which ones need to be plugged into the mains? Which ones don't need electricity?</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A3BDEA4C-F3A4-44B5-9232-89C799F9C0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42704" y="3754696"/>
            <a:ext cx="2350168" cy="1705226"/>
          </a:xfrm>
          <a:prstGeom prst="rect">
            <a:avLst/>
          </a:prstGeom>
        </p:spPr>
      </p:pic>
      <p:sp>
        <p:nvSpPr>
          <p:cNvPr id="28" name="Oval 27">
            <a:extLst>
              <a:ext uri="{FF2B5EF4-FFF2-40B4-BE49-F238E27FC236}">
                <a16:creationId xmlns:a16="http://schemas.microsoft.com/office/drawing/2014/main" id="{A23ECFF0-1681-4E54-98C6-D75D202A7381}"/>
              </a:ext>
            </a:extLst>
          </p:cNvPr>
          <p:cNvSpPr/>
          <p:nvPr/>
        </p:nvSpPr>
        <p:spPr>
          <a:xfrm>
            <a:off x="246933" y="2374047"/>
            <a:ext cx="2394857" cy="22960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5325" y="2547896"/>
            <a:ext cx="999294" cy="1909804"/>
          </a:xfrm>
          <a:prstGeom prst="rect">
            <a:avLst/>
          </a:prstGeom>
        </p:spPr>
      </p:pic>
      <p:pic>
        <p:nvPicPr>
          <p:cNvPr id="8" name="Picture 7">
            <a:extLst>
              <a:ext uri="{FF2B5EF4-FFF2-40B4-BE49-F238E27FC236}">
                <a16:creationId xmlns:a16="http://schemas.microsoft.com/office/drawing/2014/main" id="{2DAAD13D-50DE-476F-84E2-CAF23FF41B9A}"/>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9927" b="89976" l="2118" r="95697">
                        <a14:foregroundMark x1="26790" y1="41711" x2="2420" y2="61369"/>
                        <a14:foregroundMark x1="2420" y1="61369" x2="15933" y2="77066"/>
                        <a14:foregroundMark x1="15933" y1="77066" x2="25748" y2="46944"/>
                        <a14:foregroundMark x1="25748" y1="46944" x2="25277" y2="41711"/>
                        <a14:foregroundMark x1="3462" y1="59364" x2="12235" y2="80049"/>
                        <a14:foregroundMark x1="3462" y1="65086" x2="9815" y2="77848"/>
                        <a14:foregroundMark x1="3160" y1="62445" x2="12840" y2="80489"/>
                        <a14:foregroundMark x1="12840" y1="80489" x2="12840" y2="80489"/>
                        <a14:foregroundMark x1="10118" y1="80489" x2="2555" y2="63325"/>
                        <a14:foregroundMark x1="14050" y1="80049" x2="2622" y2="63032"/>
                        <a14:foregroundMark x1="2622" y1="63032" x2="5277" y2="57164"/>
                        <a14:foregroundMark x1="20000" y1="77457" x2="9748" y2="80782"/>
                        <a14:foregroundMark x1="9748" y1="79951" x2="5748" y2="58093"/>
                        <a14:foregroundMark x1="5748" y1="58093" x2="5950" y2="57848"/>
                        <a14:foregroundMark x1="2118" y1="60049" x2="42050" y2="28509"/>
                        <a14:foregroundMark x1="59697" y1="10024" x2="52672" y2="10562"/>
                        <a14:foregroundMark x1="51529" y1="11687" x2="4336" y2="54768"/>
                        <a14:foregroundMark x1="4336" y1="54768" x2="2118" y2="60293"/>
                        <a14:foregroundMark x1="51529" y1="12225" x2="68437" y2="23325"/>
                        <a14:foregroundMark x1="68437" y1="23325" x2="55630" y2="46504"/>
                        <a14:foregroundMark x1="75160" y1="54132" x2="81109" y2="56430"/>
                        <a14:foregroundMark x1="55630" y1="46504" x2="58689" y2="47677"/>
                        <a14:foregroundMark x1="81109" y1="56430" x2="95697" y2="71198"/>
                        <a14:foregroundMark x1="95697" y1="71198" x2="73815" y2="85183"/>
                        <a14:foregroundMark x1="73815" y1="85183" x2="62050" y2="60098"/>
                        <a14:foregroundMark x1="62050" y1="60098" x2="50958" y2="56186"/>
                        <a14:foregroundMark x1="20000" y1="83521" x2="41076" y2="89878"/>
                        <a14:foregroundMark x1="41076" y1="89878" x2="56672" y2="88362"/>
                        <a14:foregroundMark x1="56672" y1="88362" x2="56840" y2="87971"/>
                        <a14:backgroundMark x1="54588" y1="53105" x2="78521" y2="45966"/>
                        <a14:backgroundMark x1="59697" y1="49242" x2="68269" y2="45134"/>
                        <a14:backgroundMark x1="62185" y1="54230" x2="77244" y2="51491"/>
                        <a14:backgroundMark x1="77244" y1="51491" x2="77580" y2="51491"/>
                        <a14:backgroundMark x1="58555" y1="48411" x2="70723" y2="51736"/>
                        <a14:backgroundMark x1="71294" y1="54230" x2="75866" y2="53692"/>
                        <a14:backgroundMark x1="72639" y1="52861" x2="76807" y2="53692"/>
                        <a14:backgroundMark x1="55899" y1="50660" x2="61613" y2="45672"/>
                        <a14:backgroundMark x1="56101" y1="48411" x2="59126" y2="47042"/>
                        <a14:backgroundMark x1="56840" y1="47873" x2="61983" y2="48166"/>
                        <a14:backgroundMark x1="56471" y1="47335" x2="60672" y2="47579"/>
                        <a14:backgroundMark x1="91160" y1="85819" x2="58319" y2="89389"/>
                      </a14:backgroundRemoval>
                    </a14:imgEffect>
                  </a14:imgLayer>
                </a14:imgProps>
              </a:ext>
              <a:ext uri="{28A0092B-C50C-407E-A947-70E740481C1C}">
                <a14:useLocalDpi xmlns:a14="http://schemas.microsoft.com/office/drawing/2010/main"/>
              </a:ext>
            </a:extLst>
          </a:blip>
          <a:srcRect/>
          <a:stretch/>
        </p:blipFill>
        <p:spPr>
          <a:xfrm>
            <a:off x="1496771" y="3836894"/>
            <a:ext cx="831375" cy="571506"/>
          </a:xfrm>
          <a:prstGeom prst="rect">
            <a:avLst/>
          </a:prstGeom>
        </p:spPr>
      </p:pic>
    </p:spTree>
    <p:extLst>
      <p:ext uri="{BB962C8B-B14F-4D97-AF65-F5344CB8AC3E}">
        <p14:creationId xmlns:p14="http://schemas.microsoft.com/office/powerpoint/2010/main" val="4052366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force pulls Santa down the chimney on Christmas Eve?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santa clause statue&#10;&#10;Description automatically generated with low confidence">
            <a:extLst>
              <a:ext uri="{FF2B5EF4-FFF2-40B4-BE49-F238E27FC236}">
                <a16:creationId xmlns:a16="http://schemas.microsoft.com/office/drawing/2014/main" id="{507E676C-0BD6-4FBD-8DE1-D13736D8A9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6484" y="1880361"/>
            <a:ext cx="3584059" cy="3584059"/>
          </a:xfrm>
          <a:prstGeom prst="rect">
            <a:avLst/>
          </a:prstGeom>
        </p:spPr>
      </p:pic>
    </p:spTree>
    <p:extLst>
      <p:ext uri="{BB962C8B-B14F-4D97-AF65-F5344CB8AC3E}">
        <p14:creationId xmlns:p14="http://schemas.microsoft.com/office/powerpoint/2010/main" val="1013049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force pulls Santa down the chimney on Christmas Eve?</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santa clause statue&#10;&#10;Description automatically generated with low confidence">
            <a:extLst>
              <a:ext uri="{FF2B5EF4-FFF2-40B4-BE49-F238E27FC236}">
                <a16:creationId xmlns:a16="http://schemas.microsoft.com/office/drawing/2014/main" id="{507E676C-0BD6-4FBD-8DE1-D13736D8A9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84" y="1880361"/>
            <a:ext cx="3584059"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2D404F4-FFCA-479D-980D-F4933289C7DB}"/>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99046AF8-FC05-48A2-B155-C258F1109B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BB3B1C9B-19BC-4B94-AA6C-99B9D653A5F0}"/>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Is it air resistance, friction, water resistance or gravity?</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AC62D387-4897-464F-8234-D07FCFC8CD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06491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68498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these Super Scientist resources to find out about Isaac Newton, the scientist who discovered gravity.</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637300" y="2663244"/>
            <a:ext cx="6635696"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Gravity pulls Santa down the chimney. It is the force that acts between Earth and a falling object and pulls that object to the ground. Without gravity everything would float in the air!</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Does a heavier object fall more quickly than a lighter object? Discuss your prediction with a friend. Plan an experiment together to investigate. Make sure your test is fair.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A0BD844C-7671-4D89-A67F-3FAF4DDF82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02074" y="3502798"/>
            <a:ext cx="1326135" cy="1882909"/>
          </a:xfrm>
          <a:prstGeom prst="rect">
            <a:avLst/>
          </a:prstGeom>
          <a:ln>
            <a:solidFill>
              <a:schemeClr val="bg1"/>
            </a:solidFill>
          </a:ln>
        </p:spPr>
      </p:pic>
      <p:pic>
        <p:nvPicPr>
          <p:cNvPr id="10" name="Picture 9">
            <a:hlinkClick r:id="rId5"/>
            <a:extLst>
              <a:ext uri="{FF2B5EF4-FFF2-40B4-BE49-F238E27FC236}">
                <a16:creationId xmlns:a16="http://schemas.microsoft.com/office/drawing/2014/main" id="{FBFAE4AE-34A5-46C2-8E28-D8D4EDAC973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54939" y="3759005"/>
            <a:ext cx="1052061" cy="1507280"/>
          </a:xfrm>
          <a:prstGeom prst="rect">
            <a:avLst/>
          </a:prstGeom>
          <a:ln>
            <a:solidFill>
              <a:schemeClr val="bg1"/>
            </a:solidFill>
          </a:ln>
        </p:spPr>
      </p:pic>
      <p:pic>
        <p:nvPicPr>
          <p:cNvPr id="14" name="Picture 13" descr="A picture containing red&#10;&#10;Description automatically generated">
            <a:extLst>
              <a:ext uri="{FF2B5EF4-FFF2-40B4-BE49-F238E27FC236}">
                <a16:creationId xmlns:a16="http://schemas.microsoft.com/office/drawing/2014/main" id="{1314355D-2BCC-4841-9AE8-ED8E87DB612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48465" y="2372995"/>
            <a:ext cx="2380567" cy="2332112"/>
          </a:xfrm>
          <a:prstGeom prst="ellipse">
            <a:avLst/>
          </a:prstGeom>
          <a:ln>
            <a:solidFill>
              <a:schemeClr val="tx1">
                <a:lumMod val="50000"/>
                <a:lumOff val="50000"/>
              </a:schemeClr>
            </a:solidFill>
          </a:ln>
        </p:spPr>
      </p:pic>
    </p:spTree>
    <p:extLst>
      <p:ext uri="{BB962C8B-B14F-4D97-AF65-F5344CB8AC3E}">
        <p14:creationId xmlns:p14="http://schemas.microsoft.com/office/powerpoint/2010/main" val="391937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35A5587-4CCC-4F7E-BA08-8426B72D859D}"/>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Kings followed a star, to find Jesus in the stable. What is a star?</a:t>
            </a:r>
            <a:endParaRPr lang="en-GB" sz="4000" b="1" dirty="0">
              <a:solidFill>
                <a:schemeClr val="bg1"/>
              </a:solidFill>
              <a:latin typeface="Arial" panose="020B0604020202020204" pitchFamily="34" charset="0"/>
              <a:cs typeface="Arial" panose="020B0604020202020204" pitchFamily="34" charset="0"/>
            </a:endParaRPr>
          </a:p>
        </p:txBody>
      </p:sp>
      <p:pic>
        <p:nvPicPr>
          <p:cNvPr id="16" name="Picture 15" descr="A picture containing text, queen, vector graphics&#10;&#10;Description automatically generated">
            <a:extLst>
              <a:ext uri="{FF2B5EF4-FFF2-40B4-BE49-F238E27FC236}">
                <a16:creationId xmlns:a16="http://schemas.microsoft.com/office/drawing/2014/main" id="{2D16B3EE-FAA4-4836-A4BE-E0AFB5BCCE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120" y="1910893"/>
            <a:ext cx="3548064" cy="3548063"/>
          </a:xfrm>
          <a:prstGeom prst="rect">
            <a:avLst/>
          </a:prstGeom>
        </p:spPr>
      </p:pic>
      <p:pic>
        <p:nvPicPr>
          <p:cNvPr id="13" name="Picture 12" descr="Shape, rectangle&#10;&#10;Description automatically generated">
            <a:extLst>
              <a:ext uri="{FF2B5EF4-FFF2-40B4-BE49-F238E27FC236}">
                <a16:creationId xmlns:a16="http://schemas.microsoft.com/office/drawing/2014/main" id="{4255840F-7D54-A94B-9B3C-CC87A9CF31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19" name="Title 1">
            <a:extLst>
              <a:ext uri="{FF2B5EF4-FFF2-40B4-BE49-F238E27FC236}">
                <a16:creationId xmlns:a16="http://schemas.microsoft.com/office/drawing/2014/main" id="{D51DEA08-C129-E449-8150-24032DD4AD4E}"/>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24" name="Picture 23" descr="Shape&#10;&#10;Description automatically generated">
            <a:extLst>
              <a:ext uri="{FF2B5EF4-FFF2-40B4-BE49-F238E27FC236}">
                <a16:creationId xmlns:a16="http://schemas.microsoft.com/office/drawing/2014/main" id="{604725FA-1016-0744-8117-A01A2FEE28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5" name="Title 1">
            <a:extLst>
              <a:ext uri="{FF2B5EF4-FFF2-40B4-BE49-F238E27FC236}">
                <a16:creationId xmlns:a16="http://schemas.microsoft.com/office/drawing/2014/main" id="{63BAB0A7-4031-A846-841D-E5546437779F}"/>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B9C0768F-16E9-FF4C-9AFE-749FB4848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5" name="Group 4">
            <a:extLst>
              <a:ext uri="{FF2B5EF4-FFF2-40B4-BE49-F238E27FC236}">
                <a16:creationId xmlns:a16="http://schemas.microsoft.com/office/drawing/2014/main" id="{0E642A32-C4B5-C442-B29C-6AC74BC51833}"/>
              </a:ext>
            </a:extLst>
          </p:cNvPr>
          <p:cNvGrpSpPr/>
          <p:nvPr/>
        </p:nvGrpSpPr>
        <p:grpSpPr>
          <a:xfrm>
            <a:off x="3022168" y="3997807"/>
            <a:ext cx="4919913" cy="2781946"/>
            <a:chOff x="3022168" y="3997807"/>
            <a:chExt cx="4919913" cy="2781946"/>
          </a:xfrm>
        </p:grpSpPr>
        <p:pic>
          <p:nvPicPr>
            <p:cNvPr id="4" name="Picture 3" descr="Shape, rectangle&#10;&#10;Description automatically generated">
              <a:hlinkClick r:id="rId7" action="ppaction://hlinksldjump"/>
              <a:extLst>
                <a:ext uri="{FF2B5EF4-FFF2-40B4-BE49-F238E27FC236}">
                  <a16:creationId xmlns:a16="http://schemas.microsoft.com/office/drawing/2014/main" id="{45E0C0F9-4421-0947-BFBA-EF201D1F35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3" name="Rectangle: Rounded Corners 2">
              <a:extLst>
                <a:ext uri="{FF2B5EF4-FFF2-40B4-BE49-F238E27FC236}">
                  <a16:creationId xmlns:a16="http://schemas.microsoft.com/office/drawing/2014/main" id="{3AC45C9A-C8FE-41D8-8A4D-9628800642F4}"/>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A star is something that gives out light. Our Sun is a star.</a:t>
              </a:r>
              <a:endParaRPr lang="en-GB" sz="2000" dirty="0">
                <a:solidFill>
                  <a:srgbClr val="0B9BD9"/>
                </a:solidFill>
                <a:latin typeface="Arial" panose="020B0604020202020204" pitchFamily="34" charset="0"/>
                <a:cs typeface="Arial" panose="020B0604020202020204" pitchFamily="34" charset="0"/>
              </a:endParaRPr>
            </a:p>
          </p:txBody>
        </p:sp>
        <p:pic>
          <p:nvPicPr>
            <p:cNvPr id="10" name="Picture 9" descr="Icon&#10;&#10;Description automatically generated">
              <a:hlinkClick r:id="rId7" action="ppaction://hlinksldjump"/>
              <a:extLst>
                <a:ext uri="{FF2B5EF4-FFF2-40B4-BE49-F238E27FC236}">
                  <a16:creationId xmlns:a16="http://schemas.microsoft.com/office/drawing/2014/main" id="{3884C30F-906A-704D-90DD-445F169269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18" name="Picture 17" descr="Logo&#10;&#10;Description automatically generated">
            <a:hlinkClick r:id="rId7" action="ppaction://hlinksldjump"/>
            <a:extLst>
              <a:ext uri="{FF2B5EF4-FFF2-40B4-BE49-F238E27FC236}">
                <a16:creationId xmlns:a16="http://schemas.microsoft.com/office/drawing/2014/main" id="{44DA13CF-1143-F84C-A58F-544AD2319D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418112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Planets of the Solar System poster to help you name the planets and to find out how huge the Sun is.</a:t>
            </a:r>
            <a:endParaRPr lang="en-GB" sz="1400" dirty="0">
              <a:solidFill>
                <a:schemeClr val="bg1"/>
              </a:solidFill>
              <a:latin typeface="Arial" panose="020B0604020202020204" pitchFamily="34" charset="0"/>
              <a:cs typeface="Arial" panose="020B0604020202020204" pitchFamily="34" charset="0"/>
            </a:endParaRP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75117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A star is a huge, hot, ball of glowing gases that produces heat and light. Our closest star is the Sun. Even though it is millions of miles from Earth, we can still feel its heat.</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382901" y="-267054"/>
            <a:ext cx="2809099" cy="3508359"/>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Earth is one of the eight planets that orbit the Sun in our solar system. Can you name the others? What do you know about each of the planets?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98828" y="2387251"/>
            <a:ext cx="2361360" cy="228260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4" name="Picture 13">
            <a:hlinkClick r:id="rId5"/>
            <a:extLst>
              <a:ext uri="{FF2B5EF4-FFF2-40B4-BE49-F238E27FC236}">
                <a16:creationId xmlns:a16="http://schemas.microsoft.com/office/drawing/2014/main" id="{2FC71DEC-573F-4164-AB6A-667C4420F56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03123">
            <a:off x="10608051" y="4276546"/>
            <a:ext cx="1493093" cy="1056939"/>
          </a:xfrm>
          <a:prstGeom prst="rect">
            <a:avLst/>
          </a:prstGeom>
          <a:ln>
            <a:solidFill>
              <a:schemeClr val="bg1"/>
            </a:solidFill>
          </a:ln>
        </p:spPr>
      </p:pic>
      <p:pic>
        <p:nvPicPr>
          <p:cNvPr id="8" name="Picture 7">
            <a:hlinkClick r:id="rId5"/>
            <a:extLst>
              <a:ext uri="{FF2B5EF4-FFF2-40B4-BE49-F238E27FC236}">
                <a16:creationId xmlns:a16="http://schemas.microsoft.com/office/drawing/2014/main" id="{B4DDE491-8F2B-4A35-A197-A3FF2756F1E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803077">
            <a:off x="9208538" y="4269792"/>
            <a:ext cx="1493092" cy="1060564"/>
          </a:xfrm>
          <a:prstGeom prst="rect">
            <a:avLst/>
          </a:prstGeom>
          <a:ln>
            <a:solidFill>
              <a:schemeClr val="bg1"/>
            </a:solidFill>
          </a:ln>
        </p:spPr>
      </p:pic>
    </p:spTree>
    <p:extLst>
      <p:ext uri="{BB962C8B-B14F-4D97-AF65-F5344CB8AC3E}">
        <p14:creationId xmlns:p14="http://schemas.microsoft.com/office/powerpoint/2010/main" val="2804098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4145</Words>
  <Application>Microsoft Office PowerPoint</Application>
  <PresentationFormat>Widescreen</PresentationFormat>
  <Paragraphs>467</Paragraphs>
  <Slides>75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Univers</vt:lpstr>
      <vt:lpstr>Univers 55</vt:lpstr>
      <vt:lpstr>Office Theme</vt:lpstr>
      <vt:lpstr>PowerPoint Presentation</vt:lpstr>
      <vt:lpstr>PowerPoint Presentation</vt:lpstr>
      <vt:lpstr>PowerPoint Presentation</vt:lpstr>
      <vt:lpstr>1st December</vt:lpstr>
      <vt:lpstr>1st December</vt:lpstr>
      <vt:lpstr>PowerPoint Presentation</vt:lpstr>
      <vt:lpstr>2nd December</vt:lpstr>
      <vt:lpstr>PowerPoint Presentation</vt:lpstr>
      <vt:lpstr>PowerPoint Presentation</vt:lpstr>
      <vt:lpstr>3rd December</vt:lpstr>
      <vt:lpstr>3rd December</vt:lpstr>
      <vt:lpstr>PowerPoint Presentation</vt:lpstr>
      <vt:lpstr>4th December</vt:lpstr>
      <vt:lpstr>4th December</vt:lpstr>
      <vt:lpstr>PowerPoint Presentation</vt:lpstr>
      <vt:lpstr>5th December</vt:lpstr>
      <vt:lpstr>5th December</vt:lpstr>
      <vt:lpstr>PowerPoint Presentation</vt:lpstr>
      <vt:lpstr>6th December</vt:lpstr>
      <vt:lpstr>6th December</vt:lpstr>
      <vt:lpstr>PowerPoint Presentation</vt:lpstr>
      <vt:lpstr>7th December</vt:lpstr>
      <vt:lpstr>7th December</vt:lpstr>
      <vt:lpstr>PowerPoint Presentation</vt:lpstr>
      <vt:lpstr>8th December</vt:lpstr>
      <vt:lpstr>8th December</vt:lpstr>
      <vt:lpstr>PowerPoint Presentation</vt:lpstr>
      <vt:lpstr>9th December</vt:lpstr>
      <vt:lpstr>9th December</vt:lpstr>
      <vt:lpstr>PowerPoint Presentation</vt:lpstr>
      <vt:lpstr>10th December</vt:lpstr>
      <vt:lpstr>10th December</vt:lpstr>
      <vt:lpstr>PowerPoint Presentation</vt:lpstr>
      <vt:lpstr>11th December</vt:lpstr>
      <vt:lpstr>11th December</vt:lpstr>
      <vt:lpstr>PowerPoint Presentation</vt:lpstr>
      <vt:lpstr>12th December</vt:lpstr>
      <vt:lpstr>12th December</vt:lpstr>
      <vt:lpstr>PowerPoint Presentation</vt:lpstr>
      <vt:lpstr>13th December</vt:lpstr>
      <vt:lpstr>13th December</vt:lpstr>
      <vt:lpstr>PowerPoint Presentation</vt:lpstr>
      <vt:lpstr>14th December</vt:lpstr>
      <vt:lpstr>14th December</vt:lpstr>
      <vt:lpstr>PowerPoint Presentation</vt:lpstr>
      <vt:lpstr>15th December</vt:lpstr>
      <vt:lpstr>15th December</vt:lpstr>
      <vt:lpstr>PowerPoint Presentation</vt:lpstr>
      <vt:lpstr>16th December</vt:lpstr>
      <vt:lpstr>16th December</vt:lpstr>
      <vt:lpstr>PowerPoint Presentation</vt:lpstr>
      <vt:lpstr>17th December</vt:lpstr>
      <vt:lpstr>17th December</vt:lpstr>
      <vt:lpstr>PowerPoint Presentation</vt:lpstr>
      <vt:lpstr>18th December</vt:lpstr>
      <vt:lpstr>18th December</vt:lpstr>
      <vt:lpstr>PowerPoint Presentation</vt:lpstr>
      <vt:lpstr>19th December</vt:lpstr>
      <vt:lpstr>19th December</vt:lpstr>
      <vt:lpstr>PowerPoint Presentation</vt:lpstr>
      <vt:lpstr>20th December</vt:lpstr>
      <vt:lpstr>20th December</vt:lpstr>
      <vt:lpstr>PowerPoint Presentation</vt:lpstr>
      <vt:lpstr>21th December</vt:lpstr>
      <vt:lpstr>21th December</vt:lpstr>
      <vt:lpstr>PowerPoint Presentation</vt:lpstr>
      <vt:lpstr>22nd December</vt:lpstr>
      <vt:lpstr>22nd December</vt:lpstr>
      <vt:lpstr>PowerPoint Presentation</vt:lpstr>
      <vt:lpstr>23rd December</vt:lpstr>
      <vt:lpstr>23rd December</vt:lpstr>
      <vt:lpstr>PowerPoint Presentation</vt:lpstr>
      <vt:lpstr>24th December</vt:lpstr>
      <vt:lpstr>24th December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Advent Calendar</dc:title>
  <dc:creator>Catharine Slade</dc:creator>
  <cp:lastModifiedBy>Helen McCahey</cp:lastModifiedBy>
  <cp:revision>37</cp:revision>
  <dcterms:created xsi:type="dcterms:W3CDTF">2021-09-27T08:12:04Z</dcterms:created>
  <dcterms:modified xsi:type="dcterms:W3CDTF">2022-12-03T08:15:30Z</dcterms:modified>
</cp:coreProperties>
</file>