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7562850" cy="10688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9F36A-D0BE-53F0-DC91-5B31F1B101C5}" v="278" dt="2026-09-04T09:25:17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05" autoAdjust="0"/>
  </p:normalViewPr>
  <p:slideViewPr>
    <p:cSldViewPr snapToGrid="0" snapToObjects="1">
      <p:cViewPr>
        <p:scale>
          <a:sx n="125" d="100"/>
          <a:sy n="125" d="100"/>
        </p:scale>
        <p:origin x="1602" y="-25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64592"/>
            <a:ext cx="7104888" cy="960120"/>
          </a:xfrm>
          <a:prstGeom prst="rect">
            <a:avLst/>
          </a:prstGeom>
          <a:solidFill>
            <a:srgbClr val="183164"/>
          </a:solidFill>
          <a:ln w="12700">
            <a:solidFill>
              <a:srgbClr val="183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256032"/>
            <a:ext cx="539496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GB" sz="2000" b="1" dirty="0">
                <a:solidFill>
                  <a:srgbClr val="FFFFFF"/>
                </a:solidFill>
                <a:latin typeface="Aptos"/>
              </a:rPr>
              <a:t>ST JULIE CATHOLIC PRIMARY SCHOOL</a:t>
            </a:r>
            <a:endParaRPr sz="20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897880" y="292608"/>
            <a:ext cx="1207008" cy="603504"/>
          </a:xfrm>
          <a:prstGeom prst="roundRect">
            <a:avLst/>
          </a:prstGeom>
          <a:solidFill>
            <a:srgbClr val="F5BE23"/>
          </a:solidFill>
          <a:ln w="12700">
            <a:solidFill>
              <a:srgbClr val="F5BE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71032" y="356616"/>
            <a:ext cx="1060704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 dirty="0">
                <a:solidFill>
                  <a:srgbClr val="183164"/>
                </a:solidFill>
                <a:latin typeface="Aptos"/>
              </a:rPr>
              <a:t>FRIDAY
4</a:t>
            </a:r>
            <a:r>
              <a:rPr lang="en-GB" sz="900" b="1" baseline="30000" dirty="0" err="1">
                <a:solidFill>
                  <a:srgbClr val="183164"/>
                </a:solidFill>
                <a:latin typeface="Aptos"/>
              </a:rPr>
              <a:t>th</a:t>
            </a:r>
            <a:r>
              <a:rPr lang="en-GB" sz="900" b="1" dirty="0">
                <a:solidFill>
                  <a:srgbClr val="183164"/>
                </a:solidFill>
                <a:latin typeface="Aptos"/>
              </a:rPr>
              <a:t> </a:t>
            </a:r>
            <a:r>
              <a:rPr sz="900" b="1" dirty="0">
                <a:solidFill>
                  <a:srgbClr val="183164"/>
                </a:solidFill>
                <a:latin typeface="Aptos"/>
              </a:rPr>
              <a:t>SEPTEMBER
2026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" y="1261872"/>
            <a:ext cx="6922008" cy="438912"/>
          </a:xfrm>
          <a:prstGeom prst="roundRect">
            <a:avLst/>
          </a:prstGeom>
          <a:solidFill>
            <a:srgbClr val="5B2D82"/>
          </a:solidFill>
          <a:ln w="12700">
            <a:solidFill>
              <a:srgbClr val="5B2D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298448"/>
            <a:ext cx="6647688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"/>
              </a:rPr>
              <a:t>💛 WELCOME BACK! 💛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0040" y="1755648"/>
            <a:ext cx="6922008" cy="2057400"/>
          </a:xfrm>
          <a:prstGeom prst="roundRect">
            <a:avLst/>
          </a:prstGeom>
          <a:solidFill>
            <a:srgbClr val="F8F5FF"/>
          </a:solidFill>
          <a:ln w="12700">
            <a:solidFill>
              <a:srgbClr val="5B2D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1901952"/>
            <a:ext cx="635508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 dirty="0">
                <a:solidFill>
                  <a:srgbClr val="5B2D82"/>
                </a:solidFill>
                <a:latin typeface="Aptos"/>
              </a:rPr>
              <a:t>A message from our new Headteacher</a:t>
            </a:r>
            <a:r>
              <a:rPr lang="en-GB" sz="1600" b="1" dirty="0">
                <a:solidFill>
                  <a:srgbClr val="5B2D82"/>
                </a:solidFill>
                <a:latin typeface="Aptos"/>
              </a:rPr>
              <a:t>   </a:t>
            </a:r>
            <a:endParaRPr sz="1600" b="1" dirty="0">
              <a:solidFill>
                <a:srgbClr val="5B2D82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352" y="2224216"/>
            <a:ext cx="6419088" cy="162283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dirty="0">
                <a:solidFill>
                  <a:srgbClr val="23232D"/>
                </a:solidFill>
                <a:latin typeface="Aptos"/>
              </a:rPr>
              <a:t>Dear Parents and Carers,
What a fantastic start to our new school year! As many of you know, I have recently moved from my role as Deputy Headteacher into the role of Headteacher. I feel incredibly proud and privileged to lead our wonderful </a:t>
            </a:r>
            <a:r>
              <a:rPr lang="en-GB" sz="900" dirty="0">
                <a:solidFill>
                  <a:srgbClr val="23232D"/>
                </a:solidFill>
                <a:latin typeface="Aptos"/>
              </a:rPr>
              <a:t>St Julie’s</a:t>
            </a:r>
            <a:r>
              <a:rPr sz="900" b="0" dirty="0">
                <a:solidFill>
                  <a:srgbClr val="23232D"/>
                </a:solidFill>
                <a:latin typeface="Aptos"/>
              </a:rPr>
              <a:t> family.
It has been fantastic to welcome the children back and see just how smart, happy and ready to learn they have looked. A very special welcome to our new EYFS children, who have made a fantastic start. I am very excited about the year ahead and look forward to working together as we learn, grow and walk in the footsteps of Jesus.
With very best wishes,</a:t>
            </a:r>
            <a:r>
              <a:rPr sz="930" b="0" dirty="0">
                <a:solidFill>
                  <a:srgbClr val="23232D"/>
                </a:solidFill>
                <a:latin typeface="Aptos"/>
              </a:rPr>
              <a:t>
</a:t>
            </a:r>
            <a:r>
              <a:rPr lang="en-GB" sz="930" dirty="0">
                <a:solidFill>
                  <a:srgbClr val="23232D"/>
                </a:solidFill>
                <a:latin typeface="Aptos"/>
              </a:rPr>
              <a:t>Mrs Helen Slocombe</a:t>
            </a:r>
            <a:endParaRPr sz="930" b="0" dirty="0">
              <a:solidFill>
                <a:srgbClr val="23232D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20040" y="3968496"/>
            <a:ext cx="6922008" cy="438912"/>
          </a:xfrm>
          <a:prstGeom prst="roundRect">
            <a:avLst/>
          </a:prstGeom>
          <a:solidFill>
            <a:srgbClr val="5B2D82"/>
          </a:solidFill>
          <a:ln w="12700">
            <a:solidFill>
              <a:srgbClr val="5B2D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7200" y="4005072"/>
            <a:ext cx="6647688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"/>
              </a:rPr>
              <a:t>⭐ OUR WEEKLY SUPERSTARS! ⭐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0040" y="4453128"/>
            <a:ext cx="6922008" cy="1874519"/>
          </a:xfrm>
          <a:prstGeom prst="roundRect">
            <a:avLst/>
          </a:prstGeom>
          <a:solidFill>
            <a:srgbClr val="FFFAEF"/>
          </a:solidFill>
          <a:ln w="12700">
            <a:solidFill>
              <a:srgbClr val="F5BE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02920" y="4913375"/>
            <a:ext cx="1554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 dirty="0">
                <a:solidFill>
                  <a:srgbClr val="F5BE23"/>
                </a:solidFill>
                <a:latin typeface="Aptos"/>
              </a:rPr>
              <a:t>★  STAR OF THE WEEK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" y="5333999"/>
            <a:ext cx="1554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 dirty="0">
                <a:solidFill>
                  <a:srgbClr val="E05684"/>
                </a:solidFill>
                <a:latin typeface="Aptos"/>
              </a:rPr>
              <a:t>📚  READER OF THE WEEK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5824727"/>
            <a:ext cx="1554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 dirty="0">
                <a:solidFill>
                  <a:srgbClr val="3473BE"/>
                </a:solidFill>
                <a:latin typeface="Aptos"/>
              </a:rPr>
              <a:t>123  MATHEMATICIAN OF THE WEEK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0040" y="6473952"/>
            <a:ext cx="6922008" cy="438912"/>
          </a:xfrm>
          <a:prstGeom prst="roundRect">
            <a:avLst/>
          </a:prstGeom>
          <a:solidFill>
            <a:srgbClr val="5B2D82"/>
          </a:solidFill>
          <a:ln w="12700">
            <a:solidFill>
              <a:srgbClr val="5B2D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7200" y="6510528"/>
            <a:ext cx="6647688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"/>
              </a:rPr>
              <a:t>✝ WALKING IN THE FOOTSTEPS OF JESUS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20040" y="6958584"/>
            <a:ext cx="6922008" cy="2121408"/>
          </a:xfrm>
          <a:prstGeom prst="roundRect">
            <a:avLst/>
          </a:prstGeom>
          <a:solidFill>
            <a:srgbClr val="FFF9E2"/>
          </a:solidFill>
          <a:ln w="12700">
            <a:solidFill>
              <a:srgbClr val="F5BE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02920" y="7104888"/>
            <a:ext cx="653796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endParaRPr lang="en-GB" sz="1000" b="1" dirty="0">
              <a:solidFill>
                <a:srgbClr val="5B2D82"/>
              </a:solidFill>
              <a:latin typeface="Aptos"/>
            </a:endParaRPr>
          </a:p>
          <a:p>
            <a:pPr algn="ctr"/>
            <a:r>
              <a:rPr sz="1000" b="1" dirty="0">
                <a:solidFill>
                  <a:srgbClr val="5B2D82"/>
                </a:solidFill>
                <a:latin typeface="Aptos"/>
              </a:rPr>
              <a:t>SUNDAY'S GOSPEL • 22nd Sunday in Ordinary Time • 30 August 2026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2971" y="7504584"/>
            <a:ext cx="6616469" cy="7848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endParaRPr lang="en-GB" sz="1500" b="1" dirty="0">
              <a:solidFill>
                <a:srgbClr val="183164"/>
              </a:solidFill>
              <a:latin typeface="Aptos"/>
            </a:endParaRPr>
          </a:p>
          <a:p>
            <a:pPr algn="ctr"/>
            <a:r>
              <a:rPr sz="1500" b="1" dirty="0">
                <a:solidFill>
                  <a:srgbClr val="183164"/>
                </a:solidFill>
                <a:latin typeface="Aptos"/>
              </a:rPr>
              <a:t>“If anyone wants to be a follower of mine, let him renounce himself and take up his cross and follow me.”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8028431"/>
            <a:ext cx="63550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endParaRPr lang="en-GB" sz="1000" b="1" dirty="0">
              <a:solidFill>
                <a:srgbClr val="5B2D82"/>
              </a:solidFill>
              <a:latin typeface="Aptos"/>
            </a:endParaRPr>
          </a:p>
          <a:p>
            <a:pPr algn="ctr"/>
            <a:r>
              <a:rPr sz="1000" b="1" dirty="0">
                <a:solidFill>
                  <a:srgbClr val="5B2D82"/>
                </a:solidFill>
                <a:latin typeface="Aptos"/>
              </a:rPr>
              <a:t>Matthew 16:24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0352" y="8339327"/>
            <a:ext cx="6446520" cy="516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endParaRPr lang="en-GB" sz="919" b="0" dirty="0">
              <a:solidFill>
                <a:srgbClr val="23232D"/>
              </a:solidFill>
              <a:latin typeface="Aptos"/>
            </a:endParaRPr>
          </a:p>
          <a:p>
            <a:pPr algn="ctr"/>
            <a:r>
              <a:rPr sz="919" b="0" dirty="0">
                <a:solidFill>
                  <a:srgbClr val="23232D"/>
                </a:solidFill>
                <a:latin typeface="Aptos"/>
              </a:rPr>
              <a:t>Our reflection: Following Jesus means putting love into action, helping others and making good choices — even when they are difficult.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20040" y="9171432"/>
            <a:ext cx="6922008" cy="438912"/>
          </a:xfrm>
          <a:prstGeom prst="roundRect">
            <a:avLst/>
          </a:prstGeom>
          <a:solidFill>
            <a:srgbClr val="379153"/>
          </a:solidFill>
          <a:ln w="12700">
            <a:solidFill>
              <a:srgbClr val="379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57200" y="9208007"/>
            <a:ext cx="6647688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"/>
              </a:rPr>
              <a:t>🌈 THE WEEK IN OUR SCHOOL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20040" y="9656064"/>
            <a:ext cx="6922008" cy="685800"/>
          </a:xfrm>
          <a:prstGeom prst="roundRect">
            <a:avLst/>
          </a:prstGeom>
          <a:solidFill>
            <a:srgbClr val="F1FAF1"/>
          </a:solidFill>
          <a:ln w="12700">
            <a:solidFill>
              <a:srgbClr val="379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02920" y="9784080"/>
            <a:ext cx="65379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📚 Learning is underway   •   😊 Children are settling in   •   🌱 EYFS are making a brilliant start   •   💛 New friendships are beginning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49467F0-B6CB-61CB-BD03-6882B62CF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38" y="621751"/>
            <a:ext cx="3093988" cy="480102"/>
          </a:xfrm>
          <a:prstGeom prst="rect">
            <a:avLst/>
          </a:prstGeom>
        </p:spPr>
      </p:pic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0492922E-BD93-C96F-B4FD-BEE1CAD840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375374"/>
              </p:ext>
            </p:extLst>
          </p:nvPr>
        </p:nvGraphicFramePr>
        <p:xfrm>
          <a:off x="1928626" y="4439789"/>
          <a:ext cx="5112254" cy="1874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322">
                  <a:extLst>
                    <a:ext uri="{9D8B030D-6E8A-4147-A177-3AD203B41FA5}">
                      <a16:colId xmlns:a16="http://schemas.microsoft.com/office/drawing/2014/main" val="3237200319"/>
                    </a:ext>
                  </a:extLst>
                </a:gridCol>
                <a:gridCol w="730322">
                  <a:extLst>
                    <a:ext uri="{9D8B030D-6E8A-4147-A177-3AD203B41FA5}">
                      <a16:colId xmlns:a16="http://schemas.microsoft.com/office/drawing/2014/main" val="4188370693"/>
                    </a:ext>
                  </a:extLst>
                </a:gridCol>
                <a:gridCol w="730322">
                  <a:extLst>
                    <a:ext uri="{9D8B030D-6E8A-4147-A177-3AD203B41FA5}">
                      <a16:colId xmlns:a16="http://schemas.microsoft.com/office/drawing/2014/main" val="1261372123"/>
                    </a:ext>
                  </a:extLst>
                </a:gridCol>
                <a:gridCol w="730322">
                  <a:extLst>
                    <a:ext uri="{9D8B030D-6E8A-4147-A177-3AD203B41FA5}">
                      <a16:colId xmlns:a16="http://schemas.microsoft.com/office/drawing/2014/main" val="1672785090"/>
                    </a:ext>
                  </a:extLst>
                </a:gridCol>
                <a:gridCol w="730322">
                  <a:extLst>
                    <a:ext uri="{9D8B030D-6E8A-4147-A177-3AD203B41FA5}">
                      <a16:colId xmlns:a16="http://schemas.microsoft.com/office/drawing/2014/main" val="1459155942"/>
                    </a:ext>
                  </a:extLst>
                </a:gridCol>
                <a:gridCol w="730322">
                  <a:extLst>
                    <a:ext uri="{9D8B030D-6E8A-4147-A177-3AD203B41FA5}">
                      <a16:colId xmlns:a16="http://schemas.microsoft.com/office/drawing/2014/main" val="3008903926"/>
                    </a:ext>
                  </a:extLst>
                </a:gridCol>
                <a:gridCol w="730322">
                  <a:extLst>
                    <a:ext uri="{9D8B030D-6E8A-4147-A177-3AD203B41FA5}">
                      <a16:colId xmlns:a16="http://schemas.microsoft.com/office/drawing/2014/main" val="3995083085"/>
                    </a:ext>
                  </a:extLst>
                </a:gridCol>
              </a:tblGrid>
              <a:tr h="417491">
                <a:tc>
                  <a:txBody>
                    <a:bodyPr/>
                    <a:lstStyle/>
                    <a:p>
                      <a:r>
                        <a:rPr lang="en-GB" sz="1400" dirty="0"/>
                        <a:t>EYFS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Year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Year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Year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Year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Year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Year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800961"/>
                  </a:ext>
                </a:extLst>
              </a:tr>
              <a:tr h="62204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All of 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All of 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Blake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Elliott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Kayla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Teddy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31663"/>
                  </a:ext>
                </a:extLst>
              </a:tr>
              <a:tr h="41749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5491993"/>
                  </a:ext>
                </a:extLst>
              </a:tr>
              <a:tr h="41749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460042"/>
                  </a:ext>
                </a:extLst>
              </a:tr>
            </a:tbl>
          </a:graphicData>
        </a:graphic>
      </p:graphicFrame>
      <p:pic>
        <p:nvPicPr>
          <p:cNvPr id="42" name="Picture 41" descr="What Does Matthew 16:24 Mean?">
            <a:extLst>
              <a:ext uri="{FF2B5EF4-FFF2-40B4-BE49-F238E27FC236}">
                <a16:creationId xmlns:a16="http://schemas.microsoft.com/office/drawing/2014/main" id="{41DFB7A0-76C9-1343-94B7-BDA27EFC6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492" y="6914734"/>
            <a:ext cx="1061438" cy="79095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ADBFE98-FC58-B2BB-FD57-7616002B0A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84272" y="256031"/>
            <a:ext cx="585008" cy="715580"/>
          </a:xfrm>
          <a:prstGeom prst="rect">
            <a:avLst/>
          </a:prstGeom>
          <a:noFill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2DEC08-DDD2-9184-73F8-9EBA24BB14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299" y="1452371"/>
            <a:ext cx="832409" cy="9513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64592"/>
            <a:ext cx="7104888" cy="685800"/>
          </a:xfrm>
          <a:prstGeom prst="rect">
            <a:avLst/>
          </a:prstGeom>
          <a:solidFill>
            <a:srgbClr val="183164"/>
          </a:solidFill>
          <a:ln w="12700">
            <a:solidFill>
              <a:srgbClr val="183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283464"/>
            <a:ext cx="6720840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📰 WHAT'S MAKING THE NEWS?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20040" y="987552"/>
            <a:ext cx="6922008" cy="438912"/>
          </a:xfrm>
          <a:prstGeom prst="roundRect">
            <a:avLst/>
          </a:prstGeom>
          <a:solidFill>
            <a:srgbClr val="379153"/>
          </a:solidFill>
          <a:ln w="12700">
            <a:solidFill>
              <a:srgbClr val="379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24128"/>
            <a:ext cx="6647688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"/>
              </a:rPr>
              <a:t>🏆 ATTENDANCE LEAGUE TABLE • EVERY DAY COUNTS!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481328"/>
            <a:ext cx="6538722" cy="2154022"/>
          </a:xfrm>
          <a:prstGeom prst="roundRect">
            <a:avLst/>
          </a:prstGeom>
          <a:solidFill>
            <a:srgbClr val="F7FCF6"/>
          </a:solidFill>
          <a:ln w="12700">
            <a:solidFill>
              <a:srgbClr val="379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627632"/>
            <a:ext cx="33832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83164"/>
                </a:solidFill>
                <a:latin typeface="Aptos"/>
              </a:rPr>
              <a:t>CLASS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6200" y="1627632"/>
            <a:ext cx="30632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83164"/>
                </a:solidFill>
                <a:latin typeface="Aptos"/>
              </a:rPr>
              <a:t>ATTENDANCE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938528"/>
            <a:ext cx="3246120" cy="210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EYFS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77639" y="1938528"/>
            <a:ext cx="2834640" cy="210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— 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2185416"/>
            <a:ext cx="3246120" cy="210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Year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77639" y="2185416"/>
            <a:ext cx="2834640" cy="2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950" b="1" dirty="0">
                <a:solidFill>
                  <a:srgbClr val="23232D"/>
                </a:solidFill>
                <a:latin typeface="Aptos"/>
              </a:rPr>
              <a:t>97.92</a:t>
            </a:r>
            <a:r>
              <a:rPr sz="950" b="1" dirty="0">
                <a:solidFill>
                  <a:srgbClr val="23232D"/>
                </a:solidFill>
                <a:latin typeface="Aptos"/>
              </a:rPr>
              <a:t> 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2432304"/>
            <a:ext cx="3246120" cy="210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Year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432304"/>
            <a:ext cx="2834640" cy="2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950" b="1" dirty="0">
                <a:solidFill>
                  <a:srgbClr val="23232D"/>
                </a:solidFill>
                <a:latin typeface="Aptos"/>
              </a:rPr>
              <a:t>96.97</a:t>
            </a:r>
            <a:r>
              <a:rPr sz="950" b="1" dirty="0">
                <a:solidFill>
                  <a:srgbClr val="23232D"/>
                </a:solidFill>
                <a:latin typeface="Aptos"/>
              </a:rPr>
              <a:t> 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679192"/>
            <a:ext cx="3246120" cy="210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Year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77639" y="2679192"/>
            <a:ext cx="2834640" cy="2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950" b="1" dirty="0">
                <a:solidFill>
                  <a:srgbClr val="23232D"/>
                </a:solidFill>
                <a:latin typeface="Aptos"/>
              </a:rPr>
              <a:t>92.22</a:t>
            </a:r>
            <a:r>
              <a:rPr sz="950" b="1" dirty="0">
                <a:solidFill>
                  <a:srgbClr val="23232D"/>
                </a:solidFill>
                <a:latin typeface="Aptos"/>
              </a:rPr>
              <a:t>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2926080"/>
            <a:ext cx="3246120" cy="210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Year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77639" y="2926080"/>
            <a:ext cx="2834640" cy="2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950" b="1" dirty="0">
                <a:solidFill>
                  <a:srgbClr val="23232D"/>
                </a:solidFill>
                <a:latin typeface="Aptos"/>
              </a:rPr>
              <a:t>96.30</a:t>
            </a:r>
            <a:r>
              <a:rPr sz="950" b="1" dirty="0">
                <a:solidFill>
                  <a:srgbClr val="23232D"/>
                </a:solidFill>
                <a:latin typeface="Aptos"/>
              </a:rPr>
              <a:t>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3172968"/>
            <a:ext cx="3246120" cy="210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Year 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77639" y="3172968"/>
            <a:ext cx="2834640" cy="2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950" b="1" dirty="0">
                <a:solidFill>
                  <a:srgbClr val="23232D"/>
                </a:solidFill>
                <a:latin typeface="Aptos"/>
              </a:rPr>
              <a:t>91.43</a:t>
            </a:r>
            <a:r>
              <a:rPr sz="950" b="1" dirty="0">
                <a:solidFill>
                  <a:srgbClr val="23232D"/>
                </a:solidFill>
                <a:latin typeface="Aptos"/>
              </a:rPr>
              <a:t>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3419856"/>
            <a:ext cx="3246120" cy="210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23232D"/>
                </a:solidFill>
                <a:latin typeface="Aptos"/>
              </a:rPr>
              <a:t>Year 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77639" y="3419856"/>
            <a:ext cx="2834640" cy="2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950" b="1" dirty="0">
                <a:solidFill>
                  <a:srgbClr val="23232D"/>
                </a:solidFill>
                <a:latin typeface="Aptos"/>
              </a:rPr>
              <a:t>96.19</a:t>
            </a:r>
            <a:r>
              <a:rPr sz="950" b="1" dirty="0">
                <a:solidFill>
                  <a:srgbClr val="23232D"/>
                </a:solidFill>
                <a:latin typeface="Aptos"/>
              </a:rPr>
              <a:t> 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3593592"/>
            <a:ext cx="653796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 dirty="0">
                <a:solidFill>
                  <a:srgbClr val="379153"/>
                </a:solidFill>
                <a:latin typeface="Aptos"/>
              </a:rPr>
              <a:t>🏆 THIS WEEK'S ATTENDANCE CHAMPIONS: </a:t>
            </a:r>
            <a:r>
              <a:rPr lang="en-GB" sz="1000" b="1" dirty="0">
                <a:solidFill>
                  <a:srgbClr val="379153"/>
                </a:solidFill>
                <a:latin typeface="Aptos"/>
              </a:rPr>
              <a:t>Year 1</a:t>
            </a:r>
            <a:endParaRPr sz="1000" b="1" dirty="0">
              <a:solidFill>
                <a:srgbClr val="379153"/>
              </a:solidFill>
              <a:latin typeface="Apto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20040" y="3867912"/>
            <a:ext cx="6922008" cy="438912"/>
          </a:xfrm>
          <a:prstGeom prst="roundRect">
            <a:avLst/>
          </a:prstGeom>
          <a:solidFill>
            <a:srgbClr val="3473BE"/>
          </a:solidFill>
          <a:ln w="12700">
            <a:solidFill>
              <a:srgbClr val="3473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7200" y="3904488"/>
            <a:ext cx="6647688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📚 </a:t>
            </a:r>
            <a:r>
              <a:rPr lang="en-GB" sz="2000" b="1" dirty="0">
                <a:solidFill>
                  <a:srgbClr val="FFFFFF"/>
                </a:solidFill>
                <a:latin typeface="Aptos"/>
              </a:rPr>
              <a:t>PARENT INFORMATION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MEETINGS • NEXT WEEK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20040" y="4352544"/>
            <a:ext cx="6922008" cy="2267712"/>
          </a:xfrm>
          <a:prstGeom prst="roundRect">
            <a:avLst/>
          </a:prstGeom>
          <a:solidFill>
            <a:srgbClr val="F5F9FF"/>
          </a:solidFill>
          <a:ln w="12700">
            <a:solidFill>
              <a:srgbClr val="3473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6"/>
          <p:cNvSpPr/>
          <p:nvPr/>
        </p:nvSpPr>
        <p:spPr>
          <a:xfrm>
            <a:off x="502920" y="4498848"/>
            <a:ext cx="1874519" cy="292608"/>
          </a:xfrm>
          <a:prstGeom prst="roundRect">
            <a:avLst/>
          </a:prstGeom>
          <a:solidFill>
            <a:srgbClr val="3473BE"/>
          </a:solidFill>
          <a:ln w="12700">
            <a:solidFill>
              <a:srgbClr val="3473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66928" y="4535424"/>
            <a:ext cx="1746504" cy="2183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19" b="1" dirty="0">
                <a:solidFill>
                  <a:srgbClr val="FFFFFF"/>
                </a:solidFill>
                <a:latin typeface="Aptos"/>
              </a:rPr>
              <a:t>MON 7</a:t>
            </a:r>
            <a:r>
              <a:rPr lang="en-GB" sz="819" b="1" baseline="30000" dirty="0" err="1">
                <a:solidFill>
                  <a:srgbClr val="FFFFFF"/>
                </a:solidFill>
                <a:latin typeface="Aptos"/>
              </a:rPr>
              <a:t>th</a:t>
            </a:r>
            <a:r>
              <a:rPr lang="en-GB" sz="819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819" b="1" dirty="0">
                <a:solidFill>
                  <a:srgbClr val="FFFFFF"/>
                </a:solidFill>
                <a:latin typeface="Aptos"/>
              </a:rPr>
              <a:t> SEPTEMBER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42032" y="4535424"/>
            <a:ext cx="425196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1">
                <a:solidFill>
                  <a:srgbClr val="23232D"/>
                </a:solidFill>
                <a:latin typeface="Aptos"/>
              </a:rPr>
              <a:t>Year 6 — 4:30pm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4892040"/>
            <a:ext cx="1874519" cy="292608"/>
          </a:xfrm>
          <a:prstGeom prst="roundRect">
            <a:avLst/>
          </a:prstGeom>
          <a:solidFill>
            <a:srgbClr val="379153"/>
          </a:solidFill>
          <a:ln w="12700">
            <a:solidFill>
              <a:srgbClr val="379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66928" y="4928616"/>
            <a:ext cx="1746504" cy="2183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19" b="1" dirty="0">
                <a:solidFill>
                  <a:srgbClr val="FFFFFF"/>
                </a:solidFill>
                <a:latin typeface="Aptos"/>
              </a:rPr>
              <a:t>TUE 8</a:t>
            </a:r>
            <a:r>
              <a:rPr lang="en-GB" sz="819" b="1" dirty="0" err="1">
                <a:solidFill>
                  <a:srgbClr val="FFFFFF"/>
                </a:solidFill>
                <a:latin typeface="Aptos"/>
              </a:rPr>
              <a:t>th</a:t>
            </a:r>
            <a:r>
              <a:rPr sz="819" b="1" dirty="0">
                <a:solidFill>
                  <a:srgbClr val="FFFFFF"/>
                </a:solidFill>
                <a:latin typeface="Aptos"/>
              </a:rPr>
              <a:t> SEPTEMBER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542032" y="4928616"/>
            <a:ext cx="425196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1">
                <a:solidFill>
                  <a:srgbClr val="23232D"/>
                </a:solidFill>
                <a:latin typeface="Aptos"/>
              </a:rPr>
              <a:t>Year 3 — 4:30pm  |  Year 2 — 5:00pm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5285232"/>
            <a:ext cx="1874519" cy="292608"/>
          </a:xfrm>
          <a:prstGeom prst="roundRect">
            <a:avLst/>
          </a:prstGeom>
          <a:solidFill>
            <a:srgbClr val="F5BE23"/>
          </a:solidFill>
          <a:ln w="12700">
            <a:solidFill>
              <a:srgbClr val="F5BE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66928" y="5321808"/>
            <a:ext cx="1746504" cy="2183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19" b="1" dirty="0">
                <a:solidFill>
                  <a:srgbClr val="183164"/>
                </a:solidFill>
                <a:latin typeface="Aptos"/>
              </a:rPr>
              <a:t>WED 9</a:t>
            </a:r>
            <a:r>
              <a:rPr lang="en-GB" sz="819" b="1" baseline="30000" dirty="0" err="1">
                <a:solidFill>
                  <a:srgbClr val="183164"/>
                </a:solidFill>
                <a:latin typeface="Aptos"/>
              </a:rPr>
              <a:t>th</a:t>
            </a:r>
            <a:r>
              <a:rPr lang="en-GB" sz="819" b="1" dirty="0">
                <a:solidFill>
                  <a:srgbClr val="183164"/>
                </a:solidFill>
                <a:latin typeface="Aptos"/>
              </a:rPr>
              <a:t> </a:t>
            </a:r>
            <a:r>
              <a:rPr sz="819" b="1" dirty="0">
                <a:solidFill>
                  <a:srgbClr val="183164"/>
                </a:solidFill>
                <a:latin typeface="Aptos"/>
              </a:rPr>
              <a:t> SEPTEMBER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42032" y="5321808"/>
            <a:ext cx="425196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1">
                <a:solidFill>
                  <a:srgbClr val="23232D"/>
                </a:solidFill>
                <a:latin typeface="Aptos"/>
              </a:rPr>
              <a:t>Year 1 — 4:30pm  |  Year 5 — 5:00pm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02920" y="5678424"/>
            <a:ext cx="1874519" cy="292608"/>
          </a:xfrm>
          <a:prstGeom prst="roundRect">
            <a:avLst/>
          </a:prstGeom>
          <a:solidFill>
            <a:srgbClr val="E05684"/>
          </a:solidFill>
          <a:ln w="12700">
            <a:solidFill>
              <a:srgbClr val="E056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66928" y="5715000"/>
            <a:ext cx="1746504" cy="2183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19" b="1" dirty="0">
                <a:solidFill>
                  <a:srgbClr val="FFFFFF"/>
                </a:solidFill>
                <a:latin typeface="Aptos"/>
              </a:rPr>
              <a:t>THU</a:t>
            </a:r>
            <a:r>
              <a:rPr lang="en-GB" sz="819" b="1" dirty="0">
                <a:solidFill>
                  <a:srgbClr val="FFFFFF"/>
                </a:solidFill>
                <a:latin typeface="Aptos"/>
              </a:rPr>
              <a:t> 10</a:t>
            </a:r>
            <a:r>
              <a:rPr lang="en-GB" sz="819" b="1" baseline="30000" dirty="0">
                <a:solidFill>
                  <a:srgbClr val="FFFFFF"/>
                </a:solidFill>
                <a:latin typeface="Aptos"/>
              </a:rPr>
              <a:t>th</a:t>
            </a:r>
            <a:r>
              <a:rPr lang="en-GB" sz="819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819" b="1" dirty="0">
                <a:solidFill>
                  <a:srgbClr val="FFFFFF"/>
                </a:solidFill>
                <a:latin typeface="Aptos"/>
              </a:rPr>
              <a:t>SEPTEMBER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42032" y="5715000"/>
            <a:ext cx="425196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1">
                <a:solidFill>
                  <a:srgbClr val="23232D"/>
                </a:solidFill>
                <a:latin typeface="Aptos"/>
              </a:rPr>
              <a:t>Year 4 — 4:30pm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6071616"/>
            <a:ext cx="1874519" cy="292608"/>
          </a:xfrm>
          <a:prstGeom prst="roundRect">
            <a:avLst/>
          </a:prstGeom>
          <a:solidFill>
            <a:srgbClr val="5B2D82"/>
          </a:solidFill>
          <a:ln w="12700">
            <a:solidFill>
              <a:srgbClr val="5B2D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566928" y="6108192"/>
            <a:ext cx="1746504" cy="2183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819" b="1" dirty="0">
                <a:solidFill>
                  <a:srgbClr val="FFFFFF"/>
                </a:solidFill>
                <a:latin typeface="Aptos"/>
              </a:rPr>
              <a:t>THU 17</a:t>
            </a:r>
            <a:r>
              <a:rPr lang="en-GB" sz="819" b="1" baseline="30000" dirty="0">
                <a:solidFill>
                  <a:srgbClr val="FFFFFF"/>
                </a:solidFill>
                <a:latin typeface="Aptos"/>
              </a:rPr>
              <a:t>th</a:t>
            </a:r>
            <a:r>
              <a:rPr lang="en-GB" sz="819" b="1" dirty="0">
                <a:solidFill>
                  <a:srgbClr val="FFFFFF"/>
                </a:solidFill>
                <a:latin typeface="Aptos"/>
              </a:rPr>
              <a:t> SEPTEMBER</a:t>
            </a:r>
            <a:endParaRPr sz="819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42032" y="6108192"/>
            <a:ext cx="4251960" cy="2308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GB" sz="900" b="1" dirty="0">
                <a:solidFill>
                  <a:srgbClr val="23232D"/>
                </a:solidFill>
                <a:latin typeface="Aptos"/>
              </a:rPr>
              <a:t>EYFS – 4.30PM</a:t>
            </a:r>
            <a:endParaRPr sz="900" b="1" dirty="0">
              <a:solidFill>
                <a:srgbClr val="23232D"/>
              </a:solidFill>
              <a:latin typeface="Apto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2920" y="6419088"/>
            <a:ext cx="65379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1">
                <a:solidFill>
                  <a:srgbClr val="5B2D82"/>
                </a:solidFill>
                <a:latin typeface="Aptos"/>
              </a:rPr>
              <a:t>Full information will be provided in a separate letter.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10896" y="6638420"/>
            <a:ext cx="6922008" cy="436511"/>
          </a:xfrm>
          <a:prstGeom prst="roundRect">
            <a:avLst/>
          </a:prstGeom>
          <a:solidFill>
            <a:srgbClr val="F5BE23"/>
          </a:solidFill>
          <a:ln w="12700">
            <a:solidFill>
              <a:srgbClr val="F5BE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48056" y="6724852"/>
            <a:ext cx="6647688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📅 SAVE THE DATES!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10896" y="7134748"/>
            <a:ext cx="6922008" cy="249635"/>
          </a:xfrm>
          <a:prstGeom prst="roundRect">
            <a:avLst/>
          </a:prstGeom>
          <a:solidFill>
            <a:srgbClr val="FAF8FF"/>
          </a:solidFill>
          <a:ln w="12700">
            <a:solidFill>
              <a:srgbClr val="5B2D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450646" y="7175060"/>
            <a:ext cx="2841196" cy="23378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GB" sz="919" b="1">
                <a:solidFill>
                  <a:srgbClr val="F5BE23"/>
                </a:solidFill>
                <a:latin typeface="Aptos"/>
              </a:rPr>
              <a:t>⛪ ST JULIE'S 60TH CELEBRATION MASS</a:t>
            </a:r>
            <a:endParaRPr lang="en-GB" sz="919" b="1" dirty="0">
              <a:solidFill>
                <a:srgbClr val="F5BE23"/>
              </a:solidFill>
              <a:latin typeface="Apto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74732" y="7164738"/>
            <a:ext cx="2031538" cy="20313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720">
                <a:solidFill>
                  <a:srgbClr val="23232D"/>
                </a:solidFill>
                <a:latin typeface="Aptos"/>
              </a:rPr>
              <a:t>A special celebration for our school family.</a:t>
            </a:r>
            <a:endParaRPr lang="en-GB" sz="720" dirty="0">
              <a:solidFill>
                <a:srgbClr val="23232D"/>
              </a:solidFill>
              <a:latin typeface="Aptos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320040" y="7805456"/>
            <a:ext cx="6904583" cy="282466"/>
          </a:xfrm>
          <a:prstGeom prst="roundRect">
            <a:avLst/>
          </a:prstGeom>
          <a:solidFill>
            <a:srgbClr val="FFFAE6"/>
          </a:solidFill>
          <a:ln w="12700">
            <a:solidFill>
              <a:srgbClr val="F5BE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0" name="TextBox 49"/>
          <p:cNvSpPr txBox="1"/>
          <p:nvPr/>
        </p:nvSpPr>
        <p:spPr>
          <a:xfrm>
            <a:off x="502920" y="7838389"/>
            <a:ext cx="2788920" cy="23378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GB" sz="919" b="1" dirty="0">
                <a:solidFill>
                  <a:srgbClr val="3473BE"/>
                </a:solidFill>
                <a:latin typeface="Aptos"/>
              </a:rPr>
              <a:t>🏊 YEAR 6 SWIMMING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937937" y="7811391"/>
            <a:ext cx="2148840" cy="2246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860" b="1" dirty="0">
                <a:solidFill>
                  <a:srgbClr val="183164"/>
                </a:solidFill>
                <a:latin typeface="Aptos"/>
              </a:rPr>
              <a:t>THURSDAY 10</a:t>
            </a:r>
            <a:r>
              <a:rPr lang="en-GB" sz="860" b="1" baseline="30000" dirty="0">
                <a:solidFill>
                  <a:srgbClr val="183164"/>
                </a:solidFill>
                <a:latin typeface="Aptos"/>
              </a:rPr>
              <a:t>th</a:t>
            </a:r>
            <a:r>
              <a:rPr lang="en-GB" sz="860" b="1" dirty="0">
                <a:solidFill>
                  <a:srgbClr val="183164"/>
                </a:solidFill>
                <a:latin typeface="Aptos"/>
              </a:rPr>
              <a:t> SEPTEMBER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486400" y="7833637"/>
            <a:ext cx="1508760" cy="3139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720" dirty="0">
                <a:solidFill>
                  <a:srgbClr val="23232D"/>
                </a:solidFill>
                <a:latin typeface="Aptos"/>
              </a:rPr>
              <a:t>Swimming sessions begin.</a:t>
            </a:r>
          </a:p>
          <a:p>
            <a:pPr algn="ctr"/>
            <a:endParaRPr sz="720" b="0" dirty="0">
              <a:solidFill>
                <a:srgbClr val="23232D"/>
              </a:solidFill>
              <a:latin typeface="Aptos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10896" y="8267791"/>
            <a:ext cx="6922008" cy="297136"/>
          </a:xfrm>
          <a:prstGeom prst="roundRect">
            <a:avLst/>
          </a:prstGeom>
          <a:solidFill>
            <a:srgbClr val="F2F8FF"/>
          </a:solidFill>
          <a:ln w="12700">
            <a:solidFill>
              <a:srgbClr val="3473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407672" y="8338714"/>
            <a:ext cx="2788920" cy="516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GB" sz="919" b="1" dirty="0">
                <a:solidFill>
                  <a:srgbClr val="183164"/>
                </a:solidFill>
                <a:latin typeface="Aptos"/>
              </a:rPr>
              <a:t>🥣 </a:t>
            </a:r>
            <a:r>
              <a:rPr lang="en-GB" sz="919" b="1" dirty="0">
                <a:solidFill>
                  <a:srgbClr val="5B2D82"/>
                </a:solidFill>
                <a:latin typeface="Aptos"/>
              </a:rPr>
              <a:t>MARY’S MEALS PORRIDGE BREAKFAST</a:t>
            </a:r>
          </a:p>
          <a:p>
            <a:endParaRPr lang="en-GB" sz="919" b="1" dirty="0">
              <a:solidFill>
                <a:srgbClr val="5B2D82"/>
              </a:solidFill>
              <a:latin typeface="Aptos"/>
            </a:endParaRPr>
          </a:p>
          <a:p>
            <a:pPr algn="l"/>
            <a:endParaRPr sz="919" b="1" dirty="0">
              <a:solidFill>
                <a:srgbClr val="3473BE"/>
              </a:solidFill>
              <a:latin typeface="Apto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935242" y="8313376"/>
            <a:ext cx="2148840" cy="4893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860" b="1" dirty="0">
                <a:solidFill>
                  <a:srgbClr val="183164"/>
                </a:solidFill>
                <a:latin typeface="Aptos"/>
              </a:rPr>
              <a:t>TUESDAY 15</a:t>
            </a:r>
            <a:r>
              <a:rPr lang="en-GB" sz="860" b="1" baseline="30000" dirty="0">
                <a:solidFill>
                  <a:srgbClr val="183164"/>
                </a:solidFill>
                <a:latin typeface="Aptos"/>
              </a:rPr>
              <a:t>th</a:t>
            </a:r>
            <a:r>
              <a:rPr lang="en-GB" sz="860" b="1" dirty="0">
                <a:solidFill>
                  <a:srgbClr val="183164"/>
                </a:solidFill>
                <a:latin typeface="Aptos"/>
              </a:rPr>
              <a:t> SEPTEMBER</a:t>
            </a:r>
          </a:p>
          <a:p>
            <a:pPr algn="ctr"/>
            <a:endParaRPr lang="en-GB" sz="860" b="1" dirty="0">
              <a:solidFill>
                <a:srgbClr val="183164"/>
              </a:solidFill>
              <a:latin typeface="Aptos"/>
            </a:endParaRPr>
          </a:p>
          <a:p>
            <a:pPr algn="ctr"/>
            <a:endParaRPr sz="860" b="1" dirty="0">
              <a:solidFill>
                <a:srgbClr val="183164"/>
              </a:solidFill>
              <a:latin typeface="Apto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52311" y="8324210"/>
            <a:ext cx="1543611" cy="3108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700" dirty="0">
                <a:solidFill>
                  <a:srgbClr val="23232D"/>
                </a:solidFill>
                <a:latin typeface="Aptos"/>
              </a:rPr>
              <a:t>Details to follow</a:t>
            </a:r>
          </a:p>
          <a:p>
            <a:pPr algn="ctr"/>
            <a:endParaRPr sz="720" b="0" dirty="0">
              <a:solidFill>
                <a:srgbClr val="23232D"/>
              </a:solidFill>
              <a:latin typeface="Aptos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310896" y="9658547"/>
            <a:ext cx="6922008" cy="946619"/>
          </a:xfrm>
          <a:prstGeom prst="roundRect">
            <a:avLst/>
          </a:prstGeom>
          <a:solidFill>
            <a:srgbClr val="183164"/>
          </a:solidFill>
          <a:ln w="12700">
            <a:solidFill>
              <a:srgbClr val="183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502920" y="9699978"/>
            <a:ext cx="653796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 dirty="0">
                <a:solidFill>
                  <a:srgbClr val="F5BE23"/>
                </a:solidFill>
                <a:latin typeface="Aptos"/>
              </a:rPr>
              <a:t>💛 THANK YOU 💛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57962" y="10170611"/>
            <a:ext cx="65379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19" b="1" dirty="0">
                <a:solidFill>
                  <a:srgbClr val="FFFFFF"/>
                </a:solidFill>
                <a:latin typeface="Aptos"/>
              </a:rPr>
              <a:t>Together we learn • Together we grow • Together we walk in the footsteps of Jesus
Mrs. </a:t>
            </a:r>
            <a:r>
              <a:rPr lang="en-GB" sz="919" b="1" dirty="0">
                <a:solidFill>
                  <a:srgbClr val="FFFFFF"/>
                </a:solidFill>
                <a:latin typeface="Aptos"/>
              </a:rPr>
              <a:t>Slocombe</a:t>
            </a:r>
            <a:endParaRPr sz="919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61" name="Rounded Rectangle 52">
            <a:extLst>
              <a:ext uri="{FF2B5EF4-FFF2-40B4-BE49-F238E27FC236}">
                <a16:creationId xmlns:a16="http://schemas.microsoft.com/office/drawing/2014/main" id="{DA4F5530-67E4-5A89-3968-3B61DFCECAB0}"/>
              </a:ext>
            </a:extLst>
          </p:cNvPr>
          <p:cNvSpPr/>
          <p:nvPr/>
        </p:nvSpPr>
        <p:spPr>
          <a:xfrm>
            <a:off x="320040" y="8836996"/>
            <a:ext cx="6904583" cy="299874"/>
          </a:xfrm>
          <a:prstGeom prst="roundRect">
            <a:avLst/>
          </a:prstGeom>
          <a:solidFill>
            <a:srgbClr val="F2F8FF"/>
          </a:solidFill>
          <a:ln w="12700">
            <a:solidFill>
              <a:srgbClr val="3473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877D438-828A-74AE-848C-3FADEF9CE3D2}"/>
              </a:ext>
            </a:extLst>
          </p:cNvPr>
          <p:cNvSpPr txBox="1"/>
          <p:nvPr/>
        </p:nvSpPr>
        <p:spPr>
          <a:xfrm>
            <a:off x="457962" y="8880732"/>
            <a:ext cx="2788920" cy="23378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GB" sz="919" b="1" dirty="0">
                <a:solidFill>
                  <a:srgbClr val="5B2D82"/>
                </a:solidFill>
                <a:latin typeface="Aptos"/>
              </a:rPr>
              <a:t>📸 WHOLE-SCHOOL PHOTOGRAPHY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288BB5A-7D3F-5438-17C5-AA9A11DF79A8}"/>
              </a:ext>
            </a:extLst>
          </p:cNvPr>
          <p:cNvSpPr txBox="1"/>
          <p:nvPr/>
        </p:nvSpPr>
        <p:spPr>
          <a:xfrm>
            <a:off x="3284912" y="8880732"/>
            <a:ext cx="2148840" cy="2246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860" b="1">
                <a:solidFill>
                  <a:srgbClr val="183164"/>
                </a:solidFill>
                <a:latin typeface="Aptos"/>
              </a:rPr>
              <a:t>WEDNESDAY 16</a:t>
            </a:r>
            <a:r>
              <a:rPr lang="en-GB" sz="860" b="1" baseline="30000">
                <a:solidFill>
                  <a:srgbClr val="183164"/>
                </a:solidFill>
                <a:latin typeface="Aptos"/>
              </a:rPr>
              <a:t>th</a:t>
            </a:r>
            <a:r>
              <a:rPr lang="en-GB" sz="860" b="1">
                <a:solidFill>
                  <a:srgbClr val="183164"/>
                </a:solidFill>
                <a:latin typeface="Aptos"/>
              </a:rPr>
              <a:t> SEPTEMBER</a:t>
            </a:r>
            <a:endParaRPr lang="en-GB" sz="860" b="1" dirty="0">
              <a:solidFill>
                <a:srgbClr val="183164"/>
              </a:solidFill>
              <a:latin typeface="Apto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D77D289-A993-15FE-4F02-4B8968B3CEDE}"/>
              </a:ext>
            </a:extLst>
          </p:cNvPr>
          <p:cNvSpPr txBox="1"/>
          <p:nvPr/>
        </p:nvSpPr>
        <p:spPr>
          <a:xfrm>
            <a:off x="5623560" y="8909478"/>
            <a:ext cx="1508760" cy="20313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720">
                <a:solidFill>
                  <a:srgbClr val="23232D"/>
                </a:solidFill>
                <a:latin typeface="Aptos"/>
              </a:rPr>
              <a:t>Get those smiles ready</a:t>
            </a:r>
            <a:endParaRPr sz="720" b="0" dirty="0">
              <a:solidFill>
                <a:srgbClr val="23232D"/>
              </a:solidFill>
              <a:latin typeface="Aptos"/>
            </a:endParaRPr>
          </a:p>
        </p:txBody>
      </p:sp>
      <p:sp>
        <p:nvSpPr>
          <p:cNvPr id="69" name="Rounded Rectangle 59">
            <a:extLst>
              <a:ext uri="{FF2B5EF4-FFF2-40B4-BE49-F238E27FC236}">
                <a16:creationId xmlns:a16="http://schemas.microsoft.com/office/drawing/2014/main" id="{F9209D40-45F3-D576-5DAC-398443712A9F}"/>
              </a:ext>
            </a:extLst>
          </p:cNvPr>
          <p:cNvSpPr/>
          <p:nvPr/>
        </p:nvSpPr>
        <p:spPr>
          <a:xfrm>
            <a:off x="265557" y="9309117"/>
            <a:ext cx="6922008" cy="291840"/>
          </a:xfrm>
          <a:prstGeom prst="roundRect">
            <a:avLst/>
          </a:prstGeom>
          <a:solidFill>
            <a:srgbClr val="F5BE23"/>
          </a:solidFill>
          <a:ln>
            <a:solidFill>
              <a:srgbClr val="F5BE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EF2214A-0D85-9B70-0956-299F9C4A7D1B}"/>
              </a:ext>
            </a:extLst>
          </p:cNvPr>
          <p:cNvSpPr txBox="1"/>
          <p:nvPr/>
        </p:nvSpPr>
        <p:spPr>
          <a:xfrm>
            <a:off x="502920" y="9278052"/>
            <a:ext cx="6537960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 dirty="0">
                <a:solidFill>
                  <a:srgbClr val="183164"/>
                </a:solidFill>
                <a:latin typeface="Aptos"/>
              </a:rPr>
              <a:t>📅 REMINDER: Please see the Autumn Term Planner sent out to families and the school calendar on our website for additional dates.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862014F-DBD4-3445-ACBA-06E331D7C0DC}"/>
              </a:ext>
            </a:extLst>
          </p:cNvPr>
          <p:cNvSpPr txBox="1"/>
          <p:nvPr/>
        </p:nvSpPr>
        <p:spPr>
          <a:xfrm>
            <a:off x="2917048" y="7167382"/>
            <a:ext cx="2148840" cy="2246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GB" sz="860" b="1" dirty="0">
                <a:solidFill>
                  <a:srgbClr val="183164"/>
                </a:solidFill>
                <a:latin typeface="Aptos"/>
              </a:rPr>
              <a:t>THURSDAY 10</a:t>
            </a:r>
            <a:r>
              <a:rPr lang="en-GB" sz="860" b="1" baseline="30000" dirty="0">
                <a:solidFill>
                  <a:srgbClr val="183164"/>
                </a:solidFill>
                <a:latin typeface="Aptos"/>
              </a:rPr>
              <a:t>th</a:t>
            </a:r>
            <a:r>
              <a:rPr lang="en-GB" sz="860" b="1" dirty="0">
                <a:solidFill>
                  <a:srgbClr val="183164"/>
                </a:solidFill>
                <a:latin typeface="Aptos"/>
              </a:rPr>
              <a:t> SEPTEMBER</a:t>
            </a:r>
          </a:p>
        </p:txBody>
      </p:sp>
      <p:sp>
        <p:nvSpPr>
          <p:cNvPr id="64" name="Rounded Rectangle 44">
            <a:extLst>
              <a:ext uri="{FF2B5EF4-FFF2-40B4-BE49-F238E27FC236}">
                <a16:creationId xmlns:a16="http://schemas.microsoft.com/office/drawing/2014/main" id="{E462424F-A8B8-6999-4D81-9CDB5D0647B4}"/>
              </a:ext>
            </a:extLst>
          </p:cNvPr>
          <p:cNvSpPr/>
          <p:nvPr/>
        </p:nvSpPr>
        <p:spPr>
          <a:xfrm>
            <a:off x="310437" y="7413215"/>
            <a:ext cx="6922008" cy="319267"/>
          </a:xfrm>
          <a:prstGeom prst="roundRect">
            <a:avLst/>
          </a:prstGeom>
          <a:solidFill>
            <a:srgbClr val="FAF8FF"/>
          </a:solidFill>
          <a:ln w="12700">
            <a:solidFill>
              <a:srgbClr val="5B2D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2CC79C1-0733-3C37-9F99-950F329C1DD0}"/>
              </a:ext>
            </a:extLst>
          </p:cNvPr>
          <p:cNvSpPr txBox="1"/>
          <p:nvPr/>
        </p:nvSpPr>
        <p:spPr>
          <a:xfrm>
            <a:off x="450045" y="7418739"/>
            <a:ext cx="2841196" cy="2337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900" b="1" dirty="0">
                <a:solidFill>
                  <a:srgbClr val="F5BE23"/>
                </a:solidFill>
                <a:latin typeface="Aptos"/>
              </a:rPr>
              <a:t>ST JULIE'S 60TH CELEBRATION School Hall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17C8F53-F07D-7901-796B-32B6689692D8}"/>
              </a:ext>
            </a:extLst>
          </p:cNvPr>
          <p:cNvSpPr txBox="1"/>
          <p:nvPr/>
        </p:nvSpPr>
        <p:spPr>
          <a:xfrm>
            <a:off x="2896233" y="7428466"/>
            <a:ext cx="2148840" cy="2246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850" b="1" baseline="30000" dirty="0">
                <a:solidFill>
                  <a:srgbClr val="183164"/>
                </a:solidFill>
                <a:latin typeface="Aptos"/>
              </a:rPr>
              <a:t>  </a:t>
            </a:r>
            <a:r>
              <a:rPr lang="en-GB" sz="850" b="1" dirty="0">
                <a:solidFill>
                  <a:srgbClr val="183164"/>
                </a:solidFill>
                <a:latin typeface="Aptos"/>
              </a:rPr>
              <a:t>FRIDAY 11th SEPTEMBER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477D398-F790-9C1A-A455-F59C84B842F5}"/>
              </a:ext>
            </a:extLst>
          </p:cNvPr>
          <p:cNvSpPr txBox="1"/>
          <p:nvPr/>
        </p:nvSpPr>
        <p:spPr>
          <a:xfrm>
            <a:off x="4825321" y="7286552"/>
            <a:ext cx="2414906" cy="4770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dirty="0">
                <a:latin typeface="-apple-system-body"/>
                <a:ea typeface="-apple-system-body"/>
                <a:cs typeface="-apple-system-body"/>
              </a:rPr>
              <a:t> </a:t>
            </a:r>
            <a:r>
              <a:rPr lang="en-US" sz="600" b="0" i="0" dirty="0">
                <a:latin typeface="Aptos"/>
                <a:ea typeface="-apple-system-body"/>
                <a:cs typeface="-apple-system-body"/>
              </a:rPr>
              <a:t>Families, join us in the School Hall for tea, cakes and a trip down memory lane as we celebrate 60 years of our school</a:t>
            </a:r>
            <a:r>
              <a:rPr lang="en-US" sz="700" b="0" i="0" dirty="0">
                <a:latin typeface="Aptos"/>
                <a:ea typeface="-apple-system-body"/>
                <a:cs typeface="-apple-system-body"/>
              </a:rPr>
              <a:t>! </a:t>
            </a:r>
            <a:endParaRPr lang="en-US" sz="700" dirty="0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558</Words>
  <Application>Microsoft Office PowerPoint</Application>
  <PresentationFormat>Custom</PresentationFormat>
  <Paragraphs>83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-apple-system-body</vt:lpstr>
      <vt:lpstr>Aptos</vt:lpstr>
      <vt:lpstr>Arial</vt:lpstr>
      <vt:lpstr>Calibri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Helen Slocombe</dc:creator>
  <cp:keywords/>
  <dc:description>generated using python-pptx</dc:description>
  <cp:lastModifiedBy>Lauren Wallace</cp:lastModifiedBy>
  <cp:revision>95</cp:revision>
  <dcterms:created xsi:type="dcterms:W3CDTF">2013-01-27T09:14:16Z</dcterms:created>
  <dcterms:modified xsi:type="dcterms:W3CDTF">2026-09-04T13:10:20Z</dcterms:modified>
  <cp:category/>
</cp:coreProperties>
</file>