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75" r:id="rId3"/>
    <p:sldId id="284" r:id="rId4"/>
    <p:sldId id="276" r:id="rId5"/>
    <p:sldId id="277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A93"/>
    <a:srgbClr val="EBBED9"/>
    <a:srgbClr val="E3147E"/>
    <a:srgbClr val="F8C4C0"/>
    <a:srgbClr val="BBD1BF"/>
    <a:srgbClr val="159386"/>
    <a:srgbClr val="C1DEC4"/>
    <a:srgbClr val="E74F24"/>
    <a:srgbClr val="FEECAE"/>
    <a:srgbClr val="075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home-early-years/early-years-class-management/early-years-transition" TargetMode="Externa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home-early-years/early-years-class-management/early-years-transition" TargetMode="Externa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x, room&#10;&#10;Description automatically generated">
            <a:extLst>
              <a:ext uri="{FF2B5EF4-FFF2-40B4-BE49-F238E27FC236}">
                <a16:creationId xmlns:a16="http://schemas.microsoft.com/office/drawing/2014/main" id="{677F9F75-D3F3-AA4B-BB69-4D14C8B2F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ABB786A1-7BD9-0342-9515-B24A33508A69}"/>
              </a:ext>
            </a:extLst>
          </p:cNvPr>
          <p:cNvSpPr/>
          <p:nvPr userDrawn="1"/>
        </p:nvSpPr>
        <p:spPr>
          <a:xfrm>
            <a:off x="4065944" y="5508027"/>
            <a:ext cx="1008081" cy="63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224C47C7-CF5A-5B4A-8067-A692AFFBA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3CF5D004-88AD-1940-BC88-2DD959429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AF0C67B-55E1-4040-8763-0EC19514E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17BC3B83-BC5B-E446-A28B-D9333AC41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FAFA6BDC-CCB6-4744-AA24-4E46B03AFE80}"/>
              </a:ext>
            </a:extLst>
          </p:cNvPr>
          <p:cNvSpPr/>
          <p:nvPr userDrawn="1"/>
        </p:nvSpPr>
        <p:spPr>
          <a:xfrm>
            <a:off x="3998259" y="2976282"/>
            <a:ext cx="1219200" cy="860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417836"/>
            <a:ext cx="8220075" cy="994306"/>
          </a:xfrm>
        </p:spPr>
        <p:txBody>
          <a:bodyPr/>
          <a:lstStyle/>
          <a:p>
            <a:r>
              <a:rPr lang="en-GB" sz="3600" dirty="0"/>
              <a:t>All About My New School</a:t>
            </a:r>
            <a:endParaRPr lang="en-GB" sz="3600" dirty="0"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2DB95D-082E-3A44-A778-7C6D7062E07E}"/>
              </a:ext>
            </a:extLst>
          </p:cNvPr>
          <p:cNvSpPr/>
          <p:nvPr/>
        </p:nvSpPr>
        <p:spPr>
          <a:xfrm>
            <a:off x="1678260" y="1427050"/>
            <a:ext cx="5777947" cy="1304219"/>
          </a:xfrm>
          <a:prstGeom prst="roundRect">
            <a:avLst/>
          </a:prstGeom>
          <a:solidFill>
            <a:srgbClr val="EBBED9"/>
          </a:solidFill>
          <a:ln w="28575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St Julie Catholic Primary School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108326-B390-7948-B362-B26CDE53DC6F}"/>
              </a:ext>
            </a:extLst>
          </p:cNvPr>
          <p:cNvSpPr/>
          <p:nvPr/>
        </p:nvSpPr>
        <p:spPr>
          <a:xfrm>
            <a:off x="1572243" y="2915479"/>
            <a:ext cx="5777948" cy="2945296"/>
          </a:xfrm>
          <a:prstGeom prst="roundRect">
            <a:avLst/>
          </a:prstGeom>
          <a:solidFill>
            <a:srgbClr val="B1DEF8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A picture containing doll, toy, window&#10;&#10;Description automatically generated">
            <a:extLst>
              <a:ext uri="{FF2B5EF4-FFF2-40B4-BE49-F238E27FC236}">
                <a16:creationId xmlns:a16="http://schemas.microsoft.com/office/drawing/2014/main" id="{7EFA7E88-9931-AB4A-8A0D-6B791085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1" y="4847716"/>
            <a:ext cx="2326947" cy="17993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8B6882F-6D01-4C4F-BD0D-0588DC8A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2" y="3034747"/>
            <a:ext cx="2513150" cy="282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0CB156B-2FD8-5843-A264-59DBDD073BEC}"/>
              </a:ext>
            </a:extLst>
          </p:cNvPr>
          <p:cNvSpPr/>
          <p:nvPr/>
        </p:nvSpPr>
        <p:spPr>
          <a:xfrm>
            <a:off x="2220686" y="598931"/>
            <a:ext cx="4500748" cy="4837000"/>
          </a:xfrm>
          <a:prstGeom prst="ellipse">
            <a:avLst/>
          </a:prstGeom>
          <a:solidFill>
            <a:srgbClr val="EBBED9"/>
          </a:solidFill>
          <a:ln w="38100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inkl" pitchFamily="2" charset="77"/>
              </a:rPr>
              <a:t>We can’t wait to meet you. Have a lovely summer and stay safe!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Twinkl" pitchFamily="2" charset="77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F4C348D-C089-1349-9A38-793C0A6D7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5" y="524256"/>
            <a:ext cx="1213419" cy="1357243"/>
          </a:xfrm>
          <a:prstGeom prst="rect">
            <a:avLst/>
          </a:prstGeom>
        </p:spPr>
      </p:pic>
      <p:pic>
        <p:nvPicPr>
          <p:cNvPr id="12" name="Picture 11" descr="A picture containing doll, toy, window&#10;&#10;Description automatically generated">
            <a:extLst>
              <a:ext uri="{FF2B5EF4-FFF2-40B4-BE49-F238E27FC236}">
                <a16:creationId xmlns:a16="http://schemas.microsoft.com/office/drawing/2014/main" id="{E2EDF142-A672-6143-A119-DA2888CD3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52" y="4732235"/>
            <a:ext cx="3507808" cy="1636693"/>
          </a:xfrm>
          <a:prstGeom prst="rect">
            <a:avLst/>
          </a:prstGeom>
        </p:spPr>
      </p:pic>
      <p:pic>
        <p:nvPicPr>
          <p:cNvPr id="14" name="Picture 13" descr="A picture containing doll, toy, window&#10;&#10;Description automatically generated">
            <a:extLst>
              <a:ext uri="{FF2B5EF4-FFF2-40B4-BE49-F238E27FC236}">
                <a16:creationId xmlns:a16="http://schemas.microsoft.com/office/drawing/2014/main" id="{28145137-C2BC-764A-A44B-9390F3FA3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8" y="2977013"/>
            <a:ext cx="1725374" cy="1539881"/>
          </a:xfrm>
          <a:prstGeom prst="rect">
            <a:avLst/>
          </a:prstGeom>
        </p:spPr>
      </p:pic>
      <p:pic>
        <p:nvPicPr>
          <p:cNvPr id="16" name="Picture 15" descr="A picture containing toy, doll, window&#10;&#10;Description automatically generated">
            <a:extLst>
              <a:ext uri="{FF2B5EF4-FFF2-40B4-BE49-F238E27FC236}">
                <a16:creationId xmlns:a16="http://schemas.microsoft.com/office/drawing/2014/main" id="{94B5128C-03FB-0E43-AFAC-317779E55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0" y="2821521"/>
            <a:ext cx="1934196" cy="1674387"/>
          </a:xfrm>
          <a:prstGeom prst="rect">
            <a:avLst/>
          </a:prstGeom>
        </p:spPr>
      </p:pic>
      <p:pic>
        <p:nvPicPr>
          <p:cNvPr id="18" name="Picture 17" descr="A picture containing birthday, small, cake, girl&#10;&#10;Description automatically generated">
            <a:extLst>
              <a:ext uri="{FF2B5EF4-FFF2-40B4-BE49-F238E27FC236}">
                <a16:creationId xmlns:a16="http://schemas.microsoft.com/office/drawing/2014/main" id="{0304889B-FB90-154B-BC29-19E5C8613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" y="4886115"/>
            <a:ext cx="1991435" cy="1314971"/>
          </a:xfrm>
          <a:prstGeom prst="rect">
            <a:avLst/>
          </a:prstGeom>
        </p:spPr>
      </p:pic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088393B-E675-C942-BFBD-B533B55FD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22" y="1020895"/>
            <a:ext cx="1565513" cy="1493576"/>
          </a:xfrm>
          <a:prstGeom prst="rect">
            <a:avLst/>
          </a:prstGeom>
        </p:spPr>
      </p:pic>
      <p:pic>
        <p:nvPicPr>
          <p:cNvPr id="25" name="Picture 24" descr="A picture containing doll&#10;&#10;Description automatically generated">
            <a:extLst>
              <a:ext uri="{FF2B5EF4-FFF2-40B4-BE49-F238E27FC236}">
                <a16:creationId xmlns:a16="http://schemas.microsoft.com/office/drawing/2014/main" id="{A585AE12-F8EA-514D-9F1E-F8681536B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8" y="4907478"/>
            <a:ext cx="2168771" cy="1461450"/>
          </a:xfrm>
          <a:prstGeom prst="rect">
            <a:avLst/>
          </a:prstGeom>
        </p:spPr>
      </p:pic>
      <p:pic>
        <p:nvPicPr>
          <p:cNvPr id="33" name="Picture 32" descr="A picture containing doll, toy, mug&#10;&#10;Description automatically generated">
            <a:extLst>
              <a:ext uri="{FF2B5EF4-FFF2-40B4-BE49-F238E27FC236}">
                <a16:creationId xmlns:a16="http://schemas.microsoft.com/office/drawing/2014/main" id="{56B96D54-11E6-FF4A-B88F-D6411EC2F8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" y="598931"/>
            <a:ext cx="1725374" cy="1987498"/>
          </a:xfrm>
          <a:prstGeom prst="rect">
            <a:avLst/>
          </a:prstGeom>
        </p:spPr>
      </p:pic>
      <p:pic>
        <p:nvPicPr>
          <p:cNvPr id="35" name="Picture 34" descr="A picture containing toy, standing, woman, man&#10;&#10;Description automatically generated">
            <a:extLst>
              <a:ext uri="{FF2B5EF4-FFF2-40B4-BE49-F238E27FC236}">
                <a16:creationId xmlns:a16="http://schemas.microsoft.com/office/drawing/2014/main" id="{EDDDD5E5-12D9-994E-831B-F5A6F81D77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43" y="521086"/>
            <a:ext cx="1796758" cy="1214950"/>
          </a:xfrm>
          <a:prstGeom prst="rect">
            <a:avLst/>
          </a:prstGeom>
        </p:spPr>
      </p:pic>
      <p:pic>
        <p:nvPicPr>
          <p:cNvPr id="1038" name="Picture 14" descr="Image preview">
            <a:extLst>
              <a:ext uri="{FF2B5EF4-FFF2-40B4-BE49-F238E27FC236}">
                <a16:creationId xmlns:a16="http://schemas.microsoft.com/office/drawing/2014/main" id="{E9A2FCAC-845A-480A-A9B1-4BC7F6EB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390775"/>
            <a:ext cx="2238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1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Your New School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6AF172-C4C6-4547-9164-5E2EC019E30E}"/>
              </a:ext>
            </a:extLst>
          </p:cNvPr>
          <p:cNvSpPr/>
          <p:nvPr/>
        </p:nvSpPr>
        <p:spPr>
          <a:xfrm>
            <a:off x="1351723" y="1473201"/>
            <a:ext cx="6440553" cy="3581515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FFA97-8971-0043-904C-F3ED9A7FD198}"/>
              </a:ext>
            </a:extLst>
          </p:cNvPr>
          <p:cNvSpPr/>
          <p:nvPr/>
        </p:nvSpPr>
        <p:spPr>
          <a:xfrm>
            <a:off x="1219200" y="5276915"/>
            <a:ext cx="6573077" cy="77210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US" dirty="0"/>
              <a:t>This is your new school. It is called St Julie Catholic Primary School. We are really pleased that you are going to join us.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10019-1E15-4F50-945D-3583362BB95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3" y="1754729"/>
            <a:ext cx="2974167" cy="29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0262">
            <a:extLst>
              <a:ext uri="{FF2B5EF4-FFF2-40B4-BE49-F238E27FC236}">
                <a16:creationId xmlns:a16="http://schemas.microsoft.com/office/drawing/2014/main" id="{42112E1F-4A6C-4349-9D4E-7146AA94297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69" y="1754729"/>
            <a:ext cx="2974169" cy="29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6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 pitchFamily="2" charset="77"/>
              </a:rPr>
              <a:t>Meet Your Headteacher</a:t>
            </a:r>
            <a:endParaRPr lang="en-GB" sz="3600" dirty="0">
              <a:latin typeface="+mn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4DC1E6D-EB2B-364D-9FDE-D9FE464D72E8}"/>
              </a:ext>
            </a:extLst>
          </p:cNvPr>
          <p:cNvSpPr/>
          <p:nvPr/>
        </p:nvSpPr>
        <p:spPr>
          <a:xfrm>
            <a:off x="457198" y="1710041"/>
            <a:ext cx="3385932" cy="4187176"/>
          </a:xfrm>
          <a:prstGeom prst="roundRect">
            <a:avLst/>
          </a:prstGeom>
          <a:solidFill>
            <a:srgbClr val="CFB7D7"/>
          </a:solidFill>
          <a:ln w="28575">
            <a:solidFill>
              <a:srgbClr val="641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a photograph of your headteacher here.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1400A04-1D03-C34C-890E-2C8381754F8B}"/>
              </a:ext>
            </a:extLst>
          </p:cNvPr>
          <p:cNvSpPr/>
          <p:nvPr/>
        </p:nvSpPr>
        <p:spPr>
          <a:xfrm>
            <a:off x="4673254" y="1686882"/>
            <a:ext cx="3764548" cy="1693209"/>
          </a:xfrm>
          <a:prstGeom prst="wedgeRoundRectCallout">
            <a:avLst>
              <a:gd name="adj1" fmla="val -72111"/>
              <a:gd name="adj2" fmla="val -3036"/>
              <a:gd name="adj3" fmla="val 16667"/>
            </a:avLst>
          </a:prstGeom>
          <a:solidFill>
            <a:schemeClr val="bg1"/>
          </a:solidFill>
          <a:ln w="28575">
            <a:solidFill>
              <a:srgbClr val="641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name is </a:t>
            </a:r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Hodgson and I will be your headteacher. When you start school, I will come and say hello and look at the lovely work and playing you are doing. 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5966683B-6777-4A82-88C6-1CA2535E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2" y="2243957"/>
            <a:ext cx="3270588" cy="32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 pitchFamily="2" charset="77"/>
              </a:rPr>
              <a:t>Meet Your Teacher</a:t>
            </a:r>
            <a:endParaRPr lang="en-GB" sz="3600" dirty="0">
              <a:latin typeface="+mn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4DC1E6D-EB2B-364D-9FDE-D9FE464D72E8}"/>
              </a:ext>
            </a:extLst>
          </p:cNvPr>
          <p:cNvSpPr/>
          <p:nvPr/>
        </p:nvSpPr>
        <p:spPr>
          <a:xfrm>
            <a:off x="763320" y="1552714"/>
            <a:ext cx="3603813" cy="4562176"/>
          </a:xfrm>
          <a:prstGeom prst="roundRect">
            <a:avLst/>
          </a:prstGeom>
          <a:solidFill>
            <a:srgbClr val="8CCBC0"/>
          </a:solidFill>
          <a:ln w="28575">
            <a:solidFill>
              <a:srgbClr val="15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photograph of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teacher/s here.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1400A04-1D03-C34C-890E-2C8381754F8B}"/>
              </a:ext>
            </a:extLst>
          </p:cNvPr>
          <p:cNvSpPr/>
          <p:nvPr/>
        </p:nvSpPr>
        <p:spPr>
          <a:xfrm>
            <a:off x="4673254" y="1558989"/>
            <a:ext cx="3764548" cy="2612610"/>
          </a:xfrm>
          <a:prstGeom prst="wedgeRoundRectCallout">
            <a:avLst>
              <a:gd name="adj1" fmla="val -74223"/>
              <a:gd name="adj2" fmla="val -5480"/>
              <a:gd name="adj3" fmla="val 16667"/>
            </a:avLst>
          </a:prstGeom>
          <a:solidFill>
            <a:schemeClr val="bg1"/>
          </a:solidFill>
          <a:ln w="28575">
            <a:solidFill>
              <a:srgbClr val="15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pPr lvl="0" algn="ctr"/>
            <a:r>
              <a:rPr lang="en-US" dirty="0">
                <a:solidFill>
                  <a:srgbClr val="1C1C1C"/>
                </a:solidFill>
              </a:rPr>
              <a:t>Hello. I will be your new teacher. My name is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 err="1">
                <a:solidFill>
                  <a:srgbClr val="1C1C1C"/>
                </a:solidFill>
              </a:rPr>
              <a:t>Mrs</a:t>
            </a:r>
            <a:r>
              <a:rPr lang="en-US" dirty="0">
                <a:solidFill>
                  <a:srgbClr val="1C1C1C"/>
                </a:solidFill>
              </a:rPr>
              <a:t> Ashcroft. </a:t>
            </a:r>
          </a:p>
          <a:p>
            <a:pPr lvl="0" algn="ctr"/>
            <a:r>
              <a:rPr lang="en-US" dirty="0">
                <a:solidFill>
                  <a:srgbClr val="1C1C1C"/>
                </a:solidFill>
              </a:rPr>
              <a:t>Our class is called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Reception.</a:t>
            </a:r>
          </a:p>
          <a:p>
            <a:pPr lvl="0" algn="ctr"/>
            <a:r>
              <a:rPr lang="en-US" dirty="0">
                <a:solidFill>
                  <a:srgbClr val="1C1C1C"/>
                </a:solidFill>
              </a:rPr>
              <a:t>We are going to have lots of fun at school and make lots of new friends. </a:t>
            </a:r>
          </a:p>
        </p:txBody>
      </p:sp>
      <p:pic>
        <p:nvPicPr>
          <p:cNvPr id="5" name="Picture 4" descr="A picture containing person, holding, indoor, person&#10;&#10;Description automatically generated">
            <a:extLst>
              <a:ext uri="{FF2B5EF4-FFF2-40B4-BE49-F238E27FC236}">
                <a16:creationId xmlns:a16="http://schemas.microsoft.com/office/drawing/2014/main" id="{EFE0F2E2-C1A3-49AC-9611-901E2D3C1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1722783"/>
            <a:ext cx="2968487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0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Meet the Reception Team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US" dirty="0">
                <a:latin typeface="Twinkl" pitchFamily="2" charset="77"/>
              </a:rPr>
              <a:t>There are lots of other people in school that can’t wait to meet you.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Here are a few people you will meet at school.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5901AD0-395C-CA4C-89EF-6CB60EC943D8}"/>
              </a:ext>
            </a:extLst>
          </p:cNvPr>
          <p:cNvSpPr txBox="1">
            <a:spLocks/>
          </p:cNvSpPr>
          <p:nvPr/>
        </p:nvSpPr>
        <p:spPr>
          <a:xfrm>
            <a:off x="457198" y="2175597"/>
            <a:ext cx="2304589" cy="2273821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CF2B4CD-F0DD-A048-B4BF-150CCE9488F6}"/>
              </a:ext>
            </a:extLst>
          </p:cNvPr>
          <p:cNvSpPr txBox="1">
            <a:spLocks/>
          </p:cNvSpPr>
          <p:nvPr/>
        </p:nvSpPr>
        <p:spPr>
          <a:xfrm>
            <a:off x="4644264" y="2108689"/>
            <a:ext cx="1961770" cy="2273821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83A7107C-036F-9D4B-B305-8DC6F5F9B1D9}"/>
              </a:ext>
            </a:extLst>
          </p:cNvPr>
          <p:cNvSpPr/>
          <p:nvPr/>
        </p:nvSpPr>
        <p:spPr>
          <a:xfrm>
            <a:off x="7024121" y="2067945"/>
            <a:ext cx="1510279" cy="2273821"/>
          </a:xfrm>
          <a:prstGeom prst="wedgeRoundRectCallout">
            <a:avLst>
              <a:gd name="adj1" fmla="val -74223"/>
              <a:gd name="adj2" fmla="val -5480"/>
              <a:gd name="adj3" fmla="val 16667"/>
            </a:avLst>
          </a:prstGeom>
          <a:solidFill>
            <a:schemeClr val="bg1"/>
          </a:solidFill>
          <a:ln w="28575">
            <a:solidFill>
              <a:srgbClr val="0D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Smith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Teaching Assistant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B0F0D9D-1F4A-B749-860E-0824C346C5D5}"/>
              </a:ext>
            </a:extLst>
          </p:cNvPr>
          <p:cNvSpPr/>
          <p:nvPr/>
        </p:nvSpPr>
        <p:spPr>
          <a:xfrm>
            <a:off x="2947886" y="2218668"/>
            <a:ext cx="1510279" cy="2053368"/>
          </a:xfrm>
          <a:prstGeom prst="wedgeRoundRectCallout">
            <a:avLst>
              <a:gd name="adj1" fmla="val -74223"/>
              <a:gd name="adj2" fmla="val -5480"/>
              <a:gd name="adj3" fmla="val 16667"/>
            </a:avLst>
          </a:prstGeom>
          <a:solidFill>
            <a:schemeClr val="bg1"/>
          </a:solidFill>
          <a:ln w="28575">
            <a:solidFill>
              <a:srgbClr val="0D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Slocombe class teacher and Deputy Head teacher</a:t>
            </a:r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2BD2E2B5-5B9B-40FE-880C-451CEDE9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0" y="2284209"/>
            <a:ext cx="2095123" cy="19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standing in a garden&#10;&#10;Description automatically generated">
            <a:extLst>
              <a:ext uri="{FF2B5EF4-FFF2-40B4-BE49-F238E27FC236}">
                <a16:creationId xmlns:a16="http://schemas.microsoft.com/office/drawing/2014/main" id="{43F479B0-BFE8-4EED-916B-5AE0FA49B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37" y="2317942"/>
            <a:ext cx="2106297" cy="190950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552B9D5-EA4F-4097-9089-102C70AFE02B}"/>
              </a:ext>
            </a:extLst>
          </p:cNvPr>
          <p:cNvSpPr txBox="1">
            <a:spLocks/>
          </p:cNvSpPr>
          <p:nvPr/>
        </p:nvSpPr>
        <p:spPr>
          <a:xfrm>
            <a:off x="2761787" y="4382510"/>
            <a:ext cx="1961770" cy="2411896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B92E-5A3E-492E-8CDA-39D0BBF9E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33" y="4465451"/>
            <a:ext cx="1801183" cy="2138696"/>
          </a:xfrm>
          <a:prstGeom prst="rect">
            <a:avLst/>
          </a:prstGeom>
        </p:spPr>
      </p:pic>
      <p:sp>
        <p:nvSpPr>
          <p:cNvPr id="15" name="Rounded Rectangular Callout 12">
            <a:extLst>
              <a:ext uri="{FF2B5EF4-FFF2-40B4-BE49-F238E27FC236}">
                <a16:creationId xmlns:a16="http://schemas.microsoft.com/office/drawing/2014/main" id="{56709F47-1A74-4704-8317-6E14EC383918}"/>
              </a:ext>
            </a:extLst>
          </p:cNvPr>
          <p:cNvSpPr/>
          <p:nvPr/>
        </p:nvSpPr>
        <p:spPr>
          <a:xfrm>
            <a:off x="4870009" y="4421268"/>
            <a:ext cx="1510279" cy="2273821"/>
          </a:xfrm>
          <a:prstGeom prst="wedgeRoundRectCallout">
            <a:avLst>
              <a:gd name="adj1" fmla="val -74223"/>
              <a:gd name="adj2" fmla="val -5480"/>
              <a:gd name="adj3" fmla="val 16667"/>
            </a:avLst>
          </a:prstGeom>
          <a:solidFill>
            <a:schemeClr val="bg1"/>
          </a:solidFill>
          <a:ln w="28575">
            <a:solidFill>
              <a:srgbClr val="0D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Pincock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367778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 pitchFamily="2" charset="77"/>
              </a:rPr>
              <a:t>Your New Classroom</a:t>
            </a:r>
            <a:endParaRPr lang="en-GB" sz="36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6ED2CF-F9C5-E04B-8CD1-231E34A301BF}"/>
              </a:ext>
            </a:extLst>
          </p:cNvPr>
          <p:cNvSpPr/>
          <p:nvPr/>
        </p:nvSpPr>
        <p:spPr>
          <a:xfrm>
            <a:off x="4081670" y="1546037"/>
            <a:ext cx="4251194" cy="4667728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photograph of the classroom.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527F81-90DE-F74C-9479-86137A65DD95}"/>
              </a:ext>
            </a:extLst>
          </p:cNvPr>
          <p:cNvSpPr/>
          <p:nvPr/>
        </p:nvSpPr>
        <p:spPr>
          <a:xfrm>
            <a:off x="917154" y="3829878"/>
            <a:ext cx="2766950" cy="2383886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photograph of class teacher.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47A66E6-21C5-EB47-9257-7694872B932E}"/>
              </a:ext>
            </a:extLst>
          </p:cNvPr>
          <p:cNvSpPr/>
          <p:nvPr/>
        </p:nvSpPr>
        <p:spPr>
          <a:xfrm>
            <a:off x="811136" y="1546036"/>
            <a:ext cx="2965734" cy="1999676"/>
          </a:xfrm>
          <a:prstGeom prst="wedgeRoundRectCallout">
            <a:avLst>
              <a:gd name="adj1" fmla="val -23675"/>
              <a:gd name="adj2" fmla="val 94746"/>
              <a:gd name="adj3" fmla="val 16667"/>
            </a:avLst>
          </a:prstGeom>
          <a:solidFill>
            <a:schemeClr val="bg1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Reception classroom. There are lots of lovely things to do. You might like to play with the toys, read a book and draw a picture.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0307C-7171-43D8-B2DE-65BD7EF74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023" y="2090444"/>
            <a:ext cx="4238486" cy="3578915"/>
          </a:xfrm>
          <a:prstGeom prst="rect">
            <a:avLst/>
          </a:prstGeom>
        </p:spPr>
      </p:pic>
      <p:pic>
        <p:nvPicPr>
          <p:cNvPr id="5" name="Picture 4" descr="A picture containing person, holding, indoor, person&#10;&#10;Description automatically generated">
            <a:extLst>
              <a:ext uri="{FF2B5EF4-FFF2-40B4-BE49-F238E27FC236}">
                <a16:creationId xmlns:a16="http://schemas.microsoft.com/office/drawing/2014/main" id="{FC625125-B067-4E12-B257-B4953AD2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5" y="3758392"/>
            <a:ext cx="2258533" cy="24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3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winkl" pitchFamily="2" charset="77"/>
              </a:rPr>
              <a:t>Some Lovely Activities We Do</a:t>
            </a:r>
            <a:br>
              <a:rPr lang="en-US" sz="2800" dirty="0">
                <a:latin typeface="Twinkl" pitchFamily="2" charset="77"/>
              </a:rPr>
            </a:br>
            <a:r>
              <a:rPr lang="en-US" sz="2800" dirty="0">
                <a:latin typeface="Twinkl" pitchFamily="2" charset="77"/>
              </a:rPr>
              <a:t>in Our Class and Exciting Places we visit</a:t>
            </a:r>
            <a:endParaRPr lang="en-GB" sz="28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B822D1-1068-7B4E-BBFC-B0F09300CAE1}"/>
              </a:ext>
            </a:extLst>
          </p:cNvPr>
          <p:cNvSpPr/>
          <p:nvPr/>
        </p:nvSpPr>
        <p:spPr>
          <a:xfrm>
            <a:off x="3443844" y="1786625"/>
            <a:ext cx="2238501" cy="1911927"/>
          </a:xfrm>
          <a:prstGeom prst="roundRect">
            <a:avLst/>
          </a:prstGeom>
          <a:solidFill>
            <a:srgbClr val="EBBED9"/>
          </a:solidFill>
          <a:ln w="28575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photograph of an area in the classroom or activity.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1CB421-D13B-F84F-B6DD-C83D1E44F58A}"/>
              </a:ext>
            </a:extLst>
          </p:cNvPr>
          <p:cNvSpPr/>
          <p:nvPr/>
        </p:nvSpPr>
        <p:spPr>
          <a:xfrm>
            <a:off x="890649" y="3698553"/>
            <a:ext cx="2208811" cy="2284266"/>
          </a:xfrm>
          <a:prstGeom prst="roundRect">
            <a:avLst/>
          </a:prstGeom>
          <a:solidFill>
            <a:srgbClr val="B1DEF8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photograph of class teacher.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992C414-543D-134F-A1AD-A097A6930CD6}"/>
              </a:ext>
            </a:extLst>
          </p:cNvPr>
          <p:cNvSpPr/>
          <p:nvPr/>
        </p:nvSpPr>
        <p:spPr>
          <a:xfrm>
            <a:off x="890649" y="1633392"/>
            <a:ext cx="2375065" cy="1693209"/>
          </a:xfrm>
          <a:prstGeom prst="wedgeRoundRectCallout">
            <a:avLst>
              <a:gd name="adj1" fmla="val -1333"/>
              <a:gd name="adj2" fmla="val 130533"/>
              <a:gd name="adj3" fmla="val 16667"/>
            </a:avLst>
          </a:prstGeom>
          <a:solidFill>
            <a:schemeClr val="bg1"/>
          </a:solidFill>
          <a:ln w="28575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There are lots of things to play with and trips to go on. What do you think you will do first?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B2EF49-D349-964F-BC6A-FE5BD7CB7FF3}"/>
              </a:ext>
            </a:extLst>
          </p:cNvPr>
          <p:cNvSpPr txBox="1">
            <a:spLocks/>
          </p:cNvSpPr>
          <p:nvPr/>
        </p:nvSpPr>
        <p:spPr>
          <a:xfrm>
            <a:off x="6044542" y="1786625"/>
            <a:ext cx="2208809" cy="1911927"/>
          </a:xfrm>
          <a:prstGeom prst="roundRect">
            <a:avLst/>
          </a:prstGeom>
          <a:solidFill>
            <a:srgbClr val="B1DEF8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Add photograph of an area in the classroom or activity.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A2247AF-A80A-BF4E-B584-9A09070D6A5F}"/>
              </a:ext>
            </a:extLst>
          </p:cNvPr>
          <p:cNvSpPr txBox="1">
            <a:spLocks/>
          </p:cNvSpPr>
          <p:nvPr/>
        </p:nvSpPr>
        <p:spPr>
          <a:xfrm>
            <a:off x="3443845" y="4049021"/>
            <a:ext cx="2238501" cy="1911927"/>
          </a:xfrm>
          <a:prstGeom prst="roundRect">
            <a:avLst/>
          </a:prstGeom>
          <a:solidFill>
            <a:srgbClr val="B1DEF8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 of an area in the classroom or activity.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E2E03C9-25E7-6F40-88E7-9C79293AD3C5}"/>
              </a:ext>
            </a:extLst>
          </p:cNvPr>
          <p:cNvSpPr txBox="1">
            <a:spLocks/>
          </p:cNvSpPr>
          <p:nvPr/>
        </p:nvSpPr>
        <p:spPr>
          <a:xfrm>
            <a:off x="6044542" y="4049021"/>
            <a:ext cx="2238501" cy="1862545"/>
          </a:xfrm>
          <a:prstGeom prst="roundRect">
            <a:avLst/>
          </a:prstGeom>
          <a:solidFill>
            <a:srgbClr val="EBBED9"/>
          </a:solidFill>
          <a:ln w="28575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 of an area in the classroom or activity.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42969-E927-41E5-93B0-24C4C3DC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9035" y="4039390"/>
            <a:ext cx="1687285" cy="1881809"/>
          </a:xfrm>
          <a:prstGeom prst="rect">
            <a:avLst/>
          </a:prstGeom>
        </p:spPr>
      </p:pic>
      <p:pic>
        <p:nvPicPr>
          <p:cNvPr id="5" name="Picture 4" descr="A group of people in a store&#10;&#10;Description automatically generated">
            <a:extLst>
              <a:ext uri="{FF2B5EF4-FFF2-40B4-BE49-F238E27FC236}">
                <a16:creationId xmlns:a16="http://schemas.microsoft.com/office/drawing/2014/main" id="{8000452E-B626-45A9-B35E-1FCFBEFE1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74946" y="4049021"/>
            <a:ext cx="1976295" cy="1956460"/>
          </a:xfrm>
          <a:prstGeom prst="rect">
            <a:avLst/>
          </a:prstGeom>
        </p:spPr>
      </p:pic>
      <p:pic>
        <p:nvPicPr>
          <p:cNvPr id="13" name="Picture 12" descr="A picture containing indoor, table, items, sitting&#10;&#10;Description automatically generated">
            <a:extLst>
              <a:ext uri="{FF2B5EF4-FFF2-40B4-BE49-F238E27FC236}">
                <a16:creationId xmlns:a16="http://schemas.microsoft.com/office/drawing/2014/main" id="{36C39C0E-354A-40ED-9396-0707163D2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0" y="1914284"/>
            <a:ext cx="2208811" cy="1656608"/>
          </a:xfrm>
          <a:prstGeom prst="rect">
            <a:avLst/>
          </a:prstGeom>
        </p:spPr>
      </p:pic>
      <p:pic>
        <p:nvPicPr>
          <p:cNvPr id="15" name="Picture 14" descr="A picture containing text, photo, different, various&#10;&#10;Description automatically generated">
            <a:extLst>
              <a:ext uri="{FF2B5EF4-FFF2-40B4-BE49-F238E27FC236}">
                <a16:creationId xmlns:a16="http://schemas.microsoft.com/office/drawing/2014/main" id="{A569DD23-9668-405B-96F7-FA7093041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98" y="3789926"/>
            <a:ext cx="1603512" cy="2138016"/>
          </a:xfrm>
          <a:prstGeom prst="rect">
            <a:avLst/>
          </a:prstGeom>
        </p:spPr>
      </p:pic>
      <p:pic>
        <p:nvPicPr>
          <p:cNvPr id="17" name="Picture 1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266F078-6E8D-46F7-9C1A-A94A450B60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8" y="1769915"/>
            <a:ext cx="1941143" cy="1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 pitchFamily="2" charset="77"/>
              </a:rPr>
              <a:t>The Outside Area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1916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US" dirty="0">
                <a:latin typeface="Twinkl" pitchFamily="2" charset="77"/>
              </a:rPr>
              <a:t>We also have a lovely outside area for you to play in.</a:t>
            </a:r>
          </a:p>
          <a:p>
            <a:pPr marL="114300" indent="0" algn="ctr">
              <a:buNone/>
            </a:pPr>
            <a:r>
              <a:rPr lang="en-US" dirty="0">
                <a:latin typeface="Twinkl" pitchFamily="2" charset="77"/>
              </a:rPr>
              <a:t>Look at all the wonderful things to do.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4B2AAF5-014F-C042-A037-1C3DAB84F2AB}"/>
              </a:ext>
            </a:extLst>
          </p:cNvPr>
          <p:cNvSpPr txBox="1">
            <a:spLocks/>
          </p:cNvSpPr>
          <p:nvPr/>
        </p:nvSpPr>
        <p:spPr>
          <a:xfrm>
            <a:off x="1642042" y="2108689"/>
            <a:ext cx="2639291" cy="1911927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A96AD-CA52-3347-BFC2-258486B5BE1C}"/>
              </a:ext>
            </a:extLst>
          </p:cNvPr>
          <p:cNvSpPr txBox="1">
            <a:spLocks/>
          </p:cNvSpPr>
          <p:nvPr/>
        </p:nvSpPr>
        <p:spPr>
          <a:xfrm>
            <a:off x="1642041" y="4143576"/>
            <a:ext cx="2639291" cy="1911927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987BE2C-FBD4-A348-AB10-F0F711297B48}"/>
              </a:ext>
            </a:extLst>
          </p:cNvPr>
          <p:cNvSpPr txBox="1">
            <a:spLocks/>
          </p:cNvSpPr>
          <p:nvPr/>
        </p:nvSpPr>
        <p:spPr>
          <a:xfrm>
            <a:off x="4779688" y="4143576"/>
            <a:ext cx="2639291" cy="1911927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photograph of an area in the outside area.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CC3D1DA-38ED-7145-A1A0-9B16EC5A8F74}"/>
              </a:ext>
            </a:extLst>
          </p:cNvPr>
          <p:cNvSpPr txBox="1">
            <a:spLocks/>
          </p:cNvSpPr>
          <p:nvPr/>
        </p:nvSpPr>
        <p:spPr>
          <a:xfrm>
            <a:off x="4797618" y="2108689"/>
            <a:ext cx="2639291" cy="1911927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1D77B1-04EA-4857-85DA-70AD9DE7630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1" y="2208624"/>
            <a:ext cx="2196030" cy="17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3B30B5-859C-4FAB-8F68-5C2F4F39BEB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3" y="4211943"/>
            <a:ext cx="1987826" cy="18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5B4FF57F-4CD5-4D0A-B105-F9DD1A226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49078" y="4143574"/>
            <a:ext cx="2252339" cy="1921583"/>
          </a:xfrm>
          <a:prstGeom prst="rect">
            <a:avLst/>
          </a:prstGeom>
        </p:spPr>
      </p:pic>
      <p:pic>
        <p:nvPicPr>
          <p:cNvPr id="4" name="Picture 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9D17A328-4C15-4291-B9BD-DA3D1C94B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7" y="2108689"/>
            <a:ext cx="1947495" cy="181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 pitchFamily="2" charset="77"/>
              </a:rPr>
              <a:t>Let’s Have a Look Around School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7772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US" dirty="0">
                <a:latin typeface="Twinkl" pitchFamily="2" charset="77"/>
              </a:rPr>
              <a:t>There are lots of other places in school that we can explore together.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Here are a few that we will visit and use.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0CDB305-3980-A844-94E1-A58F73FCC9C7}"/>
              </a:ext>
            </a:extLst>
          </p:cNvPr>
          <p:cNvSpPr txBox="1">
            <a:spLocks/>
          </p:cNvSpPr>
          <p:nvPr/>
        </p:nvSpPr>
        <p:spPr>
          <a:xfrm>
            <a:off x="779410" y="2157988"/>
            <a:ext cx="2383493" cy="1687533"/>
          </a:xfrm>
          <a:prstGeom prst="roundRect">
            <a:avLst/>
          </a:prstGeom>
          <a:solidFill>
            <a:srgbClr val="B1DEF8"/>
          </a:solidFill>
          <a:ln w="28575">
            <a:solidFill>
              <a:srgbClr val="0D6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a photograph of the hall.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B3E0B0-4060-034E-A6AF-E03C0C039EE3}"/>
              </a:ext>
            </a:extLst>
          </p:cNvPr>
          <p:cNvSpPr txBox="1">
            <a:spLocks/>
          </p:cNvSpPr>
          <p:nvPr/>
        </p:nvSpPr>
        <p:spPr>
          <a:xfrm>
            <a:off x="1807399" y="4297389"/>
            <a:ext cx="2639291" cy="1687534"/>
          </a:xfrm>
          <a:prstGeom prst="roundRect">
            <a:avLst/>
          </a:prstGeom>
          <a:solidFill>
            <a:srgbClr val="EBBED9"/>
          </a:solidFill>
          <a:ln w="28575">
            <a:solidFill>
              <a:srgbClr val="CA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a photograph of the library.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460D5E-2921-724B-A2A9-08C66AF2EF55}"/>
              </a:ext>
            </a:extLst>
          </p:cNvPr>
          <p:cNvSpPr txBox="1">
            <a:spLocks/>
          </p:cNvSpPr>
          <p:nvPr/>
        </p:nvSpPr>
        <p:spPr>
          <a:xfrm>
            <a:off x="3375488" y="2157989"/>
            <a:ext cx="2383493" cy="1687533"/>
          </a:xfrm>
          <a:prstGeom prst="roundRect">
            <a:avLst/>
          </a:prstGeom>
          <a:solidFill>
            <a:srgbClr val="C1DEC4"/>
          </a:solidFill>
          <a:ln w="28575">
            <a:solidFill>
              <a:srgbClr val="075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a photograph of the playground.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4C3A65-0C23-254A-91F2-CFBC84428CCF}"/>
              </a:ext>
            </a:extLst>
          </p:cNvPr>
          <p:cNvSpPr txBox="1">
            <a:spLocks/>
          </p:cNvSpPr>
          <p:nvPr/>
        </p:nvSpPr>
        <p:spPr>
          <a:xfrm>
            <a:off x="4715828" y="4297390"/>
            <a:ext cx="2639292" cy="1687533"/>
          </a:xfrm>
          <a:prstGeom prst="roundRect">
            <a:avLst/>
          </a:prstGeom>
          <a:solidFill>
            <a:srgbClr val="F8C4C0"/>
          </a:solidFill>
          <a:ln w="28575">
            <a:solidFill>
              <a:srgbClr val="E31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a photograph of the office.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108B13-1485-464A-88AE-4DF2200C8171}"/>
              </a:ext>
            </a:extLst>
          </p:cNvPr>
          <p:cNvSpPr txBox="1">
            <a:spLocks/>
          </p:cNvSpPr>
          <p:nvPr/>
        </p:nvSpPr>
        <p:spPr>
          <a:xfrm>
            <a:off x="5981099" y="2157987"/>
            <a:ext cx="2383493" cy="1687534"/>
          </a:xfrm>
          <a:prstGeom prst="roundRect">
            <a:avLst/>
          </a:prstGeom>
          <a:solidFill>
            <a:srgbClr val="FEECAE"/>
          </a:solidFill>
          <a:ln w="28575">
            <a:solidFill>
              <a:srgbClr val="E74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NTR"/>
                <a:ea typeface="NTR"/>
                <a:cs typeface="NTR"/>
                <a:sym typeface="NT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Add a photograph of the toilets.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24E266-76C6-0844-819E-92A29A14C6BD}"/>
              </a:ext>
            </a:extLst>
          </p:cNvPr>
          <p:cNvSpPr/>
          <p:nvPr/>
        </p:nvSpPr>
        <p:spPr>
          <a:xfrm>
            <a:off x="1178470" y="3915941"/>
            <a:ext cx="1401289" cy="225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hall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01C69B-FE4D-9644-A4A0-9ABA74F616FA}"/>
              </a:ext>
            </a:extLst>
          </p:cNvPr>
          <p:cNvSpPr/>
          <p:nvPr/>
        </p:nvSpPr>
        <p:spPr>
          <a:xfrm>
            <a:off x="3385021" y="3838867"/>
            <a:ext cx="2383493" cy="38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playground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81E365-2B99-3640-B4A8-72299CDB33BB}"/>
              </a:ext>
            </a:extLst>
          </p:cNvPr>
          <p:cNvSpPr/>
          <p:nvPr/>
        </p:nvSpPr>
        <p:spPr>
          <a:xfrm>
            <a:off x="2405373" y="6071016"/>
            <a:ext cx="1401289" cy="225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prayer garden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D72CA0-37CC-0B45-9F9A-E0CCF1F99F82}"/>
              </a:ext>
            </a:extLst>
          </p:cNvPr>
          <p:cNvSpPr/>
          <p:nvPr/>
        </p:nvSpPr>
        <p:spPr>
          <a:xfrm>
            <a:off x="5367647" y="6066542"/>
            <a:ext cx="1401289" cy="225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office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C3E8B3-FFD9-8A44-A6F6-08773862B127}"/>
              </a:ext>
            </a:extLst>
          </p:cNvPr>
          <p:cNvSpPr/>
          <p:nvPr/>
        </p:nvSpPr>
        <p:spPr>
          <a:xfrm>
            <a:off x="6485574" y="3915941"/>
            <a:ext cx="1401289" cy="225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toilet</a:t>
            </a:r>
          </a:p>
        </p:txBody>
      </p:sp>
      <p:pic>
        <p:nvPicPr>
          <p:cNvPr id="3" name="Picture 2" descr="The inside of a building&#10;&#10;Description automatically generated">
            <a:extLst>
              <a:ext uri="{FF2B5EF4-FFF2-40B4-BE49-F238E27FC236}">
                <a16:creationId xmlns:a16="http://schemas.microsoft.com/office/drawing/2014/main" id="{951B4A73-9947-46A0-81B1-343D31400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3634" y="2072429"/>
            <a:ext cx="1515374" cy="1855304"/>
          </a:xfrm>
          <a:prstGeom prst="rect">
            <a:avLst/>
          </a:prstGeom>
        </p:spPr>
      </p:pic>
      <p:pic>
        <p:nvPicPr>
          <p:cNvPr id="16" name="Picture 15" descr="A close up of some grass&#10;&#10;Description automatically generated">
            <a:extLst>
              <a:ext uri="{FF2B5EF4-FFF2-40B4-BE49-F238E27FC236}">
                <a16:creationId xmlns:a16="http://schemas.microsoft.com/office/drawing/2014/main" id="{C2CB3953-B8F3-44F2-A098-A8DA632C8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623" y="4047850"/>
            <a:ext cx="1687535" cy="2186609"/>
          </a:xfrm>
          <a:prstGeom prst="rect">
            <a:avLst/>
          </a:prstGeom>
        </p:spPr>
      </p:pic>
      <p:pic>
        <p:nvPicPr>
          <p:cNvPr id="18" name="Picture 17" descr="A picture containing outdoor, street, fire, hydrant&#10;&#10;Description automatically generated">
            <a:extLst>
              <a:ext uri="{FF2B5EF4-FFF2-40B4-BE49-F238E27FC236}">
                <a16:creationId xmlns:a16="http://schemas.microsoft.com/office/drawing/2014/main" id="{E265A751-211F-46C5-9D0F-29D1C99C1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089" y="1999541"/>
            <a:ext cx="1474066" cy="2001078"/>
          </a:xfrm>
          <a:prstGeom prst="rect">
            <a:avLst/>
          </a:prstGeom>
        </p:spPr>
      </p:pic>
      <p:pic>
        <p:nvPicPr>
          <p:cNvPr id="4" name="Picture 3" descr="A picture containing indoor, photo, small, sink&#10;&#10;Description automatically generated">
            <a:extLst>
              <a:ext uri="{FF2B5EF4-FFF2-40B4-BE49-F238E27FC236}">
                <a16:creationId xmlns:a16="http://schemas.microsoft.com/office/drawing/2014/main" id="{E06A0FFC-A2D2-4BC2-AB00-3F056A445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5977" y="2004514"/>
            <a:ext cx="1680880" cy="1987827"/>
          </a:xfrm>
          <a:prstGeom prst="rect">
            <a:avLst/>
          </a:prstGeom>
        </p:spPr>
      </p:pic>
      <p:pic>
        <p:nvPicPr>
          <p:cNvPr id="19" name="Picture 18" descr="A picture containing indoor, kitchen, sitting, refrigerator&#10;&#10;Description automatically generated">
            <a:extLst>
              <a:ext uri="{FF2B5EF4-FFF2-40B4-BE49-F238E27FC236}">
                <a16:creationId xmlns:a16="http://schemas.microsoft.com/office/drawing/2014/main" id="{B605E040-C2D7-44F5-9ABD-F4683332E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3285" y="4147549"/>
            <a:ext cx="1707380" cy="20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391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All About My New School</vt:lpstr>
      <vt:lpstr>Your New School</vt:lpstr>
      <vt:lpstr>Meet Your Headteacher</vt:lpstr>
      <vt:lpstr>Meet Your Teacher</vt:lpstr>
      <vt:lpstr>Meet the Reception Team</vt:lpstr>
      <vt:lpstr>Your New Classroom</vt:lpstr>
      <vt:lpstr>Some Lovely Activities We Do in Our Class and Exciting Places we visit</vt:lpstr>
      <vt:lpstr>The Outside Area</vt:lpstr>
      <vt:lpstr>Let’s Have a Look Around 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alexandra agapie-nadejde</dc:creator>
  <cp:lastModifiedBy>Jane Ashcroft</cp:lastModifiedBy>
  <cp:revision>32</cp:revision>
  <dcterms:created xsi:type="dcterms:W3CDTF">2020-06-03T14:51:29Z</dcterms:created>
  <dcterms:modified xsi:type="dcterms:W3CDTF">2020-07-03T10:13:47Z</dcterms:modified>
</cp:coreProperties>
</file>