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75" r:id="rId3"/>
    <p:sldId id="276" r:id="rId4"/>
    <p:sldId id="277" r:id="rId5"/>
    <p:sldId id="278" r:id="rId6"/>
    <p:sldId id="279" r:id="rId7"/>
    <p:sldId id="280" r:id="rId8"/>
    <p:sldId id="281" r:id="rId9"/>
    <p:sldId id="282" r:id="rId10"/>
    <p:sldId id="283"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4BF"/>
    <a:srgbClr val="F39CA2"/>
    <a:srgbClr val="ED6C76"/>
    <a:srgbClr val="EA516C"/>
    <a:srgbClr val="F9B000"/>
    <a:srgbClr val="E94E13"/>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6" d="100"/>
          <a:sy n="76" d="100"/>
        </p:scale>
        <p:origin x="139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planit-history-primary-teaching-resources/planit-history-primary-teaching-resources-uks2/planit-history-primary-teaching-resources-uks2-early-islamic-civilisation"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934437" y="5444455"/>
            <a:ext cx="1174458" cy="931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506436" y="6224630"/>
            <a:ext cx="637563" cy="616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69409" y="2161099"/>
            <a:ext cx="6778304" cy="1682957"/>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57198" y="478895"/>
            <a:ext cx="8220075" cy="994306"/>
          </a:xfrm>
        </p:spPr>
        <p:txBody>
          <a:bodyPr/>
          <a:lstStyle/>
          <a:p>
            <a:r>
              <a:rPr lang="en-GB" dirty="0"/>
              <a:t>Travels on the Silk Road</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322041" y="2353689"/>
            <a:ext cx="5011397" cy="1477328"/>
          </a:xfrm>
          <a:prstGeom prst="rect">
            <a:avLst/>
          </a:prstGeom>
          <a:noFill/>
        </p:spPr>
        <p:txBody>
          <a:bodyPr wrap="square" rtlCol="0">
            <a:spAutoFit/>
          </a:bodyPr>
          <a:lstStyle/>
          <a:p>
            <a:pPr>
              <a:spcBef>
                <a:spcPct val="0"/>
              </a:spcBef>
            </a:pPr>
            <a:r>
              <a:rPr lang="en-GB" altLang="en-US" dirty="0"/>
              <a:t>Marco Polo was an explorer from Venice. He travelled to China along the Silk Road. His book ‘The Travels of Marco Polo’ inspired many other explorers, such as Christopher Columbus.</a:t>
            </a:r>
          </a:p>
          <a:p>
            <a:endParaRPr lang="en-GB" dirty="0"/>
          </a:p>
        </p:txBody>
      </p:sp>
      <p:sp>
        <p:nvSpPr>
          <p:cNvPr id="6" name="TextBox 5"/>
          <p:cNvSpPr txBox="1"/>
          <p:nvPr/>
        </p:nvSpPr>
        <p:spPr>
          <a:xfrm>
            <a:off x="734946" y="4149529"/>
            <a:ext cx="7712767" cy="923330"/>
          </a:xfrm>
          <a:prstGeom prst="rect">
            <a:avLst/>
          </a:prstGeom>
          <a:noFill/>
        </p:spPr>
        <p:txBody>
          <a:bodyPr wrap="square" rtlCol="0">
            <a:spAutoFit/>
          </a:bodyPr>
          <a:lstStyle/>
          <a:p>
            <a:pPr>
              <a:lnSpc>
                <a:spcPct val="100000"/>
              </a:lnSpc>
              <a:spcBef>
                <a:spcPct val="0"/>
              </a:spcBef>
              <a:buFontTx/>
              <a:buNone/>
            </a:pPr>
            <a:r>
              <a:rPr lang="en-GB" altLang="en-US" dirty="0"/>
              <a:t>Although the Silk Road hasn’t been used as a trading route for hundreds of years, tourists still travel along some of the Silk Road today.</a:t>
            </a:r>
          </a:p>
          <a:p>
            <a:endParaRPr lang="en-GB"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99" y="1375129"/>
            <a:ext cx="2955508" cy="246892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18689" y="4666178"/>
            <a:ext cx="1429024" cy="1740716"/>
          </a:xfrm>
          <a:prstGeom prst="rect">
            <a:avLst/>
          </a:prstGeom>
        </p:spPr>
      </p:pic>
    </p:spTree>
    <p:extLst>
      <p:ext uri="{BB962C8B-B14F-4D97-AF65-F5344CB8AC3E}">
        <p14:creationId xmlns:p14="http://schemas.microsoft.com/office/powerpoint/2010/main" val="3727234143"/>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380602" y="6014906"/>
            <a:ext cx="763397" cy="82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4061669" y="3038213"/>
            <a:ext cx="1147894" cy="82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21745" y="2573975"/>
            <a:ext cx="6241409" cy="1110068"/>
          </a:xfrm>
          <a:prstGeom prst="rect">
            <a:avLst/>
          </a:prstGeom>
          <a:solidFill>
            <a:schemeClr val="bg1"/>
          </a:solidFill>
          <a:ln w="28575">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ct val="0"/>
              </a:spcBef>
            </a:pPr>
            <a:r>
              <a:rPr lang="en-GB" altLang="en-US" dirty="0">
                <a:solidFill>
                  <a:schemeClr val="tx1"/>
                </a:solidFill>
              </a:rPr>
              <a:t>What kinds of things do you think are traded to and from the UK? How do you think they are transported?</a:t>
            </a:r>
            <a:endParaRPr lang="en-GB" dirty="0"/>
          </a:p>
        </p:txBody>
      </p:sp>
      <p:sp>
        <p:nvSpPr>
          <p:cNvPr id="2" name="Title 1"/>
          <p:cNvSpPr>
            <a:spLocks noGrp="1"/>
          </p:cNvSpPr>
          <p:nvPr>
            <p:ph type="title"/>
          </p:nvPr>
        </p:nvSpPr>
        <p:spPr/>
        <p:txBody>
          <a:bodyPr/>
          <a:lstStyle/>
          <a:p>
            <a:r>
              <a:rPr lang="en-GB" dirty="0"/>
              <a:t>Trading</a:t>
            </a:r>
          </a:p>
        </p:txBody>
      </p:sp>
      <p:sp>
        <p:nvSpPr>
          <p:cNvPr id="3" name="Rectangle 2">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6494" y="1544787"/>
            <a:ext cx="7903833" cy="923330"/>
          </a:xfrm>
          <a:prstGeom prst="rect">
            <a:avLst/>
          </a:prstGeom>
          <a:noFill/>
        </p:spPr>
        <p:txBody>
          <a:bodyPr wrap="square" rtlCol="0">
            <a:spAutoFit/>
          </a:bodyPr>
          <a:lstStyle/>
          <a:p>
            <a:r>
              <a:rPr lang="en-GB" altLang="en-US" dirty="0"/>
              <a:t>Trading is when goods are bought and sold. They are often moved from one place to another.</a:t>
            </a:r>
          </a:p>
          <a:p>
            <a:endParaRPr lang="en-GB" dirty="0"/>
          </a:p>
        </p:txBody>
      </p:sp>
      <p:sp>
        <p:nvSpPr>
          <p:cNvPr id="5" name="Oval 4"/>
          <p:cNvSpPr/>
          <p:nvPr/>
        </p:nvSpPr>
        <p:spPr>
          <a:xfrm>
            <a:off x="964734" y="2376834"/>
            <a:ext cx="1504350" cy="1504350"/>
          </a:xfrm>
          <a:prstGeom prst="ellipse">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grpSp>
        <p:nvGrpSpPr>
          <p:cNvPr id="12" name="Group 11"/>
          <p:cNvGrpSpPr/>
          <p:nvPr/>
        </p:nvGrpSpPr>
        <p:grpSpPr>
          <a:xfrm>
            <a:off x="686494" y="4188670"/>
            <a:ext cx="7207546" cy="1809458"/>
            <a:chOff x="686494" y="4188670"/>
            <a:chExt cx="7207546" cy="1809458"/>
          </a:xfrm>
        </p:grpSpPr>
        <p:sp>
          <p:nvSpPr>
            <p:cNvPr id="11" name="Rectangle 10"/>
            <p:cNvSpPr/>
            <p:nvPr/>
          </p:nvSpPr>
          <p:spPr>
            <a:xfrm>
              <a:off x="686494" y="4188670"/>
              <a:ext cx="7207546" cy="1809458"/>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96954" y="4377422"/>
              <a:ext cx="4261609" cy="1477328"/>
            </a:xfrm>
            <a:prstGeom prst="rect">
              <a:avLst/>
            </a:prstGeom>
            <a:noFill/>
          </p:spPr>
          <p:txBody>
            <a:bodyPr wrap="square" rtlCol="0">
              <a:spAutoFit/>
            </a:bodyPr>
            <a:lstStyle/>
            <a:p>
              <a:r>
                <a:rPr lang="en-GB" altLang="en-US" dirty="0"/>
                <a:t>Oil, cars, food and medicines are some of the things that are traded to and from the UK each year. These goods are transported by air or on massive shipping containers.</a:t>
              </a:r>
              <a:endParaRPr lang="en-GB" dirty="0"/>
            </a:p>
          </p:txBody>
        </p:sp>
      </p:gr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0782" y="3585867"/>
            <a:ext cx="3832629" cy="2710111"/>
          </a:xfrm>
          <a:prstGeom prst="rect">
            <a:avLst/>
          </a:prstGeom>
        </p:spPr>
      </p:pic>
    </p:spTree>
    <p:extLst>
      <p:ext uri="{BB962C8B-B14F-4D97-AF65-F5344CB8AC3E}">
        <p14:creationId xmlns:p14="http://schemas.microsoft.com/office/powerpoint/2010/main" val="2806860353"/>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478895"/>
            <a:ext cx="8220075" cy="994306"/>
          </a:xfrm>
        </p:spPr>
        <p:txBody>
          <a:bodyPr/>
          <a:lstStyle/>
          <a:p>
            <a:r>
              <a:rPr lang="en-GB" dirty="0"/>
              <a:t>Trading</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53966" y="1716284"/>
            <a:ext cx="6090408" cy="1110068"/>
          </a:xfrm>
          <a:prstGeom prst="rect">
            <a:avLst/>
          </a:prstGeom>
          <a:solidFill>
            <a:schemeClr val="bg1"/>
          </a:solidFill>
          <a:ln w="28575">
            <a:solidFill>
              <a:srgbClr val="ED6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ct val="0"/>
              </a:spcBef>
            </a:pPr>
            <a:r>
              <a:rPr lang="en-GB" altLang="en-US" dirty="0">
                <a:solidFill>
                  <a:schemeClr val="tx1"/>
                </a:solidFill>
              </a:rPr>
              <a:t>In the days before modern transport, how do you think goods were transported?</a:t>
            </a:r>
            <a:endParaRPr lang="en-GB" dirty="0"/>
          </a:p>
        </p:txBody>
      </p:sp>
      <p:sp>
        <p:nvSpPr>
          <p:cNvPr id="7" name="Oval 6"/>
          <p:cNvSpPr/>
          <p:nvPr/>
        </p:nvSpPr>
        <p:spPr>
          <a:xfrm>
            <a:off x="796954" y="1519143"/>
            <a:ext cx="1504350" cy="1504350"/>
          </a:xfrm>
          <a:prstGeom prst="ellipse">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sp>
        <p:nvSpPr>
          <p:cNvPr id="9" name="TextBox 8"/>
          <p:cNvSpPr txBox="1"/>
          <p:nvPr/>
        </p:nvSpPr>
        <p:spPr>
          <a:xfrm>
            <a:off x="871853" y="3463718"/>
            <a:ext cx="3077016" cy="2031325"/>
          </a:xfrm>
          <a:prstGeom prst="rect">
            <a:avLst/>
          </a:prstGeom>
          <a:noFill/>
        </p:spPr>
        <p:txBody>
          <a:bodyPr wrap="square" rtlCol="0">
            <a:spAutoFit/>
          </a:bodyPr>
          <a:lstStyle/>
          <a:p>
            <a:r>
              <a:rPr lang="en-GB" altLang="en-US" dirty="0"/>
              <a:t>In the past, goods had to be moved over land using pack animals, such as camels, horses and mules. Because of this, it was important that the routes were as direct and safe as possible.</a:t>
            </a: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412" y="3396606"/>
            <a:ext cx="4741024" cy="2689530"/>
          </a:xfrm>
          <a:prstGeom prst="rect">
            <a:avLst/>
          </a:prstGeom>
        </p:spPr>
      </p:pic>
    </p:spTree>
    <p:extLst>
      <p:ext uri="{BB962C8B-B14F-4D97-AF65-F5344CB8AC3E}">
        <p14:creationId xmlns:p14="http://schemas.microsoft.com/office/powerpoint/2010/main" val="1145672409"/>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7070" y="3429262"/>
            <a:ext cx="4002075" cy="2719867"/>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27071" y="2232954"/>
            <a:ext cx="4002075" cy="1147809"/>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a:spLocks noGrp="1"/>
          </p:cNvSpPr>
          <p:nvPr>
            <p:ph type="title"/>
          </p:nvPr>
        </p:nvSpPr>
        <p:spPr>
          <a:xfrm>
            <a:off x="457198" y="478895"/>
            <a:ext cx="8220075" cy="994306"/>
          </a:xfrm>
        </p:spPr>
        <p:txBody>
          <a:bodyPr/>
          <a:lstStyle/>
          <a:p>
            <a:r>
              <a:rPr lang="en-GB" dirty="0"/>
              <a:t>The Han Dynasty</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6494" y="1544787"/>
            <a:ext cx="7903833" cy="923330"/>
          </a:xfrm>
          <a:prstGeom prst="rect">
            <a:avLst/>
          </a:prstGeom>
          <a:noFill/>
        </p:spPr>
        <p:txBody>
          <a:bodyPr wrap="square" rtlCol="0">
            <a:spAutoFit/>
          </a:bodyPr>
          <a:lstStyle/>
          <a:p>
            <a:pPr>
              <a:spcBef>
                <a:spcPct val="0"/>
              </a:spcBef>
            </a:pPr>
            <a:r>
              <a:rPr lang="en-GB" altLang="en-US" dirty="0"/>
              <a:t>Ancient Chinese ruling families were known as dynasties. The Han dynasty was from 206 BC to AD 220. </a:t>
            </a:r>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512" y="2245293"/>
            <a:ext cx="3574542" cy="3903837"/>
          </a:xfrm>
          <a:prstGeom prst="rect">
            <a:avLst/>
          </a:prstGeom>
        </p:spPr>
      </p:pic>
      <p:sp>
        <p:nvSpPr>
          <p:cNvPr id="7" name="TextBox 6"/>
          <p:cNvSpPr txBox="1"/>
          <p:nvPr/>
        </p:nvSpPr>
        <p:spPr>
          <a:xfrm>
            <a:off x="4510089" y="2344382"/>
            <a:ext cx="3919057" cy="3693319"/>
          </a:xfrm>
          <a:prstGeom prst="rect">
            <a:avLst/>
          </a:prstGeom>
          <a:noFill/>
        </p:spPr>
        <p:txBody>
          <a:bodyPr wrap="square" rtlCol="0">
            <a:spAutoFit/>
          </a:bodyPr>
          <a:lstStyle/>
          <a:p>
            <a:pPr>
              <a:lnSpc>
                <a:spcPct val="100000"/>
              </a:lnSpc>
              <a:spcBef>
                <a:spcPct val="0"/>
              </a:spcBef>
              <a:buFontTx/>
              <a:buNone/>
            </a:pPr>
            <a:r>
              <a:rPr lang="en-GB" altLang="en-US" dirty="0"/>
              <a:t>The Han dynasty was a time of scientific and technological advances.</a:t>
            </a:r>
          </a:p>
          <a:p>
            <a:pPr>
              <a:lnSpc>
                <a:spcPct val="100000"/>
              </a:lnSpc>
              <a:spcBef>
                <a:spcPct val="0"/>
              </a:spcBef>
              <a:buFontTx/>
              <a:buNone/>
            </a:pPr>
            <a:endParaRPr lang="en-GB" altLang="en-US" dirty="0"/>
          </a:p>
          <a:p>
            <a:pPr>
              <a:lnSpc>
                <a:spcPct val="100000"/>
              </a:lnSpc>
              <a:spcBef>
                <a:spcPct val="0"/>
              </a:spcBef>
              <a:buFontTx/>
              <a:buNone/>
            </a:pPr>
            <a:r>
              <a:rPr lang="en-GB" altLang="en-US" dirty="0"/>
              <a:t>For thousands of years, silk had been used in China but how it was made was kept a secret from outsiders. Chinese silk was very valuable. During the Han dynasty, a trading route was established where silk could be transported and sold across Asia and into Europe.</a:t>
            </a:r>
          </a:p>
          <a:p>
            <a:endParaRPr lang="en-GB" dirty="0"/>
          </a:p>
        </p:txBody>
      </p:sp>
    </p:spTree>
    <p:extLst>
      <p:ext uri="{BB962C8B-B14F-4D97-AF65-F5344CB8AC3E}">
        <p14:creationId xmlns:p14="http://schemas.microsoft.com/office/powerpoint/2010/main" val="3490171993"/>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478895"/>
            <a:ext cx="8220075" cy="994306"/>
          </a:xfrm>
        </p:spPr>
        <p:txBody>
          <a:bodyPr/>
          <a:lstStyle/>
          <a:p>
            <a:r>
              <a:rPr lang="en-GB" dirty="0"/>
              <a:t>The Han Dynasty</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204543" y="1508614"/>
            <a:ext cx="4174268" cy="1754326"/>
          </a:xfrm>
          <a:prstGeom prst="rect">
            <a:avLst/>
          </a:prstGeom>
          <a:noFill/>
        </p:spPr>
        <p:txBody>
          <a:bodyPr wrap="square" rtlCol="0">
            <a:spAutoFit/>
          </a:bodyPr>
          <a:lstStyle/>
          <a:p>
            <a:pPr>
              <a:buFont typeface="Arial" panose="020B0604020202020204" pitchFamily="34" charset="0"/>
              <a:buNone/>
            </a:pPr>
            <a:r>
              <a:rPr lang="en-GB" altLang="en-US" dirty="0"/>
              <a:t>The trading route would one day be known as the ‘Silk Road’. As well as silk, the Chinese also traded spices, glass beads, animal furs and pottery along the Silk Road.</a:t>
            </a:r>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075" y="1592535"/>
            <a:ext cx="3288385" cy="3591320"/>
          </a:xfrm>
          <a:prstGeom prst="rect">
            <a:avLst/>
          </a:prstGeom>
        </p:spPr>
      </p:pic>
      <p:sp>
        <p:nvSpPr>
          <p:cNvPr id="7" name="TextBox 6"/>
          <p:cNvSpPr txBox="1"/>
          <p:nvPr/>
        </p:nvSpPr>
        <p:spPr>
          <a:xfrm>
            <a:off x="4174916" y="3121700"/>
            <a:ext cx="4230307" cy="2308324"/>
          </a:xfrm>
          <a:prstGeom prst="rect">
            <a:avLst/>
          </a:prstGeom>
          <a:noFill/>
        </p:spPr>
        <p:txBody>
          <a:bodyPr wrap="square" rtlCol="0">
            <a:spAutoFit/>
          </a:bodyPr>
          <a:lstStyle/>
          <a:p>
            <a:pPr>
              <a:lnSpc>
                <a:spcPct val="100000"/>
              </a:lnSpc>
              <a:spcBef>
                <a:spcPct val="0"/>
              </a:spcBef>
              <a:buFontTx/>
              <a:buNone/>
            </a:pPr>
            <a:r>
              <a:rPr lang="en-GB" altLang="en-US" dirty="0"/>
              <a:t>It wasn’t only goods being transported; ideas were also shared as people travelled along the Silk Road. Some historians believe that ideas from Buddhism, Christianity and other ideologies were spread along the </a:t>
            </a:r>
          </a:p>
          <a:p>
            <a:pPr>
              <a:lnSpc>
                <a:spcPct val="100000"/>
              </a:lnSpc>
              <a:spcBef>
                <a:spcPct val="0"/>
              </a:spcBef>
              <a:buFontTx/>
              <a:buNone/>
            </a:pPr>
            <a:r>
              <a:rPr lang="en-GB" altLang="en-US" dirty="0"/>
              <a:t>Silk Road.</a:t>
            </a:r>
          </a:p>
          <a:p>
            <a:endParaRPr lang="en-GB" dirty="0"/>
          </a:p>
        </p:txBody>
      </p:sp>
      <p:grpSp>
        <p:nvGrpSpPr>
          <p:cNvPr id="11" name="Group 10"/>
          <p:cNvGrpSpPr/>
          <p:nvPr/>
        </p:nvGrpSpPr>
        <p:grpSpPr>
          <a:xfrm>
            <a:off x="698075" y="5272359"/>
            <a:ext cx="7979198" cy="1007220"/>
            <a:chOff x="698075" y="5272359"/>
            <a:chExt cx="7979198" cy="1007220"/>
          </a:xfrm>
        </p:grpSpPr>
        <p:sp>
          <p:nvSpPr>
            <p:cNvPr id="9" name="Rectangle 8"/>
            <p:cNvSpPr/>
            <p:nvPr/>
          </p:nvSpPr>
          <p:spPr>
            <a:xfrm>
              <a:off x="698075" y="5272359"/>
              <a:ext cx="7680735" cy="918716"/>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40021" y="5356249"/>
              <a:ext cx="7937252" cy="923330"/>
            </a:xfrm>
            <a:prstGeom prst="rect">
              <a:avLst/>
            </a:prstGeom>
            <a:noFill/>
          </p:spPr>
          <p:txBody>
            <a:bodyPr wrap="square" rtlCol="0">
              <a:spAutoFit/>
            </a:bodyPr>
            <a:lstStyle/>
            <a:p>
              <a:pPr>
                <a:lnSpc>
                  <a:spcPct val="100000"/>
                </a:lnSpc>
                <a:spcBef>
                  <a:spcPct val="0"/>
                </a:spcBef>
                <a:buFontTx/>
                <a:buNone/>
              </a:pPr>
              <a:r>
                <a:rPr lang="en-GB" altLang="en-US" b="1" dirty="0"/>
                <a:t>Did You Know?</a:t>
              </a:r>
            </a:p>
            <a:p>
              <a:pPr>
                <a:lnSpc>
                  <a:spcPct val="100000"/>
                </a:lnSpc>
                <a:spcBef>
                  <a:spcPct val="0"/>
                </a:spcBef>
                <a:buFontTx/>
                <a:buNone/>
              </a:pPr>
              <a:r>
                <a:rPr lang="en-GB" altLang="en-US" dirty="0"/>
                <a:t>The Ancient Greeks called China ‘Seres’ which means ‘the land of silk’.</a:t>
              </a:r>
            </a:p>
            <a:p>
              <a:endParaRPr lang="en-GB" dirty="0"/>
            </a:p>
          </p:txBody>
        </p:sp>
      </p:grpSp>
    </p:spTree>
    <p:extLst>
      <p:ext uri="{BB962C8B-B14F-4D97-AF65-F5344CB8AC3E}">
        <p14:creationId xmlns:p14="http://schemas.microsoft.com/office/powerpoint/2010/main" val="1902584920"/>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6690" y="2267787"/>
            <a:ext cx="7785996" cy="1434517"/>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57198" y="478895"/>
            <a:ext cx="8220075" cy="994306"/>
          </a:xfrm>
        </p:spPr>
        <p:txBody>
          <a:bodyPr/>
          <a:lstStyle/>
          <a:p>
            <a:r>
              <a:rPr lang="en-GB" dirty="0"/>
              <a:t>The Golden Age</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1661" y="1461551"/>
            <a:ext cx="7596166" cy="923330"/>
          </a:xfrm>
          <a:prstGeom prst="rect">
            <a:avLst/>
          </a:prstGeom>
          <a:noFill/>
        </p:spPr>
        <p:txBody>
          <a:bodyPr wrap="square" rtlCol="0">
            <a:spAutoFit/>
          </a:bodyPr>
          <a:lstStyle/>
          <a:p>
            <a:pPr>
              <a:spcBef>
                <a:spcPct val="0"/>
              </a:spcBef>
            </a:pPr>
            <a:r>
              <a:rPr lang="en-GB" altLang="en-US" dirty="0"/>
              <a:t>A caliphate is the name given to the Muslim government which ruled the Islamic Empire during the Middle Ages. </a:t>
            </a:r>
          </a:p>
          <a:p>
            <a:endParaRPr lang="en-GB" dirty="0"/>
          </a:p>
        </p:txBody>
      </p:sp>
      <p:sp>
        <p:nvSpPr>
          <p:cNvPr id="7" name="Rounded Rectangle 6"/>
          <p:cNvSpPr/>
          <p:nvPr/>
        </p:nvSpPr>
        <p:spPr>
          <a:xfrm>
            <a:off x="3841959" y="3367537"/>
            <a:ext cx="4672472" cy="2913529"/>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11659" y="2326362"/>
            <a:ext cx="7777803" cy="1477328"/>
          </a:xfrm>
          <a:prstGeom prst="rect">
            <a:avLst/>
          </a:prstGeom>
          <a:noFill/>
        </p:spPr>
        <p:txBody>
          <a:bodyPr wrap="square" rtlCol="0">
            <a:spAutoFit/>
          </a:bodyPr>
          <a:lstStyle/>
          <a:p>
            <a:pPr>
              <a:spcBef>
                <a:spcPct val="0"/>
              </a:spcBef>
            </a:pPr>
            <a:r>
              <a:rPr lang="en-GB" altLang="en-US" dirty="0"/>
              <a:t>The Umayyad Caliphate started in AD 661. The Islamic Empire grew during this time and the period is known as the Golden Age of Islam. The Golden Age of Islam continued under the Abbasid Caliphate and lasted until AD 1258.</a:t>
            </a:r>
          </a:p>
          <a:p>
            <a:endParaRPr lang="en-GB" dirty="0"/>
          </a:p>
        </p:txBody>
      </p:sp>
      <p:sp>
        <p:nvSpPr>
          <p:cNvPr id="9" name="TextBox 8"/>
          <p:cNvSpPr txBox="1"/>
          <p:nvPr/>
        </p:nvSpPr>
        <p:spPr>
          <a:xfrm>
            <a:off x="711658" y="3760879"/>
            <a:ext cx="2845274" cy="1200329"/>
          </a:xfrm>
          <a:prstGeom prst="rect">
            <a:avLst/>
          </a:prstGeom>
          <a:noFill/>
        </p:spPr>
        <p:txBody>
          <a:bodyPr wrap="square" rtlCol="0">
            <a:spAutoFit/>
          </a:bodyPr>
          <a:lstStyle/>
          <a:p>
            <a:pPr>
              <a:lnSpc>
                <a:spcPct val="100000"/>
              </a:lnSpc>
              <a:spcBef>
                <a:spcPct val="0"/>
              </a:spcBef>
              <a:buFontTx/>
              <a:buNone/>
            </a:pPr>
            <a:r>
              <a:rPr lang="en-GB" altLang="en-US" dirty="0"/>
              <a:t>During this time, trade and industry across nations flourished.</a:t>
            </a:r>
          </a:p>
          <a:p>
            <a:endParaRPr lang="en-GB" dirty="0"/>
          </a:p>
        </p:txBody>
      </p:sp>
    </p:spTree>
    <p:extLst>
      <p:ext uri="{BB962C8B-B14F-4D97-AF65-F5344CB8AC3E}">
        <p14:creationId xmlns:p14="http://schemas.microsoft.com/office/powerpoint/2010/main" val="2020036709"/>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61654" y="1691170"/>
            <a:ext cx="3800621" cy="1434517"/>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57198" y="478895"/>
            <a:ext cx="8220075" cy="994306"/>
          </a:xfrm>
        </p:spPr>
        <p:txBody>
          <a:bodyPr/>
          <a:lstStyle/>
          <a:p>
            <a:r>
              <a:rPr lang="en-GB" dirty="0"/>
              <a:t>The Golden Age</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3599" y="1829870"/>
            <a:ext cx="3298277" cy="1477328"/>
          </a:xfrm>
          <a:prstGeom prst="rect">
            <a:avLst/>
          </a:prstGeom>
          <a:noFill/>
        </p:spPr>
        <p:txBody>
          <a:bodyPr wrap="square" rtlCol="0">
            <a:spAutoFit/>
          </a:bodyPr>
          <a:lstStyle/>
          <a:p>
            <a:pPr>
              <a:spcBef>
                <a:spcPct val="0"/>
              </a:spcBef>
            </a:pPr>
            <a:r>
              <a:rPr lang="en-GB" altLang="en-US" dirty="0"/>
              <a:t>During the Abbasid Caliphate, the capital of the Islamic Empire became Baghdad in what is now Iraq.</a:t>
            </a:r>
          </a:p>
          <a:p>
            <a:endParaRPr lang="en-GB" dirty="0"/>
          </a:p>
        </p:txBody>
      </p:sp>
      <p:sp>
        <p:nvSpPr>
          <p:cNvPr id="6" name="Rounded Rectangle 5"/>
          <p:cNvSpPr/>
          <p:nvPr/>
        </p:nvSpPr>
        <p:spPr>
          <a:xfrm>
            <a:off x="3833964" y="1660224"/>
            <a:ext cx="4672472" cy="2913529"/>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03598" y="3307198"/>
            <a:ext cx="3003667" cy="2308324"/>
          </a:xfrm>
          <a:prstGeom prst="rect">
            <a:avLst/>
          </a:prstGeom>
          <a:noFill/>
        </p:spPr>
        <p:txBody>
          <a:bodyPr wrap="square" rtlCol="0">
            <a:spAutoFit/>
          </a:bodyPr>
          <a:lstStyle/>
          <a:p>
            <a:pPr>
              <a:lnSpc>
                <a:spcPct val="100000"/>
              </a:lnSpc>
              <a:spcBef>
                <a:spcPct val="0"/>
              </a:spcBef>
              <a:buFontTx/>
              <a:buNone/>
            </a:pPr>
            <a:r>
              <a:rPr lang="en-GB" altLang="en-US" dirty="0"/>
              <a:t>Baghdad’s position between Europe, Africa and Asia made it ideal for a centre of trade. Many people travelled there because it became a centre of knowledge and culture.</a:t>
            </a:r>
          </a:p>
          <a:p>
            <a:endParaRPr lang="en-GB" dirty="0"/>
          </a:p>
        </p:txBody>
      </p:sp>
      <p:cxnSp>
        <p:nvCxnSpPr>
          <p:cNvPr id="20" name="Straight Arrow Connector 19"/>
          <p:cNvCxnSpPr/>
          <p:nvPr/>
        </p:nvCxnSpPr>
        <p:spPr>
          <a:xfrm>
            <a:off x="3154261" y="2701255"/>
            <a:ext cx="3716322" cy="486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844083"/>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8" y="478895"/>
            <a:ext cx="8220075" cy="994306"/>
          </a:xfrm>
        </p:spPr>
        <p:txBody>
          <a:bodyPr/>
          <a:lstStyle/>
          <a:p>
            <a:r>
              <a:rPr lang="en-GB" dirty="0"/>
              <a:t>The Silk Road</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50329" y="2164007"/>
            <a:ext cx="6782526" cy="3898324"/>
          </a:xfrm>
          <a:prstGeom prst="roundRect">
            <a:avLst>
              <a:gd name="adj" fmla="val 30271"/>
            </a:avLst>
          </a:prstGeom>
          <a:blipFill>
            <a:blip r:embed="rId3" cstate="screen">
              <a:extLst>
                <a:ext uri="{28A0092B-C50C-407E-A947-70E740481C1C}">
                  <a14:useLocalDpi xmlns:a14="http://schemas.microsoft.com/office/drawing/2010/main"/>
                </a:ext>
              </a:extLst>
            </a:blip>
            <a:srcRect/>
            <a:stretch>
              <a:fillRect l="-2096" t="-10427" r="-2096" b="-104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72737" y="1371992"/>
            <a:ext cx="7388996" cy="923330"/>
          </a:xfrm>
          <a:prstGeom prst="rect">
            <a:avLst/>
          </a:prstGeom>
          <a:noFill/>
        </p:spPr>
        <p:txBody>
          <a:bodyPr wrap="square" rtlCol="0">
            <a:spAutoFit/>
          </a:bodyPr>
          <a:lstStyle/>
          <a:p>
            <a:pPr>
              <a:spcBef>
                <a:spcPct val="0"/>
              </a:spcBef>
            </a:pPr>
            <a:r>
              <a:rPr lang="en-GB" altLang="en-US" dirty="0"/>
              <a:t>The Silk Road was once again used as a trading route. It was around 6400km in length.</a:t>
            </a:r>
          </a:p>
          <a:p>
            <a:endParaRPr lang="en-GB" dirty="0"/>
          </a:p>
        </p:txBody>
      </p:sp>
    </p:spTree>
    <p:extLst>
      <p:ext uri="{BB962C8B-B14F-4D97-AF65-F5344CB8AC3E}">
        <p14:creationId xmlns:p14="http://schemas.microsoft.com/office/powerpoint/2010/main" val="1568097393"/>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422524" y="2410379"/>
            <a:ext cx="1815161" cy="3454692"/>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4115551" y="2410379"/>
            <a:ext cx="2268167" cy="3454692"/>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768631" y="4412417"/>
            <a:ext cx="3308113" cy="1468073"/>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68632" y="2410379"/>
            <a:ext cx="3308113" cy="1926537"/>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57198" y="478895"/>
            <a:ext cx="8220075" cy="994306"/>
          </a:xfrm>
        </p:spPr>
        <p:txBody>
          <a:bodyPr/>
          <a:lstStyle/>
          <a:p>
            <a:r>
              <a:rPr lang="en-GB" dirty="0"/>
              <a:t>What Was Traded?</a:t>
            </a:r>
          </a:p>
        </p:txBody>
      </p:sp>
      <p:sp>
        <p:nvSpPr>
          <p:cNvPr id="4" name="Rectangle 3">
            <a:hlinkClick r:id="rId2"/>
          </p:cNvPr>
          <p:cNvSpPr/>
          <p:nvPr/>
        </p:nvSpPr>
        <p:spPr>
          <a:xfrm>
            <a:off x="8506436" y="6686026"/>
            <a:ext cx="637563" cy="15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41095">
            <a:off x="1168187" y="4866871"/>
            <a:ext cx="2483686" cy="723581"/>
          </a:xfrm>
          <a:prstGeom prst="rect">
            <a:avLst/>
          </a:prstGeom>
        </p:spPr>
      </p:pic>
      <p:sp>
        <p:nvSpPr>
          <p:cNvPr id="9" name="TextBox 8"/>
          <p:cNvSpPr txBox="1"/>
          <p:nvPr/>
        </p:nvSpPr>
        <p:spPr>
          <a:xfrm>
            <a:off x="706722" y="1487049"/>
            <a:ext cx="7970551" cy="923330"/>
          </a:xfrm>
          <a:prstGeom prst="rect">
            <a:avLst/>
          </a:prstGeom>
          <a:noFill/>
        </p:spPr>
        <p:txBody>
          <a:bodyPr wrap="square" rtlCol="0">
            <a:spAutoFit/>
          </a:bodyPr>
          <a:lstStyle/>
          <a:p>
            <a:pPr>
              <a:spcBef>
                <a:spcPct val="0"/>
              </a:spcBef>
            </a:pPr>
            <a:r>
              <a:rPr lang="en-GB" altLang="en-US" dirty="0"/>
              <a:t>Many goods were traded along the Silk Road. They included spices, perfumes, silk, ivory, gold and paper. </a:t>
            </a:r>
          </a:p>
          <a:p>
            <a:endParaRPr lang="en-GB"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88" y="2864246"/>
            <a:ext cx="2797607" cy="126638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0108" y="2872636"/>
            <a:ext cx="1822929" cy="266390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3168" y="2872635"/>
            <a:ext cx="696935" cy="2679951"/>
          </a:xfrm>
          <a:prstGeom prst="rect">
            <a:avLst/>
          </a:prstGeom>
        </p:spPr>
      </p:pic>
    </p:spTree>
    <p:extLst>
      <p:ext uri="{BB962C8B-B14F-4D97-AF65-F5344CB8AC3E}">
        <p14:creationId xmlns:p14="http://schemas.microsoft.com/office/powerpoint/2010/main" val="3025541409"/>
      </p:ext>
    </p:extLst>
  </p:cSld>
  <p:clrMapOvr>
    <a:masterClrMapping/>
  </p:clrMapOvr>
  <mc:AlternateContent xmlns:mc="http://schemas.openxmlformats.org/markup-compatibility/2006" xmlns:p14="http://schemas.microsoft.com/office/powerpoint/2010/main">
    <mc:Choice Requires="p14">
      <p:transition p14:dur="30">
        <p:fade/>
      </p:transition>
    </mc:Choice>
    <mc:Fallback xmlns="">
      <p:transition>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125</TotalTime>
  <Words>573</Words>
  <Application>Microsoft Office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Twinkl</vt:lpstr>
      <vt:lpstr>Arial</vt:lpstr>
      <vt:lpstr>Office Theme</vt:lpstr>
      <vt:lpstr>PowerPoint Presentation</vt:lpstr>
      <vt:lpstr>Trading</vt:lpstr>
      <vt:lpstr>Trading</vt:lpstr>
      <vt:lpstr>The Han Dynasty</vt:lpstr>
      <vt:lpstr>The Han Dynasty</vt:lpstr>
      <vt:lpstr>The Golden Age</vt:lpstr>
      <vt:lpstr>The Golden Age</vt:lpstr>
      <vt:lpstr>The Silk Road</vt:lpstr>
      <vt:lpstr>What Was Traded?</vt:lpstr>
      <vt:lpstr>Travels on the Silk Road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Shannon Andrews</dc:creator>
  <cp:lastModifiedBy>Helen McCahey</cp:lastModifiedBy>
  <cp:revision>13</cp:revision>
  <dcterms:created xsi:type="dcterms:W3CDTF">2020-01-30T09:38:36Z</dcterms:created>
  <dcterms:modified xsi:type="dcterms:W3CDTF">2020-03-28T21:49:18Z</dcterms:modified>
</cp:coreProperties>
</file>