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9" r:id="rId4"/>
    <p:sldId id="270" r:id="rId5"/>
    <p:sldId id="271" r:id="rId6"/>
    <p:sldId id="272" r:id="rId7"/>
    <p:sldId id="274" r:id="rId8"/>
    <p:sldId id="273" r:id="rId9"/>
    <p:sldId id="275" r:id="rId10"/>
    <p:sldId id="276" r:id="rId11"/>
    <p:sldId id="277" r:id="rId12"/>
    <p:sldId id="278" r:id="rId13"/>
    <p:sldId id="279" r:id="rId14"/>
    <p:sldId id="280" r:id="rId15"/>
  </p:sldIdLst>
  <p:sldSz cx="9144000" cy="6858000" type="screen4x3"/>
  <p:notesSz cx="6858000" cy="9144000"/>
  <p:embeddedFontLst>
    <p:embeddedFont>
      <p:font typeface="BPreplay" panose="020005030000000200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Sassoon Infant Md" panose="02000603050000020003" charset="0"/>
      <p:regular r:id="rId26"/>
    </p:embeddedFont>
    <p:embeddedFont>
      <p:font typeface="Sassoon Infant Rg" panose="02000503030000020003"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76" d="100"/>
          <a:sy n="76" d="100"/>
        </p:scale>
        <p:origin x="1308" y="84"/>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Box 3"/>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Returning Home</a:t>
            </a:r>
          </a:p>
        </p:txBody>
      </p:sp>
      <p:grpSp>
        <p:nvGrpSpPr>
          <p:cNvPr id="5" name="Group 4"/>
          <p:cNvGrpSpPr/>
          <p:nvPr/>
        </p:nvGrpSpPr>
        <p:grpSpPr>
          <a:xfrm>
            <a:off x="965210" y="1506151"/>
            <a:ext cx="7255817" cy="790440"/>
            <a:chOff x="965210" y="1506151"/>
            <a:chExt cx="7255817" cy="790440"/>
          </a:xfrm>
        </p:grpSpPr>
        <p:sp>
          <p:nvSpPr>
            <p:cNvPr id="20" name="Rectangle 19"/>
            <p:cNvSpPr/>
            <p:nvPr/>
          </p:nvSpPr>
          <p:spPr>
            <a:xfrm>
              <a:off x="965210" y="1506151"/>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65210" y="1588592"/>
              <a:ext cx="7245258" cy="646331"/>
            </a:xfrm>
            <a:prstGeom prst="rect">
              <a:avLst/>
            </a:prstGeom>
            <a:noFill/>
          </p:spPr>
          <p:txBody>
            <a:bodyPr wrap="square" rtlCol="0">
              <a:spAutoFit/>
            </a:bodyPr>
            <a:lstStyle/>
            <a:p>
              <a:r>
                <a:rPr lang="en-GB" altLang="en-US" dirty="0">
                  <a:ea typeface="ＭＳ Ｐゴシック" panose="020B0600070205080204" pitchFamily="34" charset="-128"/>
                </a:rPr>
                <a:t>After being gone so long, the Polos’ appearance had changed drastically and even their closest friends didn't recognize them.</a:t>
              </a:r>
            </a:p>
          </p:txBody>
        </p:sp>
      </p:grpSp>
      <p:grpSp>
        <p:nvGrpSpPr>
          <p:cNvPr id="6" name="Group 5"/>
          <p:cNvGrpSpPr/>
          <p:nvPr/>
        </p:nvGrpSpPr>
        <p:grpSpPr>
          <a:xfrm>
            <a:off x="965210" y="2379032"/>
            <a:ext cx="7255817" cy="790440"/>
            <a:chOff x="965210" y="2379032"/>
            <a:chExt cx="7255817" cy="790440"/>
          </a:xfrm>
        </p:grpSpPr>
        <p:sp>
          <p:nvSpPr>
            <p:cNvPr id="23" name="Rectangle 22"/>
            <p:cNvSpPr/>
            <p:nvPr/>
          </p:nvSpPr>
          <p:spPr>
            <a:xfrm>
              <a:off x="965210" y="2379032"/>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65210" y="2461473"/>
              <a:ext cx="7245258" cy="646331"/>
            </a:xfrm>
            <a:prstGeom prst="rect">
              <a:avLst/>
            </a:prstGeom>
            <a:noFill/>
          </p:spPr>
          <p:txBody>
            <a:bodyPr wrap="square" rtlCol="0">
              <a:spAutoFit/>
            </a:bodyPr>
            <a:lstStyle/>
            <a:p>
              <a:r>
                <a:rPr lang="en-GB" altLang="en-US" dirty="0">
                  <a:ea typeface="ＭＳ Ｐゴシック" panose="020B0600070205080204" pitchFamily="34" charset="-128"/>
                </a:rPr>
                <a:t>The Polos held a dinner to persuade their old friends who they were and still people could hardly believe it was really them.</a:t>
              </a:r>
            </a:p>
          </p:txBody>
        </p:sp>
      </p:grpSp>
      <p:grpSp>
        <p:nvGrpSpPr>
          <p:cNvPr id="7" name="Group 6"/>
          <p:cNvGrpSpPr/>
          <p:nvPr/>
        </p:nvGrpSpPr>
        <p:grpSpPr>
          <a:xfrm>
            <a:off x="965210" y="3251913"/>
            <a:ext cx="7255817" cy="790440"/>
            <a:chOff x="965210" y="3251913"/>
            <a:chExt cx="7255817" cy="790440"/>
          </a:xfrm>
        </p:grpSpPr>
        <p:sp>
          <p:nvSpPr>
            <p:cNvPr id="19" name="Rectangle 18"/>
            <p:cNvSpPr/>
            <p:nvPr/>
          </p:nvSpPr>
          <p:spPr>
            <a:xfrm>
              <a:off x="965210" y="3251913"/>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965210" y="3334354"/>
              <a:ext cx="7245258" cy="646331"/>
            </a:xfrm>
            <a:prstGeom prst="rect">
              <a:avLst/>
            </a:prstGeom>
            <a:noFill/>
          </p:spPr>
          <p:txBody>
            <a:bodyPr wrap="square" rtlCol="0">
              <a:spAutoFit/>
            </a:bodyPr>
            <a:lstStyle/>
            <a:p>
              <a:r>
                <a:rPr lang="en-GB" altLang="en-US" dirty="0">
                  <a:ea typeface="ＭＳ Ｐゴシック" panose="020B0600070205080204" pitchFamily="34" charset="-128"/>
                </a:rPr>
                <a:t>During the dinner, Marco opened the coats they were wearing and out spilled rubies, emeralds and diamonds.</a:t>
              </a:r>
            </a:p>
          </p:txBody>
        </p:sp>
      </p:grpSp>
      <p:grpSp>
        <p:nvGrpSpPr>
          <p:cNvPr id="29" name="Group 28"/>
          <p:cNvGrpSpPr/>
          <p:nvPr/>
        </p:nvGrpSpPr>
        <p:grpSpPr>
          <a:xfrm>
            <a:off x="965210" y="4124794"/>
            <a:ext cx="7255817" cy="1846924"/>
            <a:chOff x="965210" y="4124794"/>
            <a:chExt cx="7255817" cy="1846924"/>
          </a:xfrm>
        </p:grpSpPr>
        <p:grpSp>
          <p:nvGrpSpPr>
            <p:cNvPr id="26" name="Group 25"/>
            <p:cNvGrpSpPr/>
            <p:nvPr/>
          </p:nvGrpSpPr>
          <p:grpSpPr>
            <a:xfrm>
              <a:off x="965210" y="4124794"/>
              <a:ext cx="7255817" cy="790440"/>
              <a:chOff x="965210" y="3251913"/>
              <a:chExt cx="7255817" cy="790440"/>
            </a:xfrm>
          </p:grpSpPr>
          <p:sp>
            <p:nvSpPr>
              <p:cNvPr id="27" name="Rectangle 26"/>
              <p:cNvSpPr/>
              <p:nvPr/>
            </p:nvSpPr>
            <p:spPr>
              <a:xfrm>
                <a:off x="965210" y="3251913"/>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965210" y="3334354"/>
                <a:ext cx="7245258" cy="646331"/>
              </a:xfrm>
              <a:prstGeom prst="rect">
                <a:avLst/>
              </a:prstGeom>
              <a:noFill/>
            </p:spPr>
            <p:txBody>
              <a:bodyPr wrap="square" rtlCol="0">
                <a:spAutoFit/>
              </a:bodyPr>
              <a:lstStyle/>
              <a:p>
                <a:r>
                  <a:rPr lang="en-GB" altLang="en-US" dirty="0">
                    <a:ea typeface="ＭＳ Ｐゴシック" panose="020B0600070205080204" pitchFamily="34" charset="-128"/>
                  </a:rPr>
                  <a:t>After seeing the most amazing jewellery collection ever known in Venice, the guests decided to believe that the hosts were who they said they were.</a:t>
                </a:r>
              </a:p>
            </p:txBody>
          </p:sp>
        </p:grpSp>
        <p:grpSp>
          <p:nvGrpSpPr>
            <p:cNvPr id="17" name="Group 16"/>
            <p:cNvGrpSpPr/>
            <p:nvPr/>
          </p:nvGrpSpPr>
          <p:grpSpPr>
            <a:xfrm>
              <a:off x="1405476" y="5063676"/>
              <a:ext cx="6325597" cy="908042"/>
              <a:chOff x="965210" y="5072143"/>
              <a:chExt cx="6325597" cy="90804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10" y="5174868"/>
                <a:ext cx="2192857" cy="80531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380" y="5220618"/>
                <a:ext cx="1532467" cy="71381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7160" y="5101777"/>
                <a:ext cx="826611" cy="83265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085" y="5072143"/>
                <a:ext cx="1328722" cy="862290"/>
              </a:xfrm>
              <a:prstGeom prst="rect">
                <a:avLst/>
              </a:prstGeom>
            </p:spPr>
          </p:pic>
        </p:grpSp>
      </p:grpSp>
    </p:spTree>
    <p:extLst>
      <p:ext uri="{BB962C8B-B14F-4D97-AF65-F5344CB8AC3E}">
        <p14:creationId xmlns:p14="http://schemas.microsoft.com/office/powerpoint/2010/main" val="216999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War at Home</a:t>
            </a:r>
          </a:p>
        </p:txBody>
      </p:sp>
      <p:grpSp>
        <p:nvGrpSpPr>
          <p:cNvPr id="5" name="Group 4"/>
          <p:cNvGrpSpPr/>
          <p:nvPr/>
        </p:nvGrpSpPr>
        <p:grpSpPr>
          <a:xfrm>
            <a:off x="965210" y="1506151"/>
            <a:ext cx="7255817" cy="790440"/>
            <a:chOff x="965210" y="1506151"/>
            <a:chExt cx="7255817" cy="790440"/>
          </a:xfrm>
        </p:grpSpPr>
        <p:sp>
          <p:nvSpPr>
            <p:cNvPr id="20" name="Rectangle 19"/>
            <p:cNvSpPr/>
            <p:nvPr/>
          </p:nvSpPr>
          <p:spPr>
            <a:xfrm>
              <a:off x="965210" y="1506151"/>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65210" y="1588592"/>
              <a:ext cx="7245258" cy="646331"/>
            </a:xfrm>
            <a:prstGeom prst="rect">
              <a:avLst/>
            </a:prstGeom>
            <a:noFill/>
          </p:spPr>
          <p:txBody>
            <a:bodyPr wrap="square" rtlCol="0">
              <a:spAutoFit/>
            </a:bodyPr>
            <a:lstStyle/>
            <a:p>
              <a:r>
                <a:rPr lang="en-US" altLang="en-US" dirty="0">
                  <a:ea typeface="ＭＳ Ｐゴシック" panose="020B0600070205080204" pitchFamily="34" charset="-128"/>
                </a:rPr>
                <a:t>Marco Polo, his father, and uncle returned to Venice where Marco joined the army to fight against the state of Genoa. </a:t>
              </a:r>
            </a:p>
          </p:txBody>
        </p:sp>
      </p:grpSp>
      <p:grpSp>
        <p:nvGrpSpPr>
          <p:cNvPr id="3" name="Group 2"/>
          <p:cNvGrpSpPr/>
          <p:nvPr/>
        </p:nvGrpSpPr>
        <p:grpSpPr>
          <a:xfrm>
            <a:off x="965210" y="2379032"/>
            <a:ext cx="7255817" cy="618168"/>
            <a:chOff x="965210" y="2379032"/>
            <a:chExt cx="7255817" cy="618168"/>
          </a:xfrm>
        </p:grpSpPr>
        <p:sp>
          <p:nvSpPr>
            <p:cNvPr id="23" name="Rectangle 22"/>
            <p:cNvSpPr/>
            <p:nvPr/>
          </p:nvSpPr>
          <p:spPr>
            <a:xfrm>
              <a:off x="965210" y="2379032"/>
              <a:ext cx="7255817" cy="6181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65210" y="2503450"/>
              <a:ext cx="7245258" cy="369332"/>
            </a:xfrm>
            <a:prstGeom prst="rect">
              <a:avLst/>
            </a:prstGeom>
            <a:noFill/>
          </p:spPr>
          <p:txBody>
            <a:bodyPr wrap="square" rtlCol="0">
              <a:spAutoFit/>
            </a:bodyPr>
            <a:lstStyle/>
            <a:p>
              <a:r>
                <a:rPr lang="en-US" altLang="en-US" dirty="0">
                  <a:ea typeface="ＭＳ Ｐゴシック" panose="020B0600070205080204" pitchFamily="34" charset="-128"/>
                </a:rPr>
                <a:t>Marco Polo was captured in 1298 and held in Genoa.</a:t>
              </a:r>
            </a:p>
          </p:txBody>
        </p:sp>
      </p:grpSp>
      <p:grpSp>
        <p:nvGrpSpPr>
          <p:cNvPr id="11" name="Group 10"/>
          <p:cNvGrpSpPr/>
          <p:nvPr/>
        </p:nvGrpSpPr>
        <p:grpSpPr>
          <a:xfrm>
            <a:off x="965210" y="3074850"/>
            <a:ext cx="7255817" cy="2896182"/>
            <a:chOff x="965210" y="3074850"/>
            <a:chExt cx="7255817" cy="2896182"/>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431"/>
            <a:stretch/>
          </p:blipFill>
          <p:spPr>
            <a:xfrm>
              <a:off x="965210" y="3074850"/>
              <a:ext cx="4377257" cy="2896182"/>
            </a:xfrm>
            <a:prstGeom prst="rect">
              <a:avLst/>
            </a:prstGeom>
          </p:spPr>
        </p:pic>
        <p:grpSp>
          <p:nvGrpSpPr>
            <p:cNvPr id="10" name="Group 9"/>
            <p:cNvGrpSpPr/>
            <p:nvPr/>
          </p:nvGrpSpPr>
          <p:grpSpPr>
            <a:xfrm>
              <a:off x="5477933" y="3093758"/>
              <a:ext cx="2743094" cy="2872037"/>
              <a:chOff x="5477933" y="3093758"/>
              <a:chExt cx="2743094" cy="2872037"/>
            </a:xfrm>
          </p:grpSpPr>
          <p:grpSp>
            <p:nvGrpSpPr>
              <p:cNvPr id="7" name="Group 6"/>
              <p:cNvGrpSpPr/>
              <p:nvPr/>
            </p:nvGrpSpPr>
            <p:grpSpPr>
              <a:xfrm>
                <a:off x="5477933" y="3093758"/>
                <a:ext cx="2743094" cy="2872037"/>
                <a:chOff x="965210" y="3251913"/>
                <a:chExt cx="7255817" cy="1210003"/>
              </a:xfrm>
            </p:grpSpPr>
            <p:sp>
              <p:nvSpPr>
                <p:cNvPr id="19" name="Rectangle 18"/>
                <p:cNvSpPr/>
                <p:nvPr/>
              </p:nvSpPr>
              <p:spPr>
                <a:xfrm>
                  <a:off x="965210" y="3251913"/>
                  <a:ext cx="7255817" cy="121000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965210" y="3277894"/>
                  <a:ext cx="7245258" cy="646331"/>
                </a:xfrm>
                <a:prstGeom prst="rect">
                  <a:avLst/>
                </a:prstGeom>
                <a:noFill/>
              </p:spPr>
              <p:txBody>
                <a:bodyPr wrap="square" rtlCol="0">
                  <a:spAutoFit/>
                </a:bodyPr>
                <a:lstStyle/>
                <a:p>
                  <a:r>
                    <a:rPr lang="en-US" altLang="en-US" dirty="0">
                      <a:ea typeface="ＭＳ Ｐゴシック" panose="020B0600070205080204" pitchFamily="34" charset="-128"/>
                    </a:rPr>
                    <a:t>While in prison he dictated his travels to another prisoner, and “The Travels of Marco Polo” was published in French.</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10" y="4751211"/>
                <a:ext cx="1538996" cy="1038170"/>
              </a:xfrm>
              <a:prstGeom prst="rect">
                <a:avLst/>
              </a:prstGeom>
            </p:spPr>
          </p:pic>
        </p:grpSp>
      </p:grpSp>
    </p:spTree>
    <p:extLst>
      <p:ext uri="{BB962C8B-B14F-4D97-AF65-F5344CB8AC3E}">
        <p14:creationId xmlns:p14="http://schemas.microsoft.com/office/powerpoint/2010/main" val="380747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Marco Polo – The Storyteller</a:t>
            </a:r>
          </a:p>
        </p:txBody>
      </p:sp>
      <p:grpSp>
        <p:nvGrpSpPr>
          <p:cNvPr id="5" name="Group 4"/>
          <p:cNvGrpSpPr/>
          <p:nvPr/>
        </p:nvGrpSpPr>
        <p:grpSpPr>
          <a:xfrm>
            <a:off x="965210" y="2185851"/>
            <a:ext cx="7255817" cy="790440"/>
            <a:chOff x="965210" y="1506151"/>
            <a:chExt cx="7255817" cy="790440"/>
          </a:xfrm>
        </p:grpSpPr>
        <p:sp>
          <p:nvSpPr>
            <p:cNvPr id="20" name="Rectangle 19"/>
            <p:cNvSpPr/>
            <p:nvPr/>
          </p:nvSpPr>
          <p:spPr>
            <a:xfrm>
              <a:off x="965210" y="1506151"/>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65210" y="1588592"/>
              <a:ext cx="6669696" cy="646331"/>
            </a:xfrm>
            <a:prstGeom prst="rect">
              <a:avLst/>
            </a:prstGeom>
            <a:noFill/>
          </p:spPr>
          <p:txBody>
            <a:bodyPr wrap="square" rtlCol="0">
              <a:spAutoFit/>
            </a:bodyPr>
            <a:lstStyle/>
            <a:p>
              <a:r>
                <a:rPr lang="en-US" altLang="en-US" dirty="0">
                  <a:ea typeface="ＭＳ Ｐゴシック" panose="020B0600070205080204" pitchFamily="34" charset="-128"/>
                </a:rPr>
                <a:t>Marco had traveled to Cathay </a:t>
              </a:r>
              <a:r>
                <a:rPr lang="en-US" altLang="en-US" b="1" dirty="0">
                  <a:ea typeface="ＭＳ Ｐゴシック" panose="020B0600070205080204" pitchFamily="34" charset="-128"/>
                </a:rPr>
                <a:t>(China)</a:t>
              </a:r>
              <a:r>
                <a:rPr lang="en-US" altLang="en-US" dirty="0">
                  <a:ea typeface="ＭＳ Ｐゴシック" panose="020B0600070205080204" pitchFamily="34" charset="-128"/>
                </a:rPr>
                <a:t> and the </a:t>
              </a:r>
              <a:r>
                <a:rPr lang="en-US" altLang="en-US" b="1" dirty="0">
                  <a:ea typeface="ＭＳ Ｐゴシック" panose="020B0600070205080204" pitchFamily="34" charset="-128"/>
                </a:rPr>
                <a:t>Indies</a:t>
              </a:r>
              <a:r>
                <a:rPr lang="en-US" altLang="en-US" dirty="0">
                  <a:ea typeface="ＭＳ Ｐゴシック" panose="020B0600070205080204" pitchFamily="34" charset="-128"/>
                </a:rPr>
                <a:t>, the islands off of the China coast.</a:t>
              </a:r>
            </a:p>
          </p:txBody>
        </p:sp>
      </p:grpSp>
      <p:grpSp>
        <p:nvGrpSpPr>
          <p:cNvPr id="3" name="Group 2"/>
          <p:cNvGrpSpPr/>
          <p:nvPr/>
        </p:nvGrpSpPr>
        <p:grpSpPr>
          <a:xfrm>
            <a:off x="965210" y="1469125"/>
            <a:ext cx="7255817" cy="618168"/>
            <a:chOff x="965210" y="2379032"/>
            <a:chExt cx="7255817" cy="618168"/>
          </a:xfrm>
        </p:grpSpPr>
        <p:sp>
          <p:nvSpPr>
            <p:cNvPr id="23" name="Rectangle 22"/>
            <p:cNvSpPr/>
            <p:nvPr/>
          </p:nvSpPr>
          <p:spPr>
            <a:xfrm>
              <a:off x="965210" y="2379032"/>
              <a:ext cx="7255817" cy="6181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65210" y="2503450"/>
              <a:ext cx="7245258" cy="369332"/>
            </a:xfrm>
            <a:prstGeom prst="rect">
              <a:avLst/>
            </a:prstGeom>
            <a:noFill/>
          </p:spPr>
          <p:txBody>
            <a:bodyPr wrap="square" rtlCol="0">
              <a:spAutoFit/>
            </a:bodyPr>
            <a:lstStyle/>
            <a:p>
              <a:r>
                <a:rPr lang="en-US" altLang="en-US" dirty="0">
                  <a:ea typeface="ＭＳ Ｐゴシック" panose="020B0600070205080204" pitchFamily="34" charset="-128"/>
                </a:rPr>
                <a:t>He often told of adventures to faraway places such as </a:t>
              </a:r>
              <a:r>
                <a:rPr lang="en-US" altLang="en-US" b="1" dirty="0">
                  <a:ea typeface="ＭＳ Ｐゴシック" panose="020B0600070205080204" pitchFamily="34" charset="-128"/>
                </a:rPr>
                <a:t>Cathay</a:t>
              </a:r>
              <a:r>
                <a:rPr lang="en-US" altLang="en-US" dirty="0">
                  <a:ea typeface="ＭＳ Ｐゴシック" panose="020B0600070205080204" pitchFamily="34" charset="-128"/>
                </a:rPr>
                <a:t>.</a:t>
              </a:r>
            </a:p>
          </p:txBody>
        </p:sp>
      </p:grpSp>
      <p:grpSp>
        <p:nvGrpSpPr>
          <p:cNvPr id="14" name="Group 13"/>
          <p:cNvGrpSpPr/>
          <p:nvPr/>
        </p:nvGrpSpPr>
        <p:grpSpPr>
          <a:xfrm>
            <a:off x="965210" y="3074849"/>
            <a:ext cx="7255817" cy="2848311"/>
            <a:chOff x="965210" y="3074849"/>
            <a:chExt cx="7255817" cy="2848311"/>
          </a:xfrm>
        </p:grpSpPr>
        <p:grpSp>
          <p:nvGrpSpPr>
            <p:cNvPr id="6" name="Group 5"/>
            <p:cNvGrpSpPr/>
            <p:nvPr/>
          </p:nvGrpSpPr>
          <p:grpSpPr>
            <a:xfrm>
              <a:off x="965210" y="3074849"/>
              <a:ext cx="7255817" cy="1082284"/>
              <a:chOff x="965210" y="3074849"/>
              <a:chExt cx="7255817" cy="1082284"/>
            </a:xfrm>
          </p:grpSpPr>
          <p:sp>
            <p:nvSpPr>
              <p:cNvPr id="16" name="Rectangle 15"/>
              <p:cNvSpPr/>
              <p:nvPr/>
            </p:nvSpPr>
            <p:spPr>
              <a:xfrm>
                <a:off x="965210" y="3074849"/>
                <a:ext cx="7255817" cy="10822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65210" y="3157290"/>
                <a:ext cx="6669696" cy="923330"/>
              </a:xfrm>
              <a:prstGeom prst="rect">
                <a:avLst/>
              </a:prstGeom>
              <a:noFill/>
            </p:spPr>
            <p:txBody>
              <a:bodyPr wrap="square" rtlCol="0">
                <a:spAutoFit/>
              </a:bodyPr>
              <a:lstStyle/>
              <a:p>
                <a:r>
                  <a:rPr lang="en-US" altLang="en-US" dirty="0">
                    <a:ea typeface="ＭＳ Ｐゴシック" panose="020B0600070205080204" pitchFamily="34" charset="-128"/>
                  </a:rPr>
                  <a:t>He told stories about meeting </a:t>
                </a:r>
                <a:r>
                  <a:rPr lang="en-US" altLang="en-US" b="1" dirty="0">
                    <a:ea typeface="ＭＳ Ｐゴシック" panose="020B0600070205080204" pitchFamily="34" charset="-128"/>
                  </a:rPr>
                  <a:t>Kublai Khan</a:t>
                </a:r>
                <a:r>
                  <a:rPr lang="en-US" altLang="en-US" dirty="0">
                    <a:ea typeface="ＭＳ Ｐゴシック" panose="020B0600070205080204" pitchFamily="34" charset="-128"/>
                  </a:rPr>
                  <a:t>, China</a:t>
                </a:r>
                <a:r>
                  <a:rPr lang="ja-JP" altLang="en-US"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s ruler, and seeing amazing things – white bears, black stones that burned, and a place where night lasted all winter and day lasted all summer.</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385" y="4326797"/>
              <a:ext cx="3069699" cy="1596363"/>
            </a:xfrm>
            <a:prstGeom prst="rect">
              <a:avLst/>
            </a:prstGeom>
          </p:spPr>
        </p:pic>
      </p:grpSp>
    </p:spTree>
    <p:extLst>
      <p:ext uri="{BB962C8B-B14F-4D97-AF65-F5344CB8AC3E}">
        <p14:creationId xmlns:p14="http://schemas.microsoft.com/office/powerpoint/2010/main" val="125849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93" t="5893" r="1084"/>
          <a:stretch/>
        </p:blipFill>
        <p:spPr>
          <a:xfrm>
            <a:off x="753533" y="1346199"/>
            <a:ext cx="7628467" cy="4746625"/>
          </a:xfrm>
          <a:prstGeom prst="rect">
            <a:avLst/>
          </a:prstGeom>
        </p:spPr>
      </p:pic>
      <p:sp>
        <p:nvSpPr>
          <p:cNvPr id="21" name="Title 20"/>
          <p:cNvSpPr>
            <a:spLocks noGrp="1"/>
          </p:cNvSpPr>
          <p:nvPr>
            <p:ph type="title"/>
          </p:nvPr>
        </p:nvSpPr>
        <p:spPr/>
        <p:txBody>
          <a:bodyPr/>
          <a:lstStyle/>
          <a:p>
            <a:r>
              <a:rPr lang="en-GB" dirty="0"/>
              <a:t>The Influence of Marco Polo</a:t>
            </a:r>
          </a:p>
        </p:txBody>
      </p:sp>
      <p:grpSp>
        <p:nvGrpSpPr>
          <p:cNvPr id="3" name="Group 2"/>
          <p:cNvGrpSpPr/>
          <p:nvPr/>
        </p:nvGrpSpPr>
        <p:grpSpPr>
          <a:xfrm>
            <a:off x="965210" y="1469125"/>
            <a:ext cx="7255817" cy="618168"/>
            <a:chOff x="965210" y="2379032"/>
            <a:chExt cx="7255817" cy="618168"/>
          </a:xfrm>
        </p:grpSpPr>
        <p:sp>
          <p:nvSpPr>
            <p:cNvPr id="23" name="Rectangle 22"/>
            <p:cNvSpPr/>
            <p:nvPr/>
          </p:nvSpPr>
          <p:spPr>
            <a:xfrm>
              <a:off x="965210" y="2379032"/>
              <a:ext cx="7255817" cy="6181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65210" y="2503450"/>
              <a:ext cx="7245258" cy="369332"/>
            </a:xfrm>
            <a:prstGeom prst="rect">
              <a:avLst/>
            </a:prstGeom>
            <a:noFill/>
          </p:spPr>
          <p:txBody>
            <a:bodyPr wrap="square" rtlCol="0">
              <a:spAutoFit/>
            </a:bodyPr>
            <a:lstStyle/>
            <a:p>
              <a:r>
                <a:rPr lang="en-GB" altLang="en-US" dirty="0">
                  <a:ea typeface="ＭＳ Ｐゴシック" panose="020B0600070205080204" pitchFamily="34" charset="-128"/>
                </a:rPr>
                <a:t>Marco Polo’s book influenced much of later Europe.</a:t>
              </a:r>
            </a:p>
          </p:txBody>
        </p:sp>
      </p:grpSp>
      <p:grpSp>
        <p:nvGrpSpPr>
          <p:cNvPr id="14" name="Group 13"/>
          <p:cNvGrpSpPr/>
          <p:nvPr/>
        </p:nvGrpSpPr>
        <p:grpSpPr>
          <a:xfrm>
            <a:off x="965210" y="2203545"/>
            <a:ext cx="7255817" cy="618168"/>
            <a:chOff x="965210" y="2379032"/>
            <a:chExt cx="7255817" cy="618168"/>
          </a:xfrm>
        </p:grpSpPr>
        <p:sp>
          <p:nvSpPr>
            <p:cNvPr id="15" name="Rectangle 14"/>
            <p:cNvSpPr/>
            <p:nvPr/>
          </p:nvSpPr>
          <p:spPr>
            <a:xfrm>
              <a:off x="965210" y="2379032"/>
              <a:ext cx="7255817" cy="6181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65210" y="2503450"/>
              <a:ext cx="7245258" cy="369332"/>
            </a:xfrm>
            <a:prstGeom prst="rect">
              <a:avLst/>
            </a:prstGeom>
            <a:noFill/>
          </p:spPr>
          <p:txBody>
            <a:bodyPr wrap="square" rtlCol="0">
              <a:spAutoFit/>
            </a:bodyPr>
            <a:lstStyle/>
            <a:p>
              <a:r>
                <a:rPr lang="en-GB" altLang="en-US" dirty="0">
                  <a:ea typeface="ＭＳ Ｐゴシック" panose="020B0600070205080204" pitchFamily="34" charset="-128"/>
                </a:rPr>
                <a:t>It influenced other explorers.</a:t>
              </a:r>
            </a:p>
          </p:txBody>
        </p:sp>
      </p:grpSp>
      <p:grpSp>
        <p:nvGrpSpPr>
          <p:cNvPr id="9" name="Group 8"/>
          <p:cNvGrpSpPr/>
          <p:nvPr/>
        </p:nvGrpSpPr>
        <p:grpSpPr>
          <a:xfrm>
            <a:off x="954651" y="2379484"/>
            <a:ext cx="7255817" cy="3484027"/>
            <a:chOff x="954651" y="2379484"/>
            <a:chExt cx="7255817" cy="3484027"/>
          </a:xfrm>
        </p:grpSpPr>
        <p:grpSp>
          <p:nvGrpSpPr>
            <p:cNvPr id="19" name="Group 18"/>
            <p:cNvGrpSpPr/>
            <p:nvPr/>
          </p:nvGrpSpPr>
          <p:grpSpPr>
            <a:xfrm>
              <a:off x="954651" y="2955107"/>
              <a:ext cx="7255817" cy="618168"/>
              <a:chOff x="965210" y="2379032"/>
              <a:chExt cx="7255817" cy="618168"/>
            </a:xfrm>
          </p:grpSpPr>
          <p:sp>
            <p:nvSpPr>
              <p:cNvPr id="25" name="Rectangle 24"/>
              <p:cNvSpPr/>
              <p:nvPr/>
            </p:nvSpPr>
            <p:spPr>
              <a:xfrm>
                <a:off x="965210" y="2379032"/>
                <a:ext cx="7255817" cy="6181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965210" y="2503450"/>
                <a:ext cx="7245258" cy="369332"/>
              </a:xfrm>
              <a:prstGeom prst="rect">
                <a:avLst/>
              </a:prstGeom>
              <a:noFill/>
            </p:spPr>
            <p:txBody>
              <a:bodyPr wrap="square" rtlCol="0">
                <a:spAutoFit/>
              </a:bodyPr>
              <a:lstStyle/>
              <a:p>
                <a:r>
                  <a:rPr lang="en-GB" altLang="en-US" dirty="0">
                    <a:ea typeface="ＭＳ Ｐゴシック" panose="020B0600070205080204" pitchFamily="34" charset="-128"/>
                  </a:rPr>
                  <a:t>It even influenced Christopher Columbus. </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0" y="2379484"/>
              <a:ext cx="2153059" cy="3484027"/>
            </a:xfrm>
            <a:prstGeom prst="rect">
              <a:avLst/>
            </a:prstGeom>
          </p:spPr>
        </p:pic>
      </p:grpSp>
    </p:spTree>
    <p:extLst>
      <p:ext uri="{BB962C8B-B14F-4D97-AF65-F5344CB8AC3E}">
        <p14:creationId xmlns:p14="http://schemas.microsoft.com/office/powerpoint/2010/main" val="236133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85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39967">
            <a:off x="4505397" y="1727106"/>
            <a:ext cx="3562512" cy="3832090"/>
          </a:xfrm>
          <a:prstGeom prst="rect">
            <a:avLst/>
          </a:prstGeom>
        </p:spPr>
      </p:pic>
      <p:sp>
        <p:nvSpPr>
          <p:cNvPr id="21" name="Title 20"/>
          <p:cNvSpPr>
            <a:spLocks noGrp="1"/>
          </p:cNvSpPr>
          <p:nvPr>
            <p:ph type="title"/>
          </p:nvPr>
        </p:nvSpPr>
        <p:spPr/>
        <p:txBody>
          <a:bodyPr/>
          <a:lstStyle/>
          <a:p>
            <a:r>
              <a:rPr lang="en-GB" dirty="0"/>
              <a:t>Who Was Marco Polo?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977">
            <a:off x="4872201" y="3816478"/>
            <a:ext cx="2006213" cy="1419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180" y="1866146"/>
            <a:ext cx="3022112" cy="4226679"/>
          </a:xfrm>
          <a:prstGeom prst="rect">
            <a:avLst/>
          </a:prstGeom>
        </p:spPr>
      </p:pic>
      <p:grpSp>
        <p:nvGrpSpPr>
          <p:cNvPr id="37" name="Group 36"/>
          <p:cNvGrpSpPr/>
          <p:nvPr/>
        </p:nvGrpSpPr>
        <p:grpSpPr>
          <a:xfrm>
            <a:off x="949564" y="1717663"/>
            <a:ext cx="3622436" cy="822624"/>
            <a:chOff x="949564" y="1717663"/>
            <a:chExt cx="3622436" cy="822624"/>
          </a:xfrm>
        </p:grpSpPr>
        <p:sp>
          <p:nvSpPr>
            <p:cNvPr id="11" name="Rectangle 10"/>
            <p:cNvSpPr/>
            <p:nvPr/>
          </p:nvSpPr>
          <p:spPr>
            <a:xfrm>
              <a:off x="949564" y="1717663"/>
              <a:ext cx="3622436"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9564" y="1805810"/>
              <a:ext cx="3622117" cy="646331"/>
            </a:xfrm>
            <a:prstGeom prst="rect">
              <a:avLst/>
            </a:prstGeom>
            <a:noFill/>
          </p:spPr>
          <p:txBody>
            <a:bodyPr wrap="square" rtlCol="0">
              <a:spAutoFit/>
            </a:bodyPr>
            <a:lstStyle/>
            <a:p>
              <a:r>
                <a:rPr lang="en-GB" dirty="0"/>
                <a:t>Marco Polo was born in 1254 and died in 1324.</a:t>
              </a:r>
            </a:p>
          </p:txBody>
        </p:sp>
      </p:grpSp>
      <p:grpSp>
        <p:nvGrpSpPr>
          <p:cNvPr id="38" name="Group 37"/>
          <p:cNvGrpSpPr/>
          <p:nvPr/>
        </p:nvGrpSpPr>
        <p:grpSpPr>
          <a:xfrm>
            <a:off x="949564" y="2680407"/>
            <a:ext cx="3622436" cy="822624"/>
            <a:chOff x="949564" y="2680407"/>
            <a:chExt cx="3622436" cy="822624"/>
          </a:xfrm>
        </p:grpSpPr>
        <p:sp>
          <p:nvSpPr>
            <p:cNvPr id="34" name="Rectangle 33"/>
            <p:cNvSpPr/>
            <p:nvPr/>
          </p:nvSpPr>
          <p:spPr>
            <a:xfrm>
              <a:off x="949564" y="2680407"/>
              <a:ext cx="3622436"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49883" y="2792602"/>
              <a:ext cx="3622117" cy="646331"/>
            </a:xfrm>
            <a:prstGeom prst="rect">
              <a:avLst/>
            </a:prstGeom>
            <a:noFill/>
          </p:spPr>
          <p:txBody>
            <a:bodyPr wrap="square" rtlCol="0">
              <a:spAutoFit/>
            </a:bodyPr>
            <a:lstStyle/>
            <a:p>
              <a:r>
                <a:rPr lang="en-GB" dirty="0"/>
                <a:t>He was a Venetian trader and an explorer.</a:t>
              </a:r>
            </a:p>
          </p:txBody>
        </p:sp>
      </p:grpSp>
      <p:grpSp>
        <p:nvGrpSpPr>
          <p:cNvPr id="39" name="Group 38"/>
          <p:cNvGrpSpPr/>
          <p:nvPr/>
        </p:nvGrpSpPr>
        <p:grpSpPr>
          <a:xfrm>
            <a:off x="949564" y="3643151"/>
            <a:ext cx="3622436" cy="1055323"/>
            <a:chOff x="949564" y="3643151"/>
            <a:chExt cx="3622436" cy="1055323"/>
          </a:xfrm>
        </p:grpSpPr>
        <p:sp>
          <p:nvSpPr>
            <p:cNvPr id="35" name="Rectangle 34"/>
            <p:cNvSpPr/>
            <p:nvPr/>
          </p:nvSpPr>
          <p:spPr>
            <a:xfrm>
              <a:off x="949564" y="3643151"/>
              <a:ext cx="3622436" cy="105532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49883" y="3709199"/>
              <a:ext cx="3622117" cy="923330"/>
            </a:xfrm>
            <a:prstGeom prst="rect">
              <a:avLst/>
            </a:prstGeom>
            <a:noFill/>
          </p:spPr>
          <p:txBody>
            <a:bodyPr wrap="square" rtlCol="0">
              <a:spAutoFit/>
            </a:bodyPr>
            <a:lstStyle/>
            <a:p>
              <a:r>
                <a:rPr lang="en-GB" dirty="0"/>
                <a:t>He was an Italian explorer from Venice who travelled through Central Asia and China.</a:t>
              </a:r>
            </a:p>
          </p:txBody>
        </p:sp>
      </p:grpSp>
      <p:grpSp>
        <p:nvGrpSpPr>
          <p:cNvPr id="40" name="Group 39"/>
          <p:cNvGrpSpPr/>
          <p:nvPr/>
        </p:nvGrpSpPr>
        <p:grpSpPr>
          <a:xfrm>
            <a:off x="949564" y="4838593"/>
            <a:ext cx="3622436" cy="822624"/>
            <a:chOff x="949564" y="4838593"/>
            <a:chExt cx="3622436" cy="822624"/>
          </a:xfrm>
        </p:grpSpPr>
        <p:sp>
          <p:nvSpPr>
            <p:cNvPr id="36" name="Rectangle 35"/>
            <p:cNvSpPr/>
            <p:nvPr/>
          </p:nvSpPr>
          <p:spPr>
            <a:xfrm>
              <a:off x="949564" y="4838593"/>
              <a:ext cx="3622436"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49565" y="4926740"/>
              <a:ext cx="3622435" cy="646331"/>
            </a:xfrm>
            <a:prstGeom prst="rect">
              <a:avLst/>
            </a:prstGeom>
            <a:noFill/>
          </p:spPr>
          <p:txBody>
            <a:bodyPr wrap="square" rtlCol="0">
              <a:spAutoFit/>
            </a:bodyPr>
            <a:lstStyle/>
            <a:p>
              <a:r>
                <a:rPr lang="en-GB" dirty="0"/>
                <a:t>His travels were recorded in a book called “The Travels Of Marco Polo”.</a:t>
              </a:r>
            </a:p>
          </p:txBody>
        </p:sp>
      </p:gr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Marco Polo – Early Life</a:t>
            </a:r>
          </a:p>
        </p:txBody>
      </p:sp>
      <p:grpSp>
        <p:nvGrpSpPr>
          <p:cNvPr id="7" name="Group 6"/>
          <p:cNvGrpSpPr/>
          <p:nvPr/>
        </p:nvGrpSpPr>
        <p:grpSpPr>
          <a:xfrm>
            <a:off x="949563" y="2680407"/>
            <a:ext cx="5272619" cy="822624"/>
            <a:chOff x="949563" y="2680407"/>
            <a:chExt cx="5272619" cy="822624"/>
          </a:xfrm>
        </p:grpSpPr>
        <p:sp>
          <p:nvSpPr>
            <p:cNvPr id="34" name="Rectangle 33"/>
            <p:cNvSpPr/>
            <p:nvPr/>
          </p:nvSpPr>
          <p:spPr>
            <a:xfrm>
              <a:off x="949563" y="2680407"/>
              <a:ext cx="5272619"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50201" y="2907053"/>
              <a:ext cx="5271981" cy="369332"/>
            </a:xfrm>
            <a:prstGeom prst="rect">
              <a:avLst/>
            </a:prstGeom>
            <a:noFill/>
          </p:spPr>
          <p:txBody>
            <a:bodyPr wrap="square" rtlCol="0">
              <a:spAutoFit/>
            </a:bodyPr>
            <a:lstStyle/>
            <a:p>
              <a:r>
                <a:rPr lang="en-GB" dirty="0"/>
                <a:t>His father and his uncle were both merchants.</a:t>
              </a:r>
            </a:p>
          </p:txBody>
        </p:sp>
      </p:grpSp>
      <p:grpSp>
        <p:nvGrpSpPr>
          <p:cNvPr id="8" name="Group 7"/>
          <p:cNvGrpSpPr/>
          <p:nvPr/>
        </p:nvGrpSpPr>
        <p:grpSpPr>
          <a:xfrm>
            <a:off x="949564" y="3643151"/>
            <a:ext cx="7438786" cy="1055323"/>
            <a:chOff x="949564" y="3643151"/>
            <a:chExt cx="7438786" cy="1055323"/>
          </a:xfrm>
        </p:grpSpPr>
        <p:sp>
          <p:nvSpPr>
            <p:cNvPr id="35" name="Rectangle 34"/>
            <p:cNvSpPr/>
            <p:nvPr/>
          </p:nvSpPr>
          <p:spPr>
            <a:xfrm>
              <a:off x="949564" y="3643151"/>
              <a:ext cx="7438786" cy="105532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49883" y="3709199"/>
              <a:ext cx="7438467" cy="923330"/>
            </a:xfrm>
            <a:prstGeom prst="rect">
              <a:avLst/>
            </a:prstGeom>
            <a:noFill/>
          </p:spPr>
          <p:txBody>
            <a:bodyPr wrap="square" rtlCol="0">
              <a:spAutoFit/>
            </a:bodyPr>
            <a:lstStyle/>
            <a:p>
              <a:r>
                <a:rPr lang="en-US" altLang="en-US" dirty="0">
                  <a:ea typeface="ＭＳ Ｐゴシック" panose="020B0600070205080204" pitchFamily="34" charset="-128"/>
                </a:rPr>
                <a:t>After Marco Polo’s father (</a:t>
              </a:r>
              <a:r>
                <a:rPr lang="en-US" altLang="en-US" dirty="0" err="1">
                  <a:ea typeface="ＭＳ Ｐゴシック" panose="020B0600070205080204" pitchFamily="34" charset="-128"/>
                </a:rPr>
                <a:t>Niccolo</a:t>
              </a:r>
              <a:r>
                <a:rPr lang="en-US" altLang="en-US" dirty="0">
                  <a:ea typeface="ＭＳ Ｐゴシック" panose="020B0600070205080204" pitchFamily="34" charset="-128"/>
                </a:rPr>
                <a:t>) and uncle (</a:t>
              </a:r>
              <a:r>
                <a:rPr lang="en-US" altLang="en-US" dirty="0" err="1">
                  <a:ea typeface="ＭＳ Ｐゴシック" panose="020B0600070205080204" pitchFamily="34" charset="-128"/>
                </a:rPr>
                <a:t>Maffeo</a:t>
              </a:r>
              <a:r>
                <a:rPr lang="en-US" altLang="en-US" dirty="0">
                  <a:ea typeface="ＭＳ Ｐゴシック" panose="020B0600070205080204" pitchFamily="34" charset="-128"/>
                </a:rPr>
                <a:t>) returned home to Venice after travelling as merchants, </a:t>
              </a:r>
              <a:r>
                <a:rPr lang="en-US" altLang="en-US" dirty="0" err="1">
                  <a:ea typeface="ＭＳ Ｐゴシック" panose="020B0600070205080204" pitchFamily="34" charset="-128"/>
                </a:rPr>
                <a:t>Niccolo</a:t>
              </a:r>
              <a:r>
                <a:rPr lang="en-US" altLang="en-US" dirty="0">
                  <a:ea typeface="ＭＳ Ｐゴシック" panose="020B0600070205080204" pitchFamily="34" charset="-128"/>
                </a:rPr>
                <a:t> discovered that his wife had died, leaving fifteen-year-old Marco in his care.</a:t>
              </a:r>
            </a:p>
          </p:txBody>
        </p:sp>
      </p:grpSp>
      <p:grpSp>
        <p:nvGrpSpPr>
          <p:cNvPr id="10" name="Group 9"/>
          <p:cNvGrpSpPr/>
          <p:nvPr/>
        </p:nvGrpSpPr>
        <p:grpSpPr>
          <a:xfrm>
            <a:off x="949564" y="4838592"/>
            <a:ext cx="7438786" cy="1079607"/>
            <a:chOff x="949564" y="4838592"/>
            <a:chExt cx="7438786" cy="1079607"/>
          </a:xfrm>
        </p:grpSpPr>
        <p:sp>
          <p:nvSpPr>
            <p:cNvPr id="36" name="Rectangle 35"/>
            <p:cNvSpPr/>
            <p:nvPr/>
          </p:nvSpPr>
          <p:spPr>
            <a:xfrm>
              <a:off x="949564" y="4838592"/>
              <a:ext cx="7438786" cy="10796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49565" y="4926740"/>
              <a:ext cx="7438785" cy="923330"/>
            </a:xfrm>
            <a:prstGeom prst="rect">
              <a:avLst/>
            </a:prstGeom>
            <a:noFill/>
          </p:spPr>
          <p:txBody>
            <a:bodyPr wrap="square" rtlCol="0">
              <a:spAutoFit/>
            </a:bodyPr>
            <a:lstStyle/>
            <a:p>
              <a:r>
                <a:rPr lang="en-US" altLang="en-US" dirty="0">
                  <a:ea typeface="ＭＳ Ｐゴシック" panose="020B0600070205080204" pitchFamily="34" charset="-128"/>
                </a:rPr>
                <a:t>Instead of leaving Marco at home in Venice, the two men decided that it would be better to take Marco to China with them. In 1271 they left for their journey.</a:t>
              </a:r>
            </a:p>
          </p:txBody>
        </p:sp>
      </p:grpSp>
      <p:grpSp>
        <p:nvGrpSpPr>
          <p:cNvPr id="12" name="Group 11"/>
          <p:cNvGrpSpPr/>
          <p:nvPr/>
        </p:nvGrpSpPr>
        <p:grpSpPr>
          <a:xfrm>
            <a:off x="949563" y="1717663"/>
            <a:ext cx="7449371" cy="1568807"/>
            <a:chOff x="949563" y="1717663"/>
            <a:chExt cx="7449371" cy="1568807"/>
          </a:xfrm>
        </p:grpSpPr>
        <p:grpSp>
          <p:nvGrpSpPr>
            <p:cNvPr id="6" name="Group 5"/>
            <p:cNvGrpSpPr/>
            <p:nvPr/>
          </p:nvGrpSpPr>
          <p:grpSpPr>
            <a:xfrm>
              <a:off x="949563" y="1717663"/>
              <a:ext cx="5272619" cy="822624"/>
              <a:chOff x="949563" y="1717663"/>
              <a:chExt cx="5272619" cy="822624"/>
            </a:xfrm>
          </p:grpSpPr>
          <p:sp>
            <p:nvSpPr>
              <p:cNvPr id="11" name="Rectangle 10"/>
              <p:cNvSpPr/>
              <p:nvPr/>
            </p:nvSpPr>
            <p:spPr>
              <a:xfrm>
                <a:off x="949563" y="1717663"/>
                <a:ext cx="5272619"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9564" y="1805810"/>
                <a:ext cx="5078704" cy="646331"/>
              </a:xfrm>
              <a:prstGeom prst="rect">
                <a:avLst/>
              </a:prstGeom>
              <a:noFill/>
            </p:spPr>
            <p:txBody>
              <a:bodyPr wrap="square" rtlCol="0">
                <a:spAutoFit/>
              </a:bodyPr>
              <a:lstStyle/>
              <a:p>
                <a:r>
                  <a:rPr lang="en-GB" dirty="0"/>
                  <a:t>Marco Polo’s mother died after giving birth to him so he was raised by his aunt and uncle.</a:t>
                </a:r>
              </a:p>
            </p:txBody>
          </p:sp>
        </p:gr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904"/>
            <a:stretch/>
          </p:blipFill>
          <p:spPr>
            <a:xfrm>
              <a:off x="6416096" y="1865659"/>
              <a:ext cx="1982838" cy="1420811"/>
            </a:xfrm>
            <a:prstGeom prst="rect">
              <a:avLst/>
            </a:prstGeom>
          </p:spPr>
        </p:pic>
      </p:grpSp>
    </p:spTree>
    <p:extLst>
      <p:ext uri="{BB962C8B-B14F-4D97-AF65-F5344CB8AC3E}">
        <p14:creationId xmlns:p14="http://schemas.microsoft.com/office/powerpoint/2010/main" val="349754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Marco Polo’s Travels</a:t>
            </a:r>
          </a:p>
        </p:txBody>
      </p:sp>
      <p:grpSp>
        <p:nvGrpSpPr>
          <p:cNvPr id="6" name="Group 5"/>
          <p:cNvGrpSpPr/>
          <p:nvPr/>
        </p:nvGrpSpPr>
        <p:grpSpPr>
          <a:xfrm>
            <a:off x="948383" y="2689184"/>
            <a:ext cx="4519905" cy="822624"/>
            <a:chOff x="949563" y="2680407"/>
            <a:chExt cx="4519905" cy="822624"/>
          </a:xfrm>
        </p:grpSpPr>
        <p:sp>
          <p:nvSpPr>
            <p:cNvPr id="34" name="Rectangle 33"/>
            <p:cNvSpPr/>
            <p:nvPr/>
          </p:nvSpPr>
          <p:spPr>
            <a:xfrm>
              <a:off x="949563" y="2680407"/>
              <a:ext cx="4518405"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50201" y="2767585"/>
              <a:ext cx="4519267" cy="646331"/>
            </a:xfrm>
            <a:prstGeom prst="rect">
              <a:avLst/>
            </a:prstGeom>
            <a:noFill/>
          </p:spPr>
          <p:txBody>
            <a:bodyPr wrap="square" rtlCol="0">
              <a:spAutoFit/>
            </a:bodyPr>
            <a:lstStyle/>
            <a:p>
              <a:r>
                <a:rPr lang="en-US" altLang="en-US" dirty="0">
                  <a:ea typeface="ＭＳ Ｐゴシック" panose="020B0600070205080204" pitchFamily="34" charset="-128"/>
                </a:rPr>
                <a:t>They were traders who were interested in the riches of the East.</a:t>
              </a:r>
            </a:p>
          </p:txBody>
        </p:sp>
      </p:grpSp>
      <p:grpSp>
        <p:nvGrpSpPr>
          <p:cNvPr id="7" name="Group 6"/>
          <p:cNvGrpSpPr/>
          <p:nvPr/>
        </p:nvGrpSpPr>
        <p:grpSpPr>
          <a:xfrm>
            <a:off x="948383" y="3677979"/>
            <a:ext cx="4519585" cy="822624"/>
            <a:chOff x="948383" y="3618907"/>
            <a:chExt cx="4519585" cy="822624"/>
          </a:xfrm>
        </p:grpSpPr>
        <p:sp>
          <p:nvSpPr>
            <p:cNvPr id="14" name="Rectangle 13"/>
            <p:cNvSpPr/>
            <p:nvPr/>
          </p:nvSpPr>
          <p:spPr>
            <a:xfrm>
              <a:off x="948383" y="3618907"/>
              <a:ext cx="4519585"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48383" y="3698263"/>
              <a:ext cx="4519585" cy="646331"/>
            </a:xfrm>
            <a:prstGeom prst="rect">
              <a:avLst/>
            </a:prstGeom>
            <a:noFill/>
          </p:spPr>
          <p:txBody>
            <a:bodyPr wrap="square" rtlCol="0">
              <a:spAutoFit/>
            </a:bodyPr>
            <a:lstStyle/>
            <a:p>
              <a:r>
                <a:rPr lang="en-US" altLang="en-US" b="1" dirty="0">
                  <a:ea typeface="ＭＳ Ｐゴシック" panose="020B0600070205080204" pitchFamily="34" charset="-128"/>
                </a:rPr>
                <a:t>Four years</a:t>
              </a:r>
              <a:r>
                <a:rPr lang="en-US" altLang="en-US" dirty="0">
                  <a:ea typeface="ＭＳ Ｐゴシック" panose="020B0600070205080204" pitchFamily="34" charset="-128"/>
                </a:rPr>
                <a:t> after beginning their journey, the Polos reached </a:t>
              </a:r>
              <a:r>
                <a:rPr lang="en-US" altLang="en-US" b="1" dirty="0">
                  <a:ea typeface="ＭＳ Ｐゴシック" panose="020B0600070205080204" pitchFamily="34" charset="-128"/>
                </a:rPr>
                <a:t>China</a:t>
              </a:r>
              <a:r>
                <a:rPr lang="en-US" altLang="en-US" dirty="0">
                  <a:ea typeface="ＭＳ Ｐゴシック" panose="020B0600070205080204" pitchFamily="34" charset="-128"/>
                </a:rPr>
                <a:t>.</a:t>
              </a:r>
            </a:p>
          </p:txBody>
        </p:sp>
      </p:grpSp>
      <p:grpSp>
        <p:nvGrpSpPr>
          <p:cNvPr id="8" name="Group 7"/>
          <p:cNvGrpSpPr/>
          <p:nvPr/>
        </p:nvGrpSpPr>
        <p:grpSpPr>
          <a:xfrm>
            <a:off x="948383" y="4656879"/>
            <a:ext cx="4519586" cy="1210521"/>
            <a:chOff x="948383" y="4656879"/>
            <a:chExt cx="4519586" cy="1210521"/>
          </a:xfrm>
        </p:grpSpPr>
        <p:sp>
          <p:nvSpPr>
            <p:cNvPr id="16" name="Rectangle 15"/>
            <p:cNvSpPr/>
            <p:nvPr/>
          </p:nvSpPr>
          <p:spPr>
            <a:xfrm>
              <a:off x="948383" y="4656879"/>
              <a:ext cx="4519585" cy="12105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53899" y="4765349"/>
              <a:ext cx="4514070" cy="923330"/>
            </a:xfrm>
            <a:prstGeom prst="rect">
              <a:avLst/>
            </a:prstGeom>
            <a:noFill/>
          </p:spPr>
          <p:txBody>
            <a:bodyPr wrap="square" rtlCol="0">
              <a:spAutoFit/>
            </a:bodyPr>
            <a:lstStyle/>
            <a:p>
              <a:r>
                <a:rPr lang="en-US" altLang="en-US" dirty="0">
                  <a:ea typeface="ＭＳ Ｐゴシック" panose="020B0600070205080204" pitchFamily="34" charset="-128"/>
                </a:rPr>
                <a:t>The Polos also visited India, Persia and Afghanistan and crossed the Gobi desert on their journey.</a:t>
              </a:r>
            </a:p>
          </p:txBody>
        </p:sp>
      </p:grpSp>
      <p:grpSp>
        <p:nvGrpSpPr>
          <p:cNvPr id="10" name="Group 9"/>
          <p:cNvGrpSpPr/>
          <p:nvPr/>
        </p:nvGrpSpPr>
        <p:grpSpPr>
          <a:xfrm>
            <a:off x="949563" y="1717663"/>
            <a:ext cx="7254637" cy="4149737"/>
            <a:chOff x="949563" y="1717663"/>
            <a:chExt cx="7254637" cy="4149737"/>
          </a:xfrm>
        </p:grpSpPr>
        <p:grpSp>
          <p:nvGrpSpPr>
            <p:cNvPr id="5" name="Group 4"/>
            <p:cNvGrpSpPr/>
            <p:nvPr/>
          </p:nvGrpSpPr>
          <p:grpSpPr>
            <a:xfrm>
              <a:off x="949563" y="1717663"/>
              <a:ext cx="4519905" cy="822624"/>
              <a:chOff x="949563" y="1717663"/>
              <a:chExt cx="4519905" cy="822624"/>
            </a:xfrm>
          </p:grpSpPr>
          <p:sp>
            <p:nvSpPr>
              <p:cNvPr id="11" name="Rectangle 10"/>
              <p:cNvSpPr/>
              <p:nvPr/>
            </p:nvSpPr>
            <p:spPr>
              <a:xfrm>
                <a:off x="949563" y="1717663"/>
                <a:ext cx="4518405"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9564" y="1805810"/>
                <a:ext cx="4519904" cy="646331"/>
              </a:xfrm>
              <a:prstGeom prst="rect">
                <a:avLst/>
              </a:prstGeom>
              <a:noFill/>
            </p:spPr>
            <p:txBody>
              <a:bodyPr wrap="square" rtlCol="0">
                <a:spAutoFit/>
              </a:bodyPr>
              <a:lstStyle/>
              <a:p>
                <a:r>
                  <a:rPr lang="en-GB" dirty="0"/>
                  <a:t>Marco left his home in </a:t>
                </a:r>
                <a:r>
                  <a:rPr lang="en-GB" b="1" dirty="0"/>
                  <a:t>Venice, Italy </a:t>
                </a:r>
                <a:r>
                  <a:rPr lang="en-GB" dirty="0"/>
                  <a:t>in </a:t>
                </a:r>
                <a:r>
                  <a:rPr lang="en-GB" b="1" dirty="0"/>
                  <a:t>1271</a:t>
                </a:r>
                <a:r>
                  <a:rPr lang="en-GB" dirty="0"/>
                  <a:t> with his father </a:t>
                </a:r>
                <a:r>
                  <a:rPr lang="en-GB" dirty="0" err="1"/>
                  <a:t>Niccolo</a:t>
                </a:r>
                <a:r>
                  <a:rPr lang="en-GB" dirty="0"/>
                  <a:t> and his uncle </a:t>
                </a:r>
                <a:r>
                  <a:rPr lang="en-GB" dirty="0" err="1"/>
                  <a:t>Maffeo</a:t>
                </a:r>
                <a:r>
                  <a:rPr lang="en-GB" dirty="0"/>
                  <a:t>.</a:t>
                </a:r>
              </a:p>
            </p:txBody>
          </p:sp>
        </p:gr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314" r="41627"/>
            <a:stretch/>
          </p:blipFill>
          <p:spPr>
            <a:xfrm>
              <a:off x="5596467" y="1717663"/>
              <a:ext cx="2607733" cy="414973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9708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Marco Polo – The Envoy</a:t>
            </a:r>
          </a:p>
        </p:txBody>
      </p:sp>
      <p:grpSp>
        <p:nvGrpSpPr>
          <p:cNvPr id="17" name="Group 16"/>
          <p:cNvGrpSpPr/>
          <p:nvPr/>
        </p:nvGrpSpPr>
        <p:grpSpPr>
          <a:xfrm>
            <a:off x="948383" y="2559163"/>
            <a:ext cx="4519585" cy="1113466"/>
            <a:chOff x="948383" y="3826874"/>
            <a:chExt cx="4519585" cy="1113466"/>
          </a:xfrm>
        </p:grpSpPr>
        <p:sp>
          <p:nvSpPr>
            <p:cNvPr id="14" name="Rectangle 13"/>
            <p:cNvSpPr/>
            <p:nvPr/>
          </p:nvSpPr>
          <p:spPr>
            <a:xfrm>
              <a:off x="948383" y="3826874"/>
              <a:ext cx="4519585" cy="11134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48383" y="3921942"/>
              <a:ext cx="4518405" cy="923330"/>
            </a:xfrm>
            <a:prstGeom prst="rect">
              <a:avLst/>
            </a:prstGeom>
            <a:noFill/>
          </p:spPr>
          <p:txBody>
            <a:bodyPr wrap="square" rtlCol="0">
              <a:spAutoFit/>
            </a:bodyPr>
            <a:lstStyle/>
            <a:p>
              <a:r>
                <a:rPr lang="en-US" altLang="en-US" dirty="0">
                  <a:ea typeface="ＭＳ Ｐゴシック" panose="020B0600070205080204" pitchFamily="34" charset="-128"/>
                </a:rPr>
                <a:t>Kublai Khan asked Marco to explore his kingdom and then to report back to him with what he had observed.</a:t>
              </a:r>
            </a:p>
          </p:txBody>
        </p:sp>
      </p:grpSp>
      <p:grpSp>
        <p:nvGrpSpPr>
          <p:cNvPr id="20" name="Group 19"/>
          <p:cNvGrpSpPr/>
          <p:nvPr/>
        </p:nvGrpSpPr>
        <p:grpSpPr>
          <a:xfrm>
            <a:off x="943559" y="5283657"/>
            <a:ext cx="7247350" cy="648321"/>
            <a:chOff x="943559" y="5396869"/>
            <a:chExt cx="7247350" cy="648321"/>
          </a:xfrm>
        </p:grpSpPr>
        <p:sp>
          <p:nvSpPr>
            <p:cNvPr id="16" name="Rectangle 15"/>
            <p:cNvSpPr/>
            <p:nvPr/>
          </p:nvSpPr>
          <p:spPr>
            <a:xfrm>
              <a:off x="943559" y="5396869"/>
              <a:ext cx="7247350" cy="6483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43559" y="5536363"/>
              <a:ext cx="7217615" cy="369332"/>
            </a:xfrm>
            <a:prstGeom prst="rect">
              <a:avLst/>
            </a:prstGeom>
            <a:noFill/>
          </p:spPr>
          <p:txBody>
            <a:bodyPr wrap="square" rtlCol="0">
              <a:spAutoFit/>
            </a:bodyPr>
            <a:lstStyle/>
            <a:p>
              <a:r>
                <a:rPr lang="en-US" altLang="en-US" dirty="0">
                  <a:ea typeface="ＭＳ Ｐゴシック" panose="020B0600070205080204" pitchFamily="34" charset="-128"/>
                </a:rPr>
                <a:t>Marco Polo returned with his pockets full of jewels and riches.</a:t>
              </a:r>
            </a:p>
          </p:txBody>
        </p:sp>
      </p:grpSp>
      <p:sp>
        <p:nvSpPr>
          <p:cNvPr id="3" name="Rectangle 2"/>
          <p:cNvSpPr/>
          <p:nvPr/>
        </p:nvSpPr>
        <p:spPr>
          <a:xfrm>
            <a:off x="833852" y="6172181"/>
            <a:ext cx="7466765" cy="184666"/>
          </a:xfrm>
          <a:prstGeom prst="rect">
            <a:avLst/>
          </a:prstGeom>
        </p:spPr>
        <p:txBody>
          <a:bodyPr wrap="square">
            <a:spAutoFit/>
          </a:bodyPr>
          <a:lstStyle/>
          <a:p>
            <a:r>
              <a:rPr lang="en-GB" sz="600" dirty="0">
                <a:latin typeface="BPreplay" panose="02000503000000020004" pitchFamily="50" charset="0"/>
              </a:rPr>
              <a:t>Photo courtesy of </a:t>
            </a:r>
            <a:r>
              <a:rPr lang="en-GB" sz="600" dirty="0" err="1">
                <a:latin typeface="BPreplay" panose="02000503000000020004" pitchFamily="50" charset="0"/>
              </a:rPr>
              <a:t>Anige</a:t>
            </a:r>
            <a:r>
              <a:rPr lang="en-GB" sz="600" dirty="0">
                <a:latin typeface="BPreplay" panose="02000503000000020004" pitchFamily="50" charset="0"/>
              </a:rPr>
              <a:t> (</a:t>
            </a:r>
            <a:r>
              <a:rPr lang="en-GB" sz="600" dirty="0" err="1">
                <a:latin typeface="BPreplay" panose="02000503000000020004" pitchFamily="50" charset="0"/>
              </a:rPr>
              <a:t>Araniko</a:t>
            </a:r>
            <a:r>
              <a:rPr lang="en-GB" sz="600" dirty="0">
                <a:latin typeface="BPreplay" panose="02000503000000020004" pitchFamily="50" charset="0"/>
              </a:rPr>
              <a:t>) of Nepal, an astronomer, engineer, painter, and confidant of Kublai Khan (Artdaily.org) and Wikimedia Commons, granted under creative commons licence – attribution.</a:t>
            </a:r>
          </a:p>
        </p:txBody>
      </p:sp>
      <p:grpSp>
        <p:nvGrpSpPr>
          <p:cNvPr id="23" name="Group 22"/>
          <p:cNvGrpSpPr/>
          <p:nvPr/>
        </p:nvGrpSpPr>
        <p:grpSpPr>
          <a:xfrm>
            <a:off x="949563" y="1556323"/>
            <a:ext cx="7241346" cy="3599151"/>
            <a:chOff x="949563" y="1556323"/>
            <a:chExt cx="7241346" cy="3599151"/>
          </a:xfrm>
        </p:grpSpPr>
        <p:grpSp>
          <p:nvGrpSpPr>
            <p:cNvPr id="22" name="Group 21"/>
            <p:cNvGrpSpPr/>
            <p:nvPr/>
          </p:nvGrpSpPr>
          <p:grpSpPr>
            <a:xfrm>
              <a:off x="949563" y="1604451"/>
              <a:ext cx="4519905" cy="822624"/>
              <a:chOff x="949563" y="1717663"/>
              <a:chExt cx="4519905" cy="822624"/>
            </a:xfrm>
          </p:grpSpPr>
          <p:sp>
            <p:nvSpPr>
              <p:cNvPr id="11" name="Rectangle 10"/>
              <p:cNvSpPr/>
              <p:nvPr/>
            </p:nvSpPr>
            <p:spPr>
              <a:xfrm>
                <a:off x="949563" y="1717663"/>
                <a:ext cx="4518405" cy="8226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9564" y="1805810"/>
                <a:ext cx="4519904" cy="646331"/>
              </a:xfrm>
              <a:prstGeom prst="rect">
                <a:avLst/>
              </a:prstGeom>
              <a:noFill/>
            </p:spPr>
            <p:txBody>
              <a:bodyPr wrap="square" rtlCol="0">
                <a:spAutoFit/>
              </a:bodyPr>
              <a:lstStyle/>
              <a:p>
                <a:r>
                  <a:rPr lang="en-US" altLang="en-US" dirty="0">
                    <a:ea typeface="ＭＳ Ｐゴシック" panose="020B0600070205080204" pitchFamily="34" charset="-128"/>
                  </a:rPr>
                  <a:t>Marco</a:t>
                </a:r>
                <a:r>
                  <a:rPr lang="en-GB" altLang="en-US"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s father introduced his son to China</a:t>
                </a:r>
                <a:r>
                  <a:rPr lang="en-GB"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s ruler, Kublai Khan.</a:t>
                </a:r>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092" r="3854"/>
            <a:stretch/>
          </p:blipFill>
          <p:spPr>
            <a:xfrm>
              <a:off x="5593301" y="1556323"/>
              <a:ext cx="2597608" cy="3599151"/>
            </a:xfrm>
            <a:prstGeom prst="rect">
              <a:avLst/>
            </a:prstGeom>
          </p:spPr>
        </p:pic>
      </p:grpSp>
      <p:grpSp>
        <p:nvGrpSpPr>
          <p:cNvPr id="19" name="Group 18"/>
          <p:cNvGrpSpPr/>
          <p:nvPr/>
        </p:nvGrpSpPr>
        <p:grpSpPr>
          <a:xfrm>
            <a:off x="948383" y="3790477"/>
            <a:ext cx="4533909" cy="1364997"/>
            <a:chOff x="948383" y="3903689"/>
            <a:chExt cx="4533909" cy="1364997"/>
          </a:xfrm>
        </p:grpSpPr>
        <p:sp>
          <p:nvSpPr>
            <p:cNvPr id="34" name="Rectangle 33"/>
            <p:cNvSpPr/>
            <p:nvPr/>
          </p:nvSpPr>
          <p:spPr>
            <a:xfrm>
              <a:off x="948383" y="3903689"/>
              <a:ext cx="4518405" cy="13649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63025" y="3986023"/>
              <a:ext cx="4519267" cy="1200329"/>
            </a:xfrm>
            <a:prstGeom prst="rect">
              <a:avLst/>
            </a:prstGeom>
            <a:noFill/>
          </p:spPr>
          <p:txBody>
            <a:bodyPr wrap="square" rtlCol="0">
              <a:spAutoFit/>
            </a:bodyPr>
            <a:lstStyle/>
            <a:p>
              <a:r>
                <a:rPr lang="en-US" altLang="en-US" dirty="0">
                  <a:ea typeface="ＭＳ Ｐゴシック" panose="020B0600070205080204" pitchFamily="34" charset="-128"/>
                </a:rPr>
                <a:t>Marco spent twenty-four years working for the Khan, travelling to places which Europeans had never visited before, such as Vietnam, Burma, Tibet and Sumatra.</a:t>
              </a:r>
            </a:p>
          </p:txBody>
        </p:sp>
      </p:grpSp>
    </p:spTree>
    <p:extLst>
      <p:ext uri="{BB962C8B-B14F-4D97-AF65-F5344CB8AC3E}">
        <p14:creationId xmlns:p14="http://schemas.microsoft.com/office/powerpoint/2010/main" val="116106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42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Kublai Khan</a:t>
            </a:r>
          </a:p>
        </p:txBody>
      </p:sp>
      <p:grpSp>
        <p:nvGrpSpPr>
          <p:cNvPr id="6" name="Group 5"/>
          <p:cNvGrpSpPr/>
          <p:nvPr/>
        </p:nvGrpSpPr>
        <p:grpSpPr>
          <a:xfrm>
            <a:off x="949563" y="2557011"/>
            <a:ext cx="3623616" cy="896073"/>
            <a:chOff x="948385" y="2600659"/>
            <a:chExt cx="3623616" cy="896073"/>
          </a:xfrm>
        </p:grpSpPr>
        <p:sp>
          <p:nvSpPr>
            <p:cNvPr id="31" name="Rectangle 30"/>
            <p:cNvSpPr/>
            <p:nvPr/>
          </p:nvSpPr>
          <p:spPr>
            <a:xfrm>
              <a:off x="948385" y="2600659"/>
              <a:ext cx="3623616" cy="89607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957443" y="2725530"/>
              <a:ext cx="3614557" cy="646331"/>
            </a:xfrm>
            <a:prstGeom prst="rect">
              <a:avLst/>
            </a:prstGeom>
            <a:noFill/>
          </p:spPr>
          <p:txBody>
            <a:bodyPr wrap="square" rtlCol="0">
              <a:spAutoFit/>
            </a:bodyPr>
            <a:lstStyle/>
            <a:p>
              <a:r>
                <a:rPr lang="en-US" altLang="en-US" dirty="0">
                  <a:ea typeface="ＭＳ Ｐゴシック" panose="020B0600070205080204" pitchFamily="34" charset="-128"/>
                </a:rPr>
                <a:t>Marco described his palace as having walls covered with gold and silver.</a:t>
              </a:r>
            </a:p>
          </p:txBody>
        </p:sp>
      </p:grpSp>
      <p:grpSp>
        <p:nvGrpSpPr>
          <p:cNvPr id="12" name="Group 11"/>
          <p:cNvGrpSpPr/>
          <p:nvPr/>
        </p:nvGrpSpPr>
        <p:grpSpPr>
          <a:xfrm>
            <a:off x="949563" y="1494380"/>
            <a:ext cx="7208070" cy="4445218"/>
            <a:chOff x="949563" y="1494380"/>
            <a:chExt cx="7208070" cy="4445218"/>
          </a:xfrm>
        </p:grpSpPr>
        <p:grpSp>
          <p:nvGrpSpPr>
            <p:cNvPr id="7" name="Group 6"/>
            <p:cNvGrpSpPr/>
            <p:nvPr/>
          </p:nvGrpSpPr>
          <p:grpSpPr>
            <a:xfrm>
              <a:off x="949563" y="1494380"/>
              <a:ext cx="3622437" cy="837660"/>
              <a:chOff x="949563" y="1494380"/>
              <a:chExt cx="3622437" cy="837660"/>
            </a:xfrm>
          </p:grpSpPr>
          <p:sp>
            <p:nvSpPr>
              <p:cNvPr id="11" name="Rectangle 10"/>
              <p:cNvSpPr/>
              <p:nvPr/>
            </p:nvSpPr>
            <p:spPr>
              <a:xfrm>
                <a:off x="949563" y="1494380"/>
                <a:ext cx="3622437" cy="8376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9564" y="1590045"/>
                <a:ext cx="3512370" cy="646331"/>
              </a:xfrm>
              <a:prstGeom prst="rect">
                <a:avLst/>
              </a:prstGeom>
              <a:noFill/>
            </p:spPr>
            <p:txBody>
              <a:bodyPr wrap="square" rtlCol="0">
                <a:spAutoFit/>
              </a:bodyPr>
              <a:lstStyle/>
              <a:p>
                <a:r>
                  <a:rPr lang="en-US" altLang="en-US" dirty="0">
                    <a:ea typeface="ＭＳ Ｐゴシック" panose="020B0600070205080204" pitchFamily="34" charset="-128"/>
                  </a:rPr>
                  <a:t>The Polos arrived in China in 1275 when Kublai Khan was China</a:t>
                </a:r>
                <a:r>
                  <a:rPr lang="en-GB" altLang="en-US"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s ruler.</a:t>
                </a:r>
                <a:endParaRPr lang="en-US" altLang="en-US" dirty="0">
                  <a:ea typeface="ＭＳ Ｐゴシック" panose="020B0600070205080204" pitchFamily="34" charset="-128"/>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329" y="1494380"/>
              <a:ext cx="3148304" cy="4445218"/>
            </a:xfrm>
            <a:prstGeom prst="rect">
              <a:avLst/>
            </a:prstGeom>
          </p:spPr>
        </p:pic>
      </p:grpSp>
      <p:sp>
        <p:nvSpPr>
          <p:cNvPr id="22" name="Rectangle 21"/>
          <p:cNvSpPr/>
          <p:nvPr/>
        </p:nvSpPr>
        <p:spPr>
          <a:xfrm>
            <a:off x="833852" y="6172181"/>
            <a:ext cx="7466765" cy="184666"/>
          </a:xfrm>
          <a:prstGeom prst="rect">
            <a:avLst/>
          </a:prstGeom>
        </p:spPr>
        <p:txBody>
          <a:bodyPr wrap="square">
            <a:spAutoFit/>
          </a:bodyPr>
          <a:lstStyle/>
          <a:p>
            <a:r>
              <a:rPr lang="en-GB" sz="600" dirty="0">
                <a:latin typeface="BPreplay" panose="02000503000000020004" pitchFamily="50" charset="0"/>
              </a:rPr>
              <a:t>Photo courtesy of </a:t>
            </a:r>
            <a:r>
              <a:rPr lang="en-GB" sz="600" dirty="0" err="1">
                <a:latin typeface="BPreplay" panose="02000503000000020004" pitchFamily="50" charset="0"/>
              </a:rPr>
              <a:t>Anige</a:t>
            </a:r>
            <a:r>
              <a:rPr lang="en-GB" sz="600" dirty="0">
                <a:latin typeface="BPreplay" panose="02000503000000020004" pitchFamily="50" charset="0"/>
              </a:rPr>
              <a:t> (</a:t>
            </a:r>
            <a:r>
              <a:rPr lang="en-GB" sz="600" dirty="0" err="1">
                <a:latin typeface="BPreplay" panose="02000503000000020004" pitchFamily="50" charset="0"/>
              </a:rPr>
              <a:t>Araniko</a:t>
            </a:r>
            <a:r>
              <a:rPr lang="en-GB" sz="600" dirty="0">
                <a:latin typeface="BPreplay" panose="02000503000000020004" pitchFamily="50" charset="0"/>
              </a:rPr>
              <a:t>) of Nepal, an astronomer, engineer, painter, and confidant of Kublai Khan (Artdaily.org) and Wikimedia Commons, granted under creative commons licence – attribution.</a:t>
            </a:r>
          </a:p>
        </p:txBody>
      </p:sp>
      <p:grpSp>
        <p:nvGrpSpPr>
          <p:cNvPr id="13" name="Group 12"/>
          <p:cNvGrpSpPr/>
          <p:nvPr/>
        </p:nvGrpSpPr>
        <p:grpSpPr>
          <a:xfrm>
            <a:off x="949563" y="3678054"/>
            <a:ext cx="3614557" cy="2210825"/>
            <a:chOff x="949563" y="3678054"/>
            <a:chExt cx="3614557" cy="2210825"/>
          </a:xfrm>
        </p:grpSpPr>
        <p:grpSp>
          <p:nvGrpSpPr>
            <p:cNvPr id="5" name="Group 4"/>
            <p:cNvGrpSpPr/>
            <p:nvPr/>
          </p:nvGrpSpPr>
          <p:grpSpPr>
            <a:xfrm>
              <a:off x="949563" y="3678054"/>
              <a:ext cx="3614557" cy="1136848"/>
              <a:chOff x="957443" y="3697619"/>
              <a:chExt cx="3614557" cy="1136848"/>
            </a:xfrm>
          </p:grpSpPr>
          <p:sp>
            <p:nvSpPr>
              <p:cNvPr id="33" name="Rectangle 32"/>
              <p:cNvSpPr/>
              <p:nvPr/>
            </p:nvSpPr>
            <p:spPr>
              <a:xfrm>
                <a:off x="957443" y="3697619"/>
                <a:ext cx="3614557" cy="11368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957444" y="3804378"/>
                <a:ext cx="3377489" cy="923330"/>
              </a:xfrm>
              <a:prstGeom prst="rect">
                <a:avLst/>
              </a:prstGeom>
              <a:noFill/>
            </p:spPr>
            <p:txBody>
              <a:bodyPr wrap="square" rtlCol="0">
                <a:spAutoFit/>
              </a:bodyPr>
              <a:lstStyle/>
              <a:p>
                <a:r>
                  <a:rPr lang="en-US" altLang="en-US" dirty="0">
                    <a:ea typeface="ＭＳ Ｐゴシック" panose="020B0600070205080204" pitchFamily="34" charset="-128"/>
                  </a:rPr>
                  <a:t>One hall was so big that </a:t>
                </a:r>
                <a:r>
                  <a:rPr lang="en-US" altLang="ja-JP" dirty="0">
                    <a:ea typeface="ＭＳ Ｐゴシック" panose="020B0600070205080204" pitchFamily="34" charset="-128"/>
                  </a:rPr>
                  <a:t>a meal might be served for more than 6000 men!</a:t>
                </a:r>
                <a:endParaRPr lang="en-GB" altLang="ja-JP" dirty="0">
                  <a:latin typeface="Arial" panose="020B0604020202020204" pitchFamily="34" charset="0"/>
                  <a:ea typeface="ＭＳ Ｐゴシック" panose="020B0600070205080204" pitchFamily="34" charset="-128"/>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949" y="5018847"/>
              <a:ext cx="1371600" cy="870032"/>
            </a:xfrm>
            <a:prstGeom prst="rect">
              <a:avLst/>
            </a:prstGeom>
          </p:spPr>
        </p:pic>
      </p:grpSp>
    </p:spTree>
    <p:extLst>
      <p:ext uri="{BB962C8B-B14F-4D97-AF65-F5344CB8AC3E}">
        <p14:creationId xmlns:p14="http://schemas.microsoft.com/office/powerpoint/2010/main" val="65434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Kublai Khan</a:t>
            </a:r>
          </a:p>
        </p:txBody>
      </p:sp>
      <p:sp>
        <p:nvSpPr>
          <p:cNvPr id="3" name="Rectangle 2"/>
          <p:cNvSpPr/>
          <p:nvPr/>
        </p:nvSpPr>
        <p:spPr>
          <a:xfrm>
            <a:off x="833852" y="6172181"/>
            <a:ext cx="7466765" cy="184666"/>
          </a:xfrm>
          <a:prstGeom prst="rect">
            <a:avLst/>
          </a:prstGeom>
        </p:spPr>
        <p:txBody>
          <a:bodyPr wrap="square">
            <a:spAutoFit/>
          </a:bodyPr>
          <a:lstStyle/>
          <a:p>
            <a:pPr algn="ctr"/>
            <a:r>
              <a:rPr lang="en-GB" sz="600" dirty="0">
                <a:latin typeface="BPreplay" panose="02000503000000020004" pitchFamily="50" charset="0"/>
              </a:rPr>
              <a:t>Photo courtesy of Pilar Rubio </a:t>
            </a:r>
            <a:r>
              <a:rPr lang="en-GB" sz="600" dirty="0" err="1">
                <a:latin typeface="BPreplay" panose="02000503000000020004" pitchFamily="50" charset="0"/>
              </a:rPr>
              <a:t>Remiro</a:t>
            </a:r>
            <a:r>
              <a:rPr lang="en-GB" sz="600" dirty="0">
                <a:latin typeface="BPreplay" panose="02000503000000020004" pitchFamily="50" charset="0"/>
              </a:rPr>
              <a:t> (@flickr.com) - granted under creative commons licence - attribution</a:t>
            </a:r>
          </a:p>
        </p:txBody>
      </p:sp>
      <p:grpSp>
        <p:nvGrpSpPr>
          <p:cNvPr id="6" name="Group 5"/>
          <p:cNvGrpSpPr/>
          <p:nvPr/>
        </p:nvGrpSpPr>
        <p:grpSpPr>
          <a:xfrm>
            <a:off x="944091" y="1552557"/>
            <a:ext cx="7255818" cy="563016"/>
            <a:chOff x="944091" y="1552557"/>
            <a:chExt cx="7255818" cy="563016"/>
          </a:xfrm>
        </p:grpSpPr>
        <p:sp>
          <p:nvSpPr>
            <p:cNvPr id="35" name="Rectangle 34"/>
            <p:cNvSpPr/>
            <p:nvPr/>
          </p:nvSpPr>
          <p:spPr>
            <a:xfrm>
              <a:off x="944091" y="1552557"/>
              <a:ext cx="7255817" cy="563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54651" y="1649399"/>
              <a:ext cx="7245258" cy="369332"/>
            </a:xfrm>
            <a:prstGeom prst="rect">
              <a:avLst/>
            </a:prstGeom>
            <a:noFill/>
          </p:spPr>
          <p:txBody>
            <a:bodyPr wrap="square" rtlCol="0">
              <a:spAutoFit/>
            </a:bodyPr>
            <a:lstStyle/>
            <a:p>
              <a:r>
                <a:rPr lang="en-GB" altLang="en-US" dirty="0">
                  <a:ea typeface="ＭＳ Ｐゴシック" panose="020B0600070205080204" pitchFamily="34" charset="-128"/>
                </a:rPr>
                <a:t>Khan liked Marco a lot, and conscripted him into service for the empire.</a:t>
              </a:r>
            </a:p>
          </p:txBody>
        </p:sp>
      </p:grpSp>
      <p:grpSp>
        <p:nvGrpSpPr>
          <p:cNvPr id="7" name="Group 6"/>
          <p:cNvGrpSpPr/>
          <p:nvPr/>
        </p:nvGrpSpPr>
        <p:grpSpPr>
          <a:xfrm>
            <a:off x="944091" y="2226912"/>
            <a:ext cx="7255818" cy="831987"/>
            <a:chOff x="944091" y="2226912"/>
            <a:chExt cx="7255818" cy="831987"/>
          </a:xfrm>
        </p:grpSpPr>
        <p:sp>
          <p:nvSpPr>
            <p:cNvPr id="36" name="Rectangle 35"/>
            <p:cNvSpPr/>
            <p:nvPr/>
          </p:nvSpPr>
          <p:spPr>
            <a:xfrm>
              <a:off x="944091" y="2226912"/>
              <a:ext cx="7255817" cy="83198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954651" y="2323755"/>
              <a:ext cx="7245258" cy="646331"/>
            </a:xfrm>
            <a:prstGeom prst="rect">
              <a:avLst/>
            </a:prstGeom>
            <a:noFill/>
          </p:spPr>
          <p:txBody>
            <a:bodyPr wrap="square" rtlCol="0">
              <a:spAutoFit/>
            </a:bodyPr>
            <a:lstStyle/>
            <a:p>
              <a:r>
                <a:rPr lang="en-GB" altLang="en-US" dirty="0">
                  <a:ea typeface="ＭＳ Ｐゴシック" panose="020B0600070205080204" pitchFamily="34" charset="-128"/>
                </a:rPr>
                <a:t>Marco Polo served in many government positions (including as an ambassador of the city of Yangzhou).</a:t>
              </a:r>
            </a:p>
          </p:txBody>
        </p:sp>
      </p:grpSp>
      <p:grpSp>
        <p:nvGrpSpPr>
          <p:cNvPr id="42" name="Group 41"/>
          <p:cNvGrpSpPr/>
          <p:nvPr/>
        </p:nvGrpSpPr>
        <p:grpSpPr>
          <a:xfrm>
            <a:off x="944089" y="3155189"/>
            <a:ext cx="7255818" cy="2797124"/>
            <a:chOff x="944089" y="3155189"/>
            <a:chExt cx="7255818" cy="2797124"/>
          </a:xfrm>
        </p:grpSpPr>
        <p:grpSp>
          <p:nvGrpSpPr>
            <p:cNvPr id="8" name="Group 7"/>
            <p:cNvGrpSpPr/>
            <p:nvPr/>
          </p:nvGrpSpPr>
          <p:grpSpPr>
            <a:xfrm>
              <a:off x="5892800" y="3155189"/>
              <a:ext cx="2307107" cy="1357449"/>
              <a:chOff x="5892800" y="3138255"/>
              <a:chExt cx="2307107" cy="1357449"/>
            </a:xfrm>
          </p:grpSpPr>
          <p:sp>
            <p:nvSpPr>
              <p:cNvPr id="38" name="Rectangle 37"/>
              <p:cNvSpPr/>
              <p:nvPr/>
            </p:nvSpPr>
            <p:spPr>
              <a:xfrm>
                <a:off x="5892800" y="3138255"/>
                <a:ext cx="2307107" cy="13574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892800" y="3216815"/>
                <a:ext cx="2159000" cy="1200329"/>
              </a:xfrm>
              <a:prstGeom prst="rect">
                <a:avLst/>
              </a:prstGeom>
              <a:noFill/>
            </p:spPr>
            <p:txBody>
              <a:bodyPr wrap="square" rtlCol="0">
                <a:spAutoFit/>
              </a:bodyPr>
              <a:lstStyle/>
              <a:p>
                <a:r>
                  <a:rPr lang="en-GB" altLang="en-US" dirty="0">
                    <a:ea typeface="ＭＳ Ｐゴシック" panose="020B0600070205080204" pitchFamily="34" charset="-128"/>
                  </a:rPr>
                  <a:t>After several years, Khan finally said that the Polos could leave the empire. </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89" y="3155742"/>
              <a:ext cx="4861951" cy="2796571"/>
            </a:xfrm>
            <a:prstGeom prst="rect">
              <a:avLst/>
            </a:prstGeom>
          </p:spPr>
        </p:pic>
      </p:grpSp>
      <p:grpSp>
        <p:nvGrpSpPr>
          <p:cNvPr id="12" name="Group 11"/>
          <p:cNvGrpSpPr/>
          <p:nvPr/>
        </p:nvGrpSpPr>
        <p:grpSpPr>
          <a:xfrm>
            <a:off x="5901147" y="4592547"/>
            <a:ext cx="2307107" cy="1357449"/>
            <a:chOff x="5901147" y="4592547"/>
            <a:chExt cx="2307107" cy="1357449"/>
          </a:xfrm>
        </p:grpSpPr>
        <p:sp>
          <p:nvSpPr>
            <p:cNvPr id="41" name="Rectangle 40"/>
            <p:cNvSpPr/>
            <p:nvPr/>
          </p:nvSpPr>
          <p:spPr>
            <a:xfrm>
              <a:off x="5901147" y="4592547"/>
              <a:ext cx="2307107" cy="13574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13907" y="4671107"/>
              <a:ext cx="2286000" cy="1200329"/>
            </a:xfrm>
            <a:prstGeom prst="rect">
              <a:avLst/>
            </a:prstGeom>
          </p:spPr>
          <p:txBody>
            <a:bodyPr wrap="square">
              <a:spAutoFit/>
            </a:bodyPr>
            <a:lstStyle/>
            <a:p>
              <a:r>
                <a:rPr lang="en-GB" altLang="en-US" dirty="0">
                  <a:ea typeface="ＭＳ Ｐゴシック" panose="020B0600070205080204" pitchFamily="34" charset="-128"/>
                </a:rPr>
                <a:t>In order to leave they were told to escort the princess, who was to marry a Persian king. </a:t>
              </a:r>
            </a:p>
          </p:txBody>
        </p:sp>
      </p:grpSp>
    </p:spTree>
    <p:extLst>
      <p:ext uri="{BB962C8B-B14F-4D97-AF65-F5344CB8AC3E}">
        <p14:creationId xmlns:p14="http://schemas.microsoft.com/office/powerpoint/2010/main" val="297856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337733"/>
            <a:ext cx="7632700" cy="47550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The Journey Home</a:t>
            </a:r>
          </a:p>
        </p:txBody>
      </p:sp>
      <p:grpSp>
        <p:nvGrpSpPr>
          <p:cNvPr id="10" name="Group 9"/>
          <p:cNvGrpSpPr/>
          <p:nvPr/>
        </p:nvGrpSpPr>
        <p:grpSpPr>
          <a:xfrm>
            <a:off x="944091" y="1552557"/>
            <a:ext cx="7255818" cy="563016"/>
            <a:chOff x="944091" y="1552557"/>
            <a:chExt cx="7255818" cy="563016"/>
          </a:xfrm>
        </p:grpSpPr>
        <p:sp>
          <p:nvSpPr>
            <p:cNvPr id="35" name="Rectangle 34"/>
            <p:cNvSpPr/>
            <p:nvPr/>
          </p:nvSpPr>
          <p:spPr>
            <a:xfrm>
              <a:off x="944091" y="1552557"/>
              <a:ext cx="7255817" cy="563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54651" y="1649399"/>
              <a:ext cx="7245258" cy="369332"/>
            </a:xfrm>
            <a:prstGeom prst="rect">
              <a:avLst/>
            </a:prstGeom>
            <a:noFill/>
          </p:spPr>
          <p:txBody>
            <a:bodyPr wrap="square" rtlCol="0">
              <a:spAutoFit/>
            </a:bodyPr>
            <a:lstStyle/>
            <a:p>
              <a:r>
                <a:rPr lang="en-GB" altLang="en-US" dirty="0">
                  <a:ea typeface="ＭＳ Ｐゴシック" panose="020B0600070205080204" pitchFamily="34" charset="-128"/>
                </a:rPr>
                <a:t>The princess and the Polos headed southward on the China Sea.</a:t>
              </a:r>
            </a:p>
          </p:txBody>
        </p:sp>
      </p:grpSp>
      <p:grpSp>
        <p:nvGrpSpPr>
          <p:cNvPr id="11" name="Group 10"/>
          <p:cNvGrpSpPr/>
          <p:nvPr/>
        </p:nvGrpSpPr>
        <p:grpSpPr>
          <a:xfrm>
            <a:off x="954651" y="2262704"/>
            <a:ext cx="7255817" cy="563016"/>
            <a:chOff x="954651" y="2241314"/>
            <a:chExt cx="7255817" cy="563016"/>
          </a:xfrm>
        </p:grpSpPr>
        <p:sp>
          <p:nvSpPr>
            <p:cNvPr id="18" name="Rectangle 17"/>
            <p:cNvSpPr/>
            <p:nvPr/>
          </p:nvSpPr>
          <p:spPr>
            <a:xfrm>
              <a:off x="954651" y="2241314"/>
              <a:ext cx="7255817" cy="563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954651" y="2323755"/>
              <a:ext cx="7245258" cy="369332"/>
            </a:xfrm>
            <a:prstGeom prst="rect">
              <a:avLst/>
            </a:prstGeom>
            <a:noFill/>
          </p:spPr>
          <p:txBody>
            <a:bodyPr wrap="square" rtlCol="0">
              <a:spAutoFit/>
            </a:bodyPr>
            <a:lstStyle/>
            <a:p>
              <a:r>
                <a:rPr lang="en-GB" altLang="en-US" dirty="0">
                  <a:ea typeface="ＭＳ Ｐゴシック" panose="020B0600070205080204" pitchFamily="34" charset="-128"/>
                </a:rPr>
                <a:t>It was a long, torturous voyage.</a:t>
              </a:r>
            </a:p>
          </p:txBody>
        </p:sp>
      </p:gr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50705"/>
          <a:stretch/>
        </p:blipFill>
        <p:spPr>
          <a:xfrm>
            <a:off x="773818" y="4762113"/>
            <a:ext cx="7628041" cy="1342354"/>
          </a:xfrm>
          <a:prstGeom prst="rect">
            <a:avLst/>
          </a:prstGeom>
        </p:spPr>
      </p:pic>
      <p:grpSp>
        <p:nvGrpSpPr>
          <p:cNvPr id="13" name="Group 12"/>
          <p:cNvGrpSpPr/>
          <p:nvPr/>
        </p:nvGrpSpPr>
        <p:grpSpPr>
          <a:xfrm>
            <a:off x="965210" y="2972851"/>
            <a:ext cx="7255817" cy="790440"/>
            <a:chOff x="965210" y="2977227"/>
            <a:chExt cx="7255817" cy="790440"/>
          </a:xfrm>
        </p:grpSpPr>
        <p:sp>
          <p:nvSpPr>
            <p:cNvPr id="20" name="Rectangle 19"/>
            <p:cNvSpPr/>
            <p:nvPr/>
          </p:nvSpPr>
          <p:spPr>
            <a:xfrm>
              <a:off x="965210" y="2977227"/>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65210" y="3059668"/>
              <a:ext cx="7245258" cy="646331"/>
            </a:xfrm>
            <a:prstGeom prst="rect">
              <a:avLst/>
            </a:prstGeom>
            <a:noFill/>
          </p:spPr>
          <p:txBody>
            <a:bodyPr wrap="square" rtlCol="0">
              <a:spAutoFit/>
            </a:bodyPr>
            <a:lstStyle/>
            <a:p>
              <a:r>
                <a:rPr lang="en-GB" altLang="en-US" dirty="0">
                  <a:ea typeface="ＭＳ Ｐゴシック" panose="020B0600070205080204" pitchFamily="34" charset="-128"/>
                </a:rPr>
                <a:t>Stops were made along the way at Borneo, Sumatra, Ceylon and other places, until the ships reached the Persian Gulf.</a:t>
              </a:r>
            </a:p>
          </p:txBody>
        </p:sp>
      </p:grpSp>
      <p:grpSp>
        <p:nvGrpSpPr>
          <p:cNvPr id="14" name="Group 13"/>
          <p:cNvGrpSpPr/>
          <p:nvPr/>
        </p:nvGrpSpPr>
        <p:grpSpPr>
          <a:xfrm>
            <a:off x="965210" y="3910422"/>
            <a:ext cx="7255817" cy="790440"/>
            <a:chOff x="965210" y="3910422"/>
            <a:chExt cx="7255817" cy="790440"/>
          </a:xfrm>
        </p:grpSpPr>
        <p:sp>
          <p:nvSpPr>
            <p:cNvPr id="23" name="Rectangle 22"/>
            <p:cNvSpPr/>
            <p:nvPr/>
          </p:nvSpPr>
          <p:spPr>
            <a:xfrm>
              <a:off x="965210" y="3910422"/>
              <a:ext cx="7255817" cy="790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65210" y="3992863"/>
              <a:ext cx="7245258" cy="646331"/>
            </a:xfrm>
            <a:prstGeom prst="rect">
              <a:avLst/>
            </a:prstGeom>
            <a:noFill/>
          </p:spPr>
          <p:txBody>
            <a:bodyPr wrap="square" rtlCol="0">
              <a:spAutoFit/>
            </a:bodyPr>
            <a:lstStyle/>
            <a:p>
              <a:r>
                <a:rPr lang="en-GB" altLang="en-US" dirty="0">
                  <a:ea typeface="ＭＳ Ｐゴシック" panose="020B0600070205080204" pitchFamily="34" charset="-128"/>
                </a:rPr>
                <a:t>After leaving the princess in Persia, Marco, his father, and his uncle finally went to the Black Sea and headed for home.</a:t>
              </a:r>
            </a:p>
          </p:txBody>
        </p:sp>
      </p:grpSp>
    </p:spTree>
    <p:extLst>
      <p:ext uri="{BB962C8B-B14F-4D97-AF65-F5344CB8AC3E}">
        <p14:creationId xmlns:p14="http://schemas.microsoft.com/office/powerpoint/2010/main" val="90770656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TotalTime>
  <Words>853</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Sassoon Infant Rg</vt:lpstr>
      <vt:lpstr>Arial</vt:lpstr>
      <vt:lpstr>BPreplay</vt:lpstr>
      <vt:lpstr>Sassoon Infant Md</vt:lpstr>
      <vt:lpstr>Office Theme</vt:lpstr>
      <vt:lpstr>PowerPoint Presentation</vt:lpstr>
      <vt:lpstr>Who Was Marco Polo?</vt:lpstr>
      <vt:lpstr>Marco Polo – Early Life</vt:lpstr>
      <vt:lpstr>Marco Polo’s Travels</vt:lpstr>
      <vt:lpstr>Marco Polo – The Envoy</vt:lpstr>
      <vt:lpstr>PowerPoint Presentation</vt:lpstr>
      <vt:lpstr>Kublai Khan</vt:lpstr>
      <vt:lpstr>Kublai Khan</vt:lpstr>
      <vt:lpstr>The Journey Home</vt:lpstr>
      <vt:lpstr>Returning Home</vt:lpstr>
      <vt:lpstr>War at Home</vt:lpstr>
      <vt:lpstr>Marco Polo – The Storyteller</vt:lpstr>
      <vt:lpstr>The Influence of Marco Polo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Helen McCahey</cp:lastModifiedBy>
  <cp:revision>116</cp:revision>
  <dcterms:created xsi:type="dcterms:W3CDTF">2014-10-01T16:09:27Z</dcterms:created>
  <dcterms:modified xsi:type="dcterms:W3CDTF">2020-03-28T21:51:22Z</dcterms:modified>
</cp:coreProperties>
</file>