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5" r:id="rId4"/>
    <p:sldId id="266" r:id="rId5"/>
    <p:sldId id="261" r:id="rId6"/>
    <p:sldId id="263" r:id="rId7"/>
    <p:sldId id="257" r:id="rId8"/>
    <p:sldId id="260" r:id="rId9"/>
    <p:sldId id="258" r:id="rId10"/>
    <p:sldId id="262" r:id="rId11"/>
  </p:sldIdLst>
  <p:sldSz cx="6858000" cy="9144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022" y="-9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0DC416B-C90D-4510-B241-52A2FE0B2371}" type="datetimeFigureOut">
              <a:rPr lang="en-GB" smtClean="0"/>
              <a:pPr/>
              <a:t>25/03/2020</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D359390-FAE4-4059-B0EC-60FCEDAEF842}" type="slidenum">
              <a:rPr lang="en-GB" smtClean="0"/>
              <a:pPr/>
              <a:t>‹#›</a:t>
            </a:fld>
            <a:endParaRPr lang="en-GB"/>
          </a:p>
        </p:txBody>
      </p:sp>
    </p:spTree>
    <p:extLst>
      <p:ext uri="{BB962C8B-B14F-4D97-AF65-F5344CB8AC3E}">
        <p14:creationId xmlns:p14="http://schemas.microsoft.com/office/powerpoint/2010/main" xmlns="" val="88307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59390-FAE4-4059-B0EC-60FCEDAEF842}" type="slidenum">
              <a:rPr lang="en-GB" smtClean="0"/>
              <a:pPr/>
              <a:t>1</a:t>
            </a:fld>
            <a:endParaRPr lang="en-GB"/>
          </a:p>
        </p:txBody>
      </p:sp>
    </p:spTree>
    <p:extLst>
      <p:ext uri="{BB962C8B-B14F-4D97-AF65-F5344CB8AC3E}">
        <p14:creationId xmlns:p14="http://schemas.microsoft.com/office/powerpoint/2010/main" xmlns="" val="162498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59390-FAE4-4059-B0EC-60FCEDAEF842}" type="slidenum">
              <a:rPr lang="en-GB" smtClean="0"/>
              <a:pPr/>
              <a:t>7</a:t>
            </a:fld>
            <a:endParaRPr lang="en-GB"/>
          </a:p>
        </p:txBody>
      </p:sp>
    </p:spTree>
    <p:extLst>
      <p:ext uri="{BB962C8B-B14F-4D97-AF65-F5344CB8AC3E}">
        <p14:creationId xmlns:p14="http://schemas.microsoft.com/office/powerpoint/2010/main" xmlns="" val="239905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43902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9826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256391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277548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20277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122683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347361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341597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38524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7308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B2581-9EF6-426C-84BF-2B4CDC8D2C20}"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160469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BB2581-9EF6-426C-84BF-2B4CDC8D2C20}" type="datetimeFigureOut">
              <a:rPr lang="en-GB" smtClean="0"/>
              <a:pPr/>
              <a:t>25/03/2020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5ECAB20-BE15-4F94-BD1C-CA348F061070}" type="slidenum">
              <a:rPr lang="en-GB" smtClean="0"/>
              <a:pPr/>
              <a:t>‹#›</a:t>
            </a:fld>
            <a:endParaRPr lang="en-GB"/>
          </a:p>
        </p:txBody>
      </p:sp>
    </p:spTree>
    <p:extLst>
      <p:ext uri="{BB962C8B-B14F-4D97-AF65-F5344CB8AC3E}">
        <p14:creationId xmlns:p14="http://schemas.microsoft.com/office/powerpoint/2010/main" xmlns="" val="69402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v.uk/government/publications/guidance-to-educational-settings-about-covid-19" TargetMode="External"/><Relationship Id="rId3" Type="http://schemas.openxmlformats.org/officeDocument/2006/relationships/hyperlink" Target="mailto:juliedunning@sthelens.gov.uk" TargetMode="External"/><Relationship Id="rId7" Type="http://schemas.openxmlformats.org/officeDocument/2006/relationships/hyperlink" Target="http://www.nhs.uk/coronavir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v.uk/guidance/coronavirus-covid-19-information-for-the-public" TargetMode="External"/><Relationship Id="rId5" Type="http://schemas.openxmlformats.org/officeDocument/2006/relationships/hyperlink" Target="https://www.sthelensccg.nhs.uk/news-and-events/advice-leaflets-produced-on-the-big-6-illnesses-for-parents/" TargetMode="External"/><Relationship Id="rId4" Type="http://schemas.openxmlformats.org/officeDocument/2006/relationships/image" Target="../media/image1.jpeg"/><Relationship Id="rId9" Type="http://schemas.openxmlformats.org/officeDocument/2006/relationships/hyperlink" Target="https://e-bug.eu/eng_home.aspx?cc=eng&amp;ss=1&amp;t=Welcome%20to%20e-Bu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melissahalligan@sthelens.gov.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oktoaskcampaign.co.uk/covid-19-digital-resources/" TargetMode="External"/><Relationship Id="rId7" Type="http://schemas.openxmlformats.org/officeDocument/2006/relationships/hyperlink" Target="mailto:safe2speak@torus.co.uk" TargetMode="External"/><Relationship Id="rId2" Type="http://schemas.openxmlformats.org/officeDocument/2006/relationships/hyperlink" Target="http://www.oktoaskcampaign.co.uk/covid-19/" TargetMode="External"/><Relationship Id="rId1" Type="http://schemas.openxmlformats.org/officeDocument/2006/relationships/slideLayout" Target="../slideLayouts/slideLayout7.xml"/><Relationship Id="rId6" Type="http://schemas.openxmlformats.org/officeDocument/2006/relationships/hyperlink" Target="http://www.safe2speak.co.uk/" TargetMode="External"/><Relationship Id="rId5" Type="http://schemas.openxmlformats.org/officeDocument/2006/relationships/hyperlink" Target="https://www.annafreud.org/what-we-do/anna-freud-learning-network/coronaviru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dropbox.com/sh/y3ni3ymgtlbrndd/AABDqPQS9fopyDllT9VnFlnWa?dl=0&amp;fbclid=IwAR1y_qXgQoSlG3gn3493UujII0KRN-_12R-QByln7opkvJoPac-QQixKAtc" TargetMode="External"/><Relationship Id="rId13" Type="http://schemas.openxmlformats.org/officeDocument/2006/relationships/image" Target="../media/image6.png"/><Relationship Id="rId3" Type="http://schemas.openxmlformats.org/officeDocument/2006/relationships/hyperlink" Target="https://www.childline.org.uk/info-advice/bullying-abuse-safety/online-mobile-safety/staying-safe-online/" TargetMode="External"/><Relationship Id="rId7" Type="http://schemas.openxmlformats.org/officeDocument/2006/relationships/hyperlink" Target="https://youngminds.org.uk/" TargetMode="External"/><Relationship Id="rId12" Type="http://schemas.openxmlformats.org/officeDocument/2006/relationships/image" Target="../media/image5.png"/><Relationship Id="rId2" Type="http://schemas.openxmlformats.org/officeDocument/2006/relationships/hyperlink" Target="https://www.nhs.uk/change4life" TargetMode="External"/><Relationship Id="rId1" Type="http://schemas.openxmlformats.org/officeDocument/2006/relationships/slideLayout" Target="../slideLayouts/slideLayout7.xml"/><Relationship Id="rId6" Type="http://schemas.openxmlformats.org/officeDocument/2006/relationships/hyperlink" Target="https://www.bbc.co.uk/bitesize/learn" TargetMode="External"/><Relationship Id="rId11" Type="http://schemas.openxmlformats.org/officeDocument/2006/relationships/hyperlink" Target="https://network.us3.list-manage.com/track/click?u=612176ef52c889c40ba7f42f2&amp;id=de590f5923&amp;e=cc18fd842f" TargetMode="External"/><Relationship Id="rId5" Type="http://schemas.openxmlformats.org/officeDocument/2006/relationships/image" Target="../media/image4.png"/><Relationship Id="rId10" Type="http://schemas.openxmlformats.org/officeDocument/2006/relationships/hyperlink" Target="https://www.facebook.com/SoundaboutUK/" TargetMode="External"/><Relationship Id="rId4" Type="http://schemas.openxmlformats.org/officeDocument/2006/relationships/image" Target="../media/image3.jpeg"/><Relationship Id="rId9" Type="http://schemas.openxmlformats.org/officeDocument/2006/relationships/hyperlink" Target="https://www.ashfield.leicester.sch.uk/blue-pathway/?fbclid=IwAR1B_MRLWSjB_kwtyHOeLBZnG2kHwynPs1R_YCyoUn9mB5fU_q2S21Hs6P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network.us3.list-manage.com/track/click?u=612176ef52c889c40ba7f42f2&amp;id=8427445da5&amp;e=cc18fd842f" TargetMode="External"/><Relationship Id="rId13" Type="http://schemas.openxmlformats.org/officeDocument/2006/relationships/hyperlink" Target="https://network.us3.list-manage.com/track/click?u=612176ef52c889c40ba7f42f2&amp;id=66bf79c73a&amp;e=cc18fd842f" TargetMode="External"/><Relationship Id="rId3" Type="http://schemas.openxmlformats.org/officeDocument/2006/relationships/hyperlink" Target="https://network.us3.list-manage.com/track/click?u=612176ef52c889c40ba7f42f2&amp;id=aea6be4b7a&amp;e=cc18fd842f" TargetMode="External"/><Relationship Id="rId7" Type="http://schemas.openxmlformats.org/officeDocument/2006/relationships/hyperlink" Target="https://network.us3.list-manage.com/track/click?u=612176ef52c889c40ba7f42f2&amp;id=167831215b&amp;e=cc18fd842f" TargetMode="External"/><Relationship Id="rId12" Type="http://schemas.openxmlformats.org/officeDocument/2006/relationships/hyperlink" Target="https://network.us3.list-manage.com/track/click?u=612176ef52c889c40ba7f42f2&amp;id=15625c3dda&amp;e=cc18fd842f" TargetMode="External"/><Relationship Id="rId2" Type="http://schemas.openxmlformats.org/officeDocument/2006/relationships/hyperlink" Target="https://network.us3.list-manage.com/track/click?u=612176ef52c889c40ba7f42f2&amp;id=f347fad5f9&amp;e=cc18fd842f" TargetMode="External"/><Relationship Id="rId16" Type="http://schemas.openxmlformats.org/officeDocument/2006/relationships/hyperlink" Target="https://network.us3.list-manage.com/track/click?u=612176ef52c889c40ba7f42f2&amp;id=904ab40e6a&amp;e=cc18fd842f" TargetMode="External"/><Relationship Id="rId1" Type="http://schemas.openxmlformats.org/officeDocument/2006/relationships/slideLayout" Target="../slideLayouts/slideLayout7.xml"/><Relationship Id="rId6" Type="http://schemas.openxmlformats.org/officeDocument/2006/relationships/hyperlink" Target="https://network.us3.list-manage.com/track/click?u=612176ef52c889c40ba7f42f2&amp;id=2b26e0e08c&amp;e=cc18fd842f" TargetMode="External"/><Relationship Id="rId11" Type="http://schemas.openxmlformats.org/officeDocument/2006/relationships/hyperlink" Target="https://network.us3.list-manage.com/track/click?u=612176ef52c889c40ba7f42f2&amp;id=e8a6b7c1d2&amp;e=cc18fd842f" TargetMode="External"/><Relationship Id="rId5" Type="http://schemas.openxmlformats.org/officeDocument/2006/relationships/hyperlink" Target="https://network.us3.list-manage.com/track/click?u=612176ef52c889c40ba7f42f2&amp;id=e517343c0c&amp;e=cc18fd842f" TargetMode="External"/><Relationship Id="rId15" Type="http://schemas.openxmlformats.org/officeDocument/2006/relationships/hyperlink" Target="https://www.discoveryeducation.co.uk/free-resources" TargetMode="External"/><Relationship Id="rId10" Type="http://schemas.openxmlformats.org/officeDocument/2006/relationships/hyperlink" Target="https://network.us3.list-manage.com/track/click?u=612176ef52c889c40ba7f42f2&amp;id=01d29da739&amp;e=cc18fd842f" TargetMode="External"/><Relationship Id="rId4" Type="http://schemas.openxmlformats.org/officeDocument/2006/relationships/hyperlink" Target="https://network.us3.list-manage.com/track/click?u=612176ef52c889c40ba7f42f2&amp;id=282b16f211&amp;e=cc18fd842f" TargetMode="External"/><Relationship Id="rId9" Type="http://schemas.openxmlformats.org/officeDocument/2006/relationships/hyperlink" Target="https://network.us3.list-manage.com/track/click?u=612176ef52c889c40ba7f42f2&amp;id=a49d1fdc2c&amp;e=cc18fd842f" TargetMode="External"/><Relationship Id="rId14" Type="http://schemas.openxmlformats.org/officeDocument/2006/relationships/hyperlink" Target="https://network.us3.list-manage.com/track/click?u=612176ef52c889c40ba7f42f2&amp;id=e7214f148d&amp;e=cc18fd842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ooth.com/"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www.catchapp.co.uk/"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mpaignresources.phe.gov.uk/schools" TargetMode="External"/><Relationship Id="rId1" Type="http://schemas.openxmlformats.org/officeDocument/2006/relationships/slideLayout" Target="../slideLayouts/slideLayout7.xml"/><Relationship Id="rId6" Type="http://schemas.openxmlformats.org/officeDocument/2006/relationships/hyperlink" Target="mailto:chcp.sthelens@nhs.net" TargetMode="External"/><Relationship Id="rId5" Type="http://schemas.openxmlformats.org/officeDocument/2006/relationships/image" Target="../media/image11.jpeg"/><Relationship Id="rId4" Type="http://schemas.openxmlformats.org/officeDocument/2006/relationships/hyperlink" Target="https://www.annafreud.org/what-we-do/schools-in-mi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bug.eu/"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858000" cy="1835696"/>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TextBox 5"/>
          <p:cNvSpPr txBox="1"/>
          <p:nvPr/>
        </p:nvSpPr>
        <p:spPr>
          <a:xfrm>
            <a:off x="476672" y="173122"/>
            <a:ext cx="5832648" cy="1446550"/>
          </a:xfrm>
          <a:prstGeom prst="rect">
            <a:avLst/>
          </a:prstGeom>
          <a:noFill/>
        </p:spPr>
        <p:txBody>
          <a:bodyPr wrap="square" rtlCol="0">
            <a:spAutoFit/>
          </a:bodyPr>
          <a:lstStyle/>
          <a:p>
            <a:pPr algn="ctr"/>
            <a:r>
              <a:rPr lang="en-GB" sz="3200" dirty="0">
                <a:solidFill>
                  <a:schemeClr val="bg1"/>
                </a:solidFill>
                <a:latin typeface="Arial Rounded MT Bold" panose="020F0704030504030204" pitchFamily="34" charset="0"/>
              </a:rPr>
              <a:t>St Helens School Health and Wellbeing Newsletter</a:t>
            </a:r>
          </a:p>
          <a:p>
            <a:pPr algn="ctr"/>
            <a:r>
              <a:rPr lang="en-GB" sz="2400" dirty="0">
                <a:solidFill>
                  <a:schemeClr val="bg1"/>
                </a:solidFill>
                <a:latin typeface="Arial Rounded MT Bold" panose="020F0704030504030204" pitchFamily="34" charset="0"/>
              </a:rPr>
              <a:t>Spring Term 2020</a:t>
            </a:r>
            <a:endParaRPr lang="en-GB" sz="2000" dirty="0">
              <a:solidFill>
                <a:schemeClr val="bg1"/>
              </a:solidFill>
              <a:latin typeface="Arial Rounded MT Bold" panose="020F0704030504030204" pitchFamily="34" charset="0"/>
            </a:endParaRPr>
          </a:p>
        </p:txBody>
      </p:sp>
      <p:sp>
        <p:nvSpPr>
          <p:cNvPr id="7" name="TextBox 6"/>
          <p:cNvSpPr txBox="1"/>
          <p:nvPr/>
        </p:nvSpPr>
        <p:spPr>
          <a:xfrm>
            <a:off x="44624" y="1861245"/>
            <a:ext cx="6696744" cy="1846659"/>
          </a:xfrm>
          <a:prstGeom prst="rect">
            <a:avLst/>
          </a:prstGeom>
          <a:noFill/>
        </p:spPr>
        <p:txBody>
          <a:bodyPr wrap="square" rtlCol="0">
            <a:spAutoFit/>
          </a:bodyPr>
          <a:lstStyle/>
          <a:p>
            <a:pPr algn="ctr"/>
            <a:r>
              <a:rPr lang="en-GB" dirty="0">
                <a:solidFill>
                  <a:schemeClr val="accent3">
                    <a:lumMod val="50000"/>
                  </a:schemeClr>
                </a:solidFill>
                <a:latin typeface="Arial Rounded MT Bold" panose="020F0704030504030204" pitchFamily="34" charset="0"/>
                <a:cs typeface="Arial" panose="020B0604020202020204" pitchFamily="34" charset="0"/>
              </a:rPr>
              <a:t>Welcome to the 2020 Spring Term St Helens School Health and Wellbeing Newsletter</a:t>
            </a:r>
          </a:p>
          <a:p>
            <a:endParaRPr lang="en-GB" sz="12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This newsletter has been designed to inform schools about the health and wellbeing services and support available for young people and their families, as well as school specific programmes, campaigns, service news, updates and developments. </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We hope you find this useful. If you would like to contribute to the next edition, please email Julie Dunning at </a:t>
            </a:r>
            <a:r>
              <a:rPr lang="en-GB" sz="1100" dirty="0">
                <a:latin typeface="Arial" panose="020B0604020202020204" pitchFamily="34" charset="0"/>
                <a:cs typeface="Arial" panose="020B0604020202020204" pitchFamily="34" charset="0"/>
                <a:hlinkClick r:id="rId3"/>
              </a:rPr>
              <a:t>juliedunning@sthelens.gov.uk</a:t>
            </a:r>
            <a:r>
              <a:rPr lang="en-GB" sz="1100" dirty="0">
                <a:latin typeface="Arial" panose="020B0604020202020204" pitchFamily="34" charset="0"/>
                <a:cs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grpSp>
        <p:nvGrpSpPr>
          <p:cNvPr id="3" name="Group 2"/>
          <p:cNvGrpSpPr/>
          <p:nvPr/>
        </p:nvGrpSpPr>
        <p:grpSpPr>
          <a:xfrm>
            <a:off x="-2863" y="3707904"/>
            <a:ext cx="6858000" cy="728810"/>
            <a:chOff x="-2863" y="4203230"/>
            <a:chExt cx="6858000" cy="728810"/>
          </a:xfrm>
        </p:grpSpPr>
        <p:sp>
          <p:nvSpPr>
            <p:cNvPr id="14" name="Rectangle 13"/>
            <p:cNvSpPr/>
            <p:nvPr/>
          </p:nvSpPr>
          <p:spPr>
            <a:xfrm>
              <a:off x="-2863" y="4203230"/>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Rectangle 14"/>
            <p:cNvSpPr/>
            <p:nvPr/>
          </p:nvSpPr>
          <p:spPr>
            <a:xfrm>
              <a:off x="86891" y="4379184"/>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Big 6 Advice Pathways Launched</a:t>
              </a:r>
            </a:p>
          </p:txBody>
        </p:sp>
      </p:grpSp>
      <p:sp>
        <p:nvSpPr>
          <p:cNvPr id="2" name="TextBox 1"/>
          <p:cNvSpPr txBox="1"/>
          <p:nvPr/>
        </p:nvSpPr>
        <p:spPr>
          <a:xfrm>
            <a:off x="86891" y="4427984"/>
            <a:ext cx="4463259" cy="1615827"/>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St Helens CCG has worked with GPs, Children’s Community Nurses, Paediatricians and Pharmacists to develop the ‘Big 6’ pathways for conditions that children and young people most commonly attend A&amp;E and the Urgent Treatment Centre with. </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Big 6 conditions are sepsis; fever; respiratory: bronchiolitis, croup and asthma; gastroenteritis; head injury; and abdominal pain.</a:t>
            </a:r>
          </a:p>
          <a:p>
            <a:pPr algn="just"/>
            <a:endParaRPr lang="en-GB" sz="1100" dirty="0">
              <a:latin typeface="Arial" panose="020B0604020202020204" pitchFamily="34" charset="0"/>
              <a:cs typeface="Arial" panose="020B0604020202020204" pitchFamily="34" charset="0"/>
            </a:endParaRPr>
          </a:p>
          <a:p>
            <a:pPr algn="just"/>
            <a:r>
              <a:rPr lang="en-GB" sz="1100" dirty="0">
                <a:solidFill>
                  <a:prstClr val="black"/>
                </a:solidFill>
                <a:latin typeface="Arial" panose="020B0604020202020204" pitchFamily="34" charset="0"/>
                <a:cs typeface="Arial" panose="020B0604020202020204" pitchFamily="34" charset="0"/>
              </a:rPr>
              <a:t>All GPs in St Helens will have access to the Big 6 pathways which</a:t>
            </a:r>
            <a:endParaRPr lang="en-GB"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1A3CD2BF-C85F-4F8D-9904-A4F42D52138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50150" y="4479494"/>
            <a:ext cx="2191218" cy="1458156"/>
          </a:xfrm>
          <a:prstGeom prst="rect">
            <a:avLst/>
          </a:prstGeom>
        </p:spPr>
      </p:pic>
      <p:sp>
        <p:nvSpPr>
          <p:cNvPr id="10" name="Rectangle 9">
            <a:extLst>
              <a:ext uri="{FF2B5EF4-FFF2-40B4-BE49-F238E27FC236}">
                <a16:creationId xmlns:a16="http://schemas.microsoft.com/office/drawing/2014/main" xmlns="" id="{B21E661D-D7D2-45CC-90AF-40DF9DD20220}"/>
              </a:ext>
            </a:extLst>
          </p:cNvPr>
          <p:cNvSpPr/>
          <p:nvPr/>
        </p:nvSpPr>
        <p:spPr>
          <a:xfrm>
            <a:off x="70868" y="5940152"/>
            <a:ext cx="6742508" cy="769441"/>
          </a:xfrm>
          <a:prstGeom prst="rect">
            <a:avLst/>
          </a:prstGeom>
        </p:spPr>
        <p:txBody>
          <a:bodyPr wrap="square">
            <a:spAutoFit/>
          </a:bodyPr>
          <a:lstStyle/>
          <a:p>
            <a:pPr lvl="0" algn="just"/>
            <a:r>
              <a:rPr lang="en-GB" sz="1100" dirty="0">
                <a:solidFill>
                  <a:prstClr val="black"/>
                </a:solidFill>
                <a:latin typeface="Arial" panose="020B0604020202020204" pitchFamily="34" charset="0"/>
                <a:cs typeface="Arial" panose="020B0604020202020204" pitchFamily="34" charset="0"/>
              </a:rPr>
              <a:t>include parent information leaflets giving a red, amber and green guide to managing the above illnesses safely at home.</a:t>
            </a:r>
          </a:p>
          <a:p>
            <a:pPr lvl="0" algn="just"/>
            <a:endParaRPr lang="en-GB" sz="1100" dirty="0">
              <a:solidFill>
                <a:prstClr val="black"/>
              </a:solidFill>
              <a:latin typeface="Arial" panose="020B0604020202020204" pitchFamily="34" charset="0"/>
              <a:cs typeface="Arial" panose="020B0604020202020204" pitchFamily="34" charset="0"/>
            </a:endParaRPr>
          </a:p>
          <a:p>
            <a:pPr lvl="0" algn="just"/>
            <a:r>
              <a:rPr lang="en-GB" sz="1100" dirty="0">
                <a:solidFill>
                  <a:prstClr val="black"/>
                </a:solidFill>
                <a:latin typeface="Arial" panose="020B0604020202020204" pitchFamily="34" charset="0"/>
                <a:cs typeface="Arial" panose="020B0604020202020204" pitchFamily="34" charset="0"/>
              </a:rPr>
              <a:t>All information, including the parent leaflets, is available on the </a:t>
            </a:r>
            <a:r>
              <a:rPr lang="en-GB" sz="1100" dirty="0">
                <a:solidFill>
                  <a:prstClr val="black"/>
                </a:solidFill>
                <a:latin typeface="Arial" panose="020B0604020202020204" pitchFamily="34" charset="0"/>
                <a:cs typeface="Arial" panose="020B0604020202020204" pitchFamily="34" charset="0"/>
                <a:hlinkClick r:id="rId5"/>
              </a:rPr>
              <a:t>St Helens CCG website</a:t>
            </a:r>
            <a:endParaRPr lang="en-US" sz="1100" dirty="0">
              <a:solidFill>
                <a:prstClr val="black"/>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4279A83F-974D-4BC8-900C-C6F695848A73}"/>
              </a:ext>
            </a:extLst>
          </p:cNvPr>
          <p:cNvGrpSpPr/>
          <p:nvPr/>
        </p:nvGrpSpPr>
        <p:grpSpPr>
          <a:xfrm>
            <a:off x="-2863" y="6732240"/>
            <a:ext cx="6858000" cy="728810"/>
            <a:chOff x="-2863" y="-36512"/>
            <a:chExt cx="6858000" cy="728810"/>
          </a:xfrm>
        </p:grpSpPr>
        <p:sp>
          <p:nvSpPr>
            <p:cNvPr id="12" name="Rectangle 11">
              <a:extLst>
                <a:ext uri="{FF2B5EF4-FFF2-40B4-BE49-F238E27FC236}">
                  <a16:creationId xmlns:a16="http://schemas.microsoft.com/office/drawing/2014/main" xmlns="" id="{3B473869-25AE-4EF0-8E22-9E7274E36486}"/>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99A7BABE-C4D1-407F-9BA5-BAA2FEBC56B6}"/>
                </a:ext>
              </a:extLst>
            </p:cNvPr>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Coronavirus</a:t>
              </a:r>
            </a:p>
          </p:txBody>
        </p:sp>
      </p:grpSp>
      <p:sp>
        <p:nvSpPr>
          <p:cNvPr id="16" name="TextBox 15">
            <a:extLst>
              <a:ext uri="{FF2B5EF4-FFF2-40B4-BE49-F238E27FC236}">
                <a16:creationId xmlns:a16="http://schemas.microsoft.com/office/drawing/2014/main" xmlns="" id="{9B6E08FE-3C11-47C2-8B1A-AC8F6A27A4A1}"/>
              </a:ext>
            </a:extLst>
          </p:cNvPr>
          <p:cNvSpPr txBox="1"/>
          <p:nvPr/>
        </p:nvSpPr>
        <p:spPr>
          <a:xfrm>
            <a:off x="44624" y="7452320"/>
            <a:ext cx="6684218" cy="161582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For the latest information and advice about coronavirus, please visit the </a:t>
            </a:r>
            <a:r>
              <a:rPr lang="en-GB" sz="1100" dirty="0">
                <a:latin typeface="Arial" panose="020B0604020202020204" pitchFamily="34" charset="0"/>
                <a:cs typeface="Arial" panose="020B0604020202020204" pitchFamily="34" charset="0"/>
                <a:hlinkClick r:id="rId6"/>
              </a:rPr>
              <a:t>GOV.UK website</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 can also visit the NHS website </a:t>
            </a:r>
            <a:r>
              <a:rPr lang="en-GB" sz="1100" dirty="0">
                <a:latin typeface="Arial" panose="020B0604020202020204" pitchFamily="34" charset="0"/>
                <a:cs typeface="Arial" panose="020B0604020202020204" pitchFamily="34" charset="0"/>
                <a:hlinkClick r:id="rId7"/>
              </a:rPr>
              <a:t>www.nhs.uk/coronavirus</a:t>
            </a:r>
            <a:r>
              <a:rPr lang="en-GB" sz="1100" dirty="0">
                <a:latin typeface="Arial" panose="020B0604020202020204" pitchFamily="34" charset="0"/>
                <a:cs typeface="Arial" panose="020B0604020202020204" pitchFamily="34" charset="0"/>
              </a:rPr>
              <a:t> for information</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Public Health England have issued guidance for educational settings: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8"/>
              </a:rPr>
              <a:t>COVID-19: guidance for educational settings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e-Bug has a range of fun lesson plans on hand washing and respiratory hygiene. Visit the </a:t>
            </a:r>
            <a:r>
              <a:rPr lang="en-GB" sz="1100" dirty="0">
                <a:latin typeface="Arial" panose="020B0604020202020204" pitchFamily="34" charset="0"/>
                <a:cs typeface="Arial" panose="020B0604020202020204" pitchFamily="34" charset="0"/>
                <a:hlinkClick r:id="rId9"/>
              </a:rPr>
              <a:t>e-Bug website</a:t>
            </a:r>
            <a:r>
              <a:rPr lang="en-GB" sz="1100" dirty="0">
                <a:latin typeface="Arial" panose="020B0604020202020204" pitchFamily="34" charset="0"/>
                <a:cs typeface="Arial" panose="020B0604020202020204" pitchFamily="34" charset="0"/>
              </a:rPr>
              <a:t> for resources and information.</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89400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EBD9209-10F2-4D66-9F01-94371B2866A8}"/>
              </a:ext>
            </a:extLst>
          </p:cNvPr>
          <p:cNvGrpSpPr/>
          <p:nvPr/>
        </p:nvGrpSpPr>
        <p:grpSpPr>
          <a:xfrm>
            <a:off x="0" y="-1"/>
            <a:ext cx="6858000" cy="1310817"/>
            <a:chOff x="0" y="-1"/>
            <a:chExt cx="6858000" cy="1310817"/>
          </a:xfrm>
        </p:grpSpPr>
        <p:sp>
          <p:nvSpPr>
            <p:cNvPr id="3" name="Rectangle 2">
              <a:extLst>
                <a:ext uri="{FF2B5EF4-FFF2-40B4-BE49-F238E27FC236}">
                  <a16:creationId xmlns:a16="http://schemas.microsoft.com/office/drawing/2014/main" xmlns="" id="{2D563471-8887-4A6D-9600-D94EB95C2213}"/>
                </a:ext>
              </a:extLst>
            </p:cNvPr>
            <p:cNvSpPr/>
            <p:nvPr/>
          </p:nvSpPr>
          <p:spPr>
            <a:xfrm>
              <a:off x="0" y="-1"/>
              <a:ext cx="6858000" cy="1310817"/>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90F3A861-0A78-4BDE-8825-EAB4EEF47690}"/>
                </a:ext>
              </a:extLst>
            </p:cNvPr>
            <p:cNvSpPr/>
            <p:nvPr/>
          </p:nvSpPr>
          <p:spPr>
            <a:xfrm>
              <a:off x="89754" y="107504"/>
              <a:ext cx="6684218" cy="1138773"/>
            </a:xfrm>
            <a:prstGeom prst="rect">
              <a:avLst/>
            </a:prstGeom>
          </p:spPr>
          <p:txBody>
            <a:bodyPr wrap="square">
              <a:spAutoFit/>
            </a:bodyPr>
            <a:lstStyle/>
            <a:p>
              <a:pPr algn="ctr"/>
              <a:r>
                <a:rPr lang="en-GB" sz="2800" dirty="0">
                  <a:solidFill>
                    <a:schemeClr val="bg1"/>
                  </a:solidFill>
                  <a:latin typeface="Arial Rounded MT Bold" panose="020F0704030504030204" pitchFamily="34" charset="0"/>
                  <a:cs typeface="Arial" panose="020B0604020202020204" pitchFamily="34" charset="0"/>
                </a:rPr>
                <a:t>SCHOOL SPOTLIGHT continued…</a:t>
              </a:r>
            </a:p>
            <a:p>
              <a:pPr algn="ctr"/>
              <a:r>
                <a:rPr lang="en-GB" sz="2000" dirty="0">
                  <a:solidFill>
                    <a:schemeClr val="bg1"/>
                  </a:solidFill>
                  <a:latin typeface="Arial Rounded MT Bold" panose="020F0704030504030204" pitchFamily="34" charset="0"/>
                  <a:cs typeface="Arial" panose="020B0604020202020204" pitchFamily="34" charset="0"/>
                </a:rPr>
                <a:t>Promoting positive mental health and wellbeing at De La Salle</a:t>
              </a:r>
            </a:p>
          </p:txBody>
        </p:sp>
      </p:grpSp>
      <p:sp>
        <p:nvSpPr>
          <p:cNvPr id="7" name="Rectangle 6">
            <a:extLst>
              <a:ext uri="{FF2B5EF4-FFF2-40B4-BE49-F238E27FC236}">
                <a16:creationId xmlns:a16="http://schemas.microsoft.com/office/drawing/2014/main" xmlns="" id="{8D4FD1BE-0B70-4F56-B720-A0245A0AED9E}"/>
              </a:ext>
            </a:extLst>
          </p:cNvPr>
          <p:cNvSpPr/>
          <p:nvPr/>
        </p:nvSpPr>
        <p:spPr>
          <a:xfrm>
            <a:off x="69040" y="1444788"/>
            <a:ext cx="6719919" cy="6332503"/>
          </a:xfrm>
          <a:prstGeom prst="rect">
            <a:avLst/>
          </a:prstGeom>
        </p:spPr>
        <p:txBody>
          <a:bodyPr wrap="square">
            <a:spAutoFit/>
          </a:bodyPr>
          <a:lstStyle/>
          <a:p>
            <a:pPr algn="just">
              <a:lnSpc>
                <a:spcPct val="107000"/>
              </a:lnSpc>
              <a:spcBef>
                <a:spcPts val="500"/>
              </a:spcBef>
              <a:spcAft>
                <a:spcPts val="800"/>
              </a:spcAft>
            </a:pPr>
            <a:r>
              <a:rPr lang="en-GB" sz="1100" dirty="0">
                <a:latin typeface="Arial" panose="020B0604020202020204" pitchFamily="34" charset="0"/>
                <a:ea typeface="Calibri" panose="020F0502020204030204" pitchFamily="34" charset="0"/>
                <a:cs typeface="Arial" panose="020B0604020202020204" pitchFamily="34" charset="0"/>
              </a:rPr>
              <a:t>Here are some of the other activities/sessions which have been delivered at the school as part of promoting positive mental health and wellbeing:</a:t>
            </a:r>
          </a:p>
          <a:p>
            <a:pPr marL="171450" indent="-171450" algn="just">
              <a:lnSpc>
                <a:spcPct val="107000"/>
              </a:lnSpc>
              <a:spcBef>
                <a:spcPts val="500"/>
              </a:spcBef>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school has worked with the St Helens Wellbeing Service to create exciting and engaging opportunities for students, families and staff to support and maintain positive mental health and wellbeing:</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lnSpc>
                <a:spcPct val="107000"/>
              </a:lnSpc>
              <a:spcBef>
                <a:spcPts val="500"/>
              </a:spcBef>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Oversubscribed with 150 students, and some very enthusiastic staff, the school participated in the Fit4All programme. These one hour sessions, delivered by two personal trainers from the St Helens Wellbeing Service, combined a range of exercise routines and nutritional information to equip the students to make healthy and informed lifestyle choices. To complement these sessions, the school is also running the Food4Life and the Cook and Taste programmes which help the students in menu planning, costing and cooking a range of nutritious, economical family meals. </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lnSpc>
                <a:spcPct val="107000"/>
              </a:lnSpc>
              <a:spcBef>
                <a:spcPts val="500"/>
              </a:spcBef>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St Helens Wellbeing Service have also delivered training to staff and students, which includes whole staff mental health awareness training, student sessions to manage stress and anxiety, ASK training for key staff and Youth Connect 5 sessions for parents and carers. In addition, a cross-curricular team of staff have participated in a three phase training programme from the Education Psychology service. This training has enhanced skills and understanding of pertinent educational psychology theories and research to support colleagues in the development of attachment aware and asset based approaches to teaching.</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ct val="107000"/>
              </a:lnSpc>
              <a:spcBef>
                <a:spcPts val="500"/>
              </a:spcBef>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Teenage Advice Zone (TAZ) delivers Healthy Bodies, Healthy Minds group work, which aims to enhance life skills and self-esteem by expanding the knowledge base of young people to make healthier lifestyle choices.</a:t>
            </a: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ct val="107000"/>
              </a:lnSpc>
              <a:spcBef>
                <a:spcPts val="500"/>
              </a:spcBef>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Young People’s Drug and Alcohol Team (YPDAAT) delivers Life Matters group work to improve awareness and management of risk taking behaviours and environments, empowering them to maintain healthy relationships and choices.  </a:t>
            </a:r>
          </a:p>
          <a:p>
            <a:pPr marL="171450" indent="-171450" algn="just">
              <a:lnSpc>
                <a:spcPct val="107000"/>
              </a:lnSpc>
              <a:spcBef>
                <a:spcPts val="500"/>
              </a:spcBef>
              <a:spcAft>
                <a:spcPts val="80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school now has an ADHD Ambassador who has promoted an understanding of what ADHD is, and isn’t, by meeting with staff, students and parents. This has subsequently led to a neurodiversity working party who have created an exciting display in the heart of the school to further support a truly inclusive community.</a:t>
            </a:r>
            <a:endParaRPr lang="en-GB" sz="11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BB70FD9E-13B5-44BA-BF1B-078EA86601C4}"/>
              </a:ext>
            </a:extLst>
          </p:cNvPr>
          <p:cNvGrpSpPr/>
          <p:nvPr/>
        </p:nvGrpSpPr>
        <p:grpSpPr>
          <a:xfrm>
            <a:off x="-171400" y="7884368"/>
            <a:ext cx="7128792" cy="1403648"/>
            <a:chOff x="-171400" y="7884368"/>
            <a:chExt cx="7128792" cy="1403648"/>
          </a:xfrm>
          <a:solidFill>
            <a:schemeClr val="accent3">
              <a:lumMod val="60000"/>
              <a:lumOff val="40000"/>
            </a:schemeClr>
          </a:solidFill>
        </p:grpSpPr>
        <p:sp>
          <p:nvSpPr>
            <p:cNvPr id="9" name="Rectangle 8">
              <a:extLst>
                <a:ext uri="{FF2B5EF4-FFF2-40B4-BE49-F238E27FC236}">
                  <a16:creationId xmlns:a16="http://schemas.microsoft.com/office/drawing/2014/main" xmlns="" id="{C92B1FCB-A5E9-42F1-821E-6F0FDCA4A884}"/>
                </a:ext>
              </a:extLst>
            </p:cNvPr>
            <p:cNvSpPr/>
            <p:nvPr/>
          </p:nvSpPr>
          <p:spPr>
            <a:xfrm>
              <a:off x="-171400" y="7884368"/>
              <a:ext cx="7128792" cy="1403648"/>
            </a:xfrm>
            <a:prstGeom prst="rect">
              <a:avLst/>
            </a:prstGeom>
            <a:grpFill/>
            <a:ln w="57150">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CC77CF12-8177-467D-BE24-2C38F15F257F}"/>
                </a:ext>
              </a:extLst>
            </p:cNvPr>
            <p:cNvSpPr/>
            <p:nvPr/>
          </p:nvSpPr>
          <p:spPr>
            <a:xfrm>
              <a:off x="-2863" y="8100392"/>
              <a:ext cx="6860863" cy="923330"/>
            </a:xfrm>
            <a:prstGeom prst="rect">
              <a:avLst/>
            </a:prstGeom>
            <a:grpFill/>
          </p:spPr>
          <p:txBody>
            <a:bodyPr wrap="square">
              <a:spAutoFit/>
            </a:bodyPr>
            <a:lstStyle/>
            <a:p>
              <a:pPr lvl="0" algn="ctr"/>
              <a:r>
                <a:rPr lang="en-US" dirty="0">
                  <a:solidFill>
                    <a:schemeClr val="accent3">
                      <a:lumMod val="50000"/>
                    </a:schemeClr>
                  </a:solidFill>
                  <a:latin typeface="Arial Rounded MT Bold" panose="020F0704030504030204" pitchFamily="34" charset="0"/>
                  <a:cs typeface="Arial" panose="020B0604020202020204" pitchFamily="34" charset="0"/>
                </a:rPr>
                <a:t>If you would like your school to be included in the next School Spotlight feature, please email </a:t>
              </a:r>
              <a:r>
                <a:rPr lang="en-US" dirty="0">
                  <a:solidFill>
                    <a:schemeClr val="bg1"/>
                  </a:solidFill>
                  <a:latin typeface="Arial Rounded MT Bold" panose="020F0704030504030204" pitchFamily="34" charset="0"/>
                  <a:cs typeface="Arial" panose="020B0604020202020204" pitchFamily="34" charset="0"/>
                  <a:hlinkClick r:id="rId2"/>
                </a:rPr>
                <a:t>melissahalligan@sthelens.gov.uk</a:t>
              </a:r>
              <a:r>
                <a:rPr lang="en-US" dirty="0">
                  <a:solidFill>
                    <a:schemeClr val="bg1"/>
                  </a:solidFill>
                  <a:latin typeface="Arial Rounded MT Bold" panose="020F0704030504030204" pitchFamily="34" charset="0"/>
                  <a:cs typeface="Arial" panose="020B0604020202020204" pitchFamily="34" charset="0"/>
                </a:rPr>
                <a:t> </a:t>
              </a:r>
            </a:p>
          </p:txBody>
        </p:sp>
      </p:grpSp>
    </p:spTree>
    <p:extLst>
      <p:ext uri="{BB962C8B-B14F-4D97-AF65-F5344CB8AC3E}">
        <p14:creationId xmlns:p14="http://schemas.microsoft.com/office/powerpoint/2010/main" xmlns="" val="181343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3BB2D00-6956-4C54-91D0-F28031ED7286}"/>
              </a:ext>
            </a:extLst>
          </p:cNvPr>
          <p:cNvGrpSpPr/>
          <p:nvPr/>
        </p:nvGrpSpPr>
        <p:grpSpPr>
          <a:xfrm>
            <a:off x="10640" y="0"/>
            <a:ext cx="6858000" cy="728810"/>
            <a:chOff x="-2863" y="-36512"/>
            <a:chExt cx="6858000" cy="728810"/>
          </a:xfrm>
        </p:grpSpPr>
        <p:sp>
          <p:nvSpPr>
            <p:cNvPr id="3" name="Rectangle 2">
              <a:extLst>
                <a:ext uri="{FF2B5EF4-FFF2-40B4-BE49-F238E27FC236}">
                  <a16:creationId xmlns:a16="http://schemas.microsoft.com/office/drawing/2014/main" xmlns="" id="{181705DA-A103-4CF9-8FB1-BAEA362F29C7}"/>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8092F486-60B9-4D12-9539-7377BA0BF554}"/>
                </a:ext>
              </a:extLst>
            </p:cNvPr>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St Helens OK To ASK – Covid-19 Advice</a:t>
              </a:r>
            </a:p>
          </p:txBody>
        </p:sp>
      </p:grpSp>
      <p:sp>
        <p:nvSpPr>
          <p:cNvPr id="5" name="TextBox 4">
            <a:extLst>
              <a:ext uri="{FF2B5EF4-FFF2-40B4-BE49-F238E27FC236}">
                <a16:creationId xmlns:a16="http://schemas.microsoft.com/office/drawing/2014/main" xmlns="" id="{B00BEC1E-30BE-4A65-AA47-CA50454911B7}"/>
              </a:ext>
            </a:extLst>
          </p:cNvPr>
          <p:cNvSpPr txBox="1"/>
          <p:nvPr/>
        </p:nvSpPr>
        <p:spPr>
          <a:xfrm>
            <a:off x="41250" y="774447"/>
            <a:ext cx="6816750" cy="1277273"/>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Support for those who are struggling with their mental health during this difficult time</a:t>
            </a:r>
            <a:r>
              <a:rPr lang="en-GB" sz="1100" dirty="0">
                <a:latin typeface="Arial" panose="020B0604020202020204" pitchFamily="34" charset="0"/>
                <a:cs typeface="Arial" panose="020B0604020202020204" pitchFamily="34" charset="0"/>
                <a:hlinkClick r:id="rId2"/>
              </a:rPr>
              <a:t>http://www.oktoaskcampaign.co.uk/covid-19/</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 list of fantastic resources, which includes boredom busting activities for those who are self isolating or feel isolated. Chatter Box includes things such as museum and aquarium virtual tours, online concerts, online learning and more.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3"/>
              </a:rPr>
              <a:t>http://www.oktoaskcampaign.co.uk/covid-19-digital-resources/</a:t>
            </a:r>
            <a:endParaRPr lang="en-GB" sz="11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E06E2E95-8ED6-4597-9BFD-350E5C713DA4}"/>
              </a:ext>
            </a:extLst>
          </p:cNvPr>
          <p:cNvSpPr txBox="1"/>
          <p:nvPr/>
        </p:nvSpPr>
        <p:spPr>
          <a:xfrm>
            <a:off x="-13554" y="3131840"/>
            <a:ext cx="3610766" cy="144655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There is much that each one of us can do to support the wellbeing of those in our lives.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We don't know whether the coronavirus situation will impact on children and young people's mental health, but we think that it may.</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BC4C5123-33AE-4BE4-AB3E-999607F74F5F}"/>
              </a:ext>
            </a:extLst>
          </p:cNvPr>
          <p:cNvGrpSpPr/>
          <p:nvPr/>
        </p:nvGrpSpPr>
        <p:grpSpPr>
          <a:xfrm>
            <a:off x="10640" y="2195736"/>
            <a:ext cx="6858000" cy="936104"/>
            <a:chOff x="-2863" y="-36512"/>
            <a:chExt cx="6858000" cy="769506"/>
          </a:xfrm>
        </p:grpSpPr>
        <p:sp>
          <p:nvSpPr>
            <p:cNvPr id="9" name="Rectangle 8">
              <a:extLst>
                <a:ext uri="{FF2B5EF4-FFF2-40B4-BE49-F238E27FC236}">
                  <a16:creationId xmlns:a16="http://schemas.microsoft.com/office/drawing/2014/main" xmlns="" id="{E2A9D61C-F161-4032-B5CC-A4AEF9B80AC9}"/>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2CDA6BC-D17B-45D5-A522-8A288164BAB3}"/>
                </a:ext>
              </a:extLst>
            </p:cNvPr>
            <p:cNvSpPr/>
            <p:nvPr/>
          </p:nvSpPr>
          <p:spPr>
            <a:xfrm>
              <a:off x="86891" y="25108"/>
              <a:ext cx="6684218" cy="707886"/>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Supporting Young People’s Mental Health During Periods of Disruption </a:t>
              </a:r>
            </a:p>
          </p:txBody>
        </p:sp>
      </p:grpSp>
      <p:pic>
        <p:nvPicPr>
          <p:cNvPr id="12" name="Picture 11" descr="A black sign with white text&#10;&#10;Description automatically generated">
            <a:extLst>
              <a:ext uri="{FF2B5EF4-FFF2-40B4-BE49-F238E27FC236}">
                <a16:creationId xmlns:a16="http://schemas.microsoft.com/office/drawing/2014/main" xmlns="" id="{83B2AAC0-42A7-4CCE-80C7-FB2F13CF8AC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01008" y="3305633"/>
            <a:ext cx="3260788" cy="736051"/>
          </a:xfrm>
          <a:prstGeom prst="rect">
            <a:avLst/>
          </a:prstGeom>
        </p:spPr>
      </p:pic>
      <p:sp>
        <p:nvSpPr>
          <p:cNvPr id="13" name="TextBox 12">
            <a:extLst>
              <a:ext uri="{FF2B5EF4-FFF2-40B4-BE49-F238E27FC236}">
                <a16:creationId xmlns:a16="http://schemas.microsoft.com/office/drawing/2014/main" xmlns="" id="{731E9620-455E-4069-956C-47B1884A59DB}"/>
              </a:ext>
            </a:extLst>
          </p:cNvPr>
          <p:cNvSpPr txBox="1"/>
          <p:nvPr/>
        </p:nvSpPr>
        <p:spPr>
          <a:xfrm>
            <a:off x="-13554" y="4318645"/>
            <a:ext cx="6798166" cy="161582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We want to do all we can to prevent this from happening, or to minimise it. That's why we are giving this clear, simple advice to all those who are supporting children and young people - including to young people themselves.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There is much that each one of us can do to support the wellbeing of those in our lives, including children and young people who may already be vulnerable or suffering from mental health difficulties. Schools can encourage young people and parents/carers to access information, advice and guidance using the following link.</a:t>
            </a:r>
            <a:br>
              <a:rPr lang="en-GB" sz="1100" dirty="0">
                <a:latin typeface="Arial" panose="020B0604020202020204" pitchFamily="34" charset="0"/>
                <a:cs typeface="Arial" panose="020B0604020202020204" pitchFamily="34" charset="0"/>
              </a:rPr>
            </a:br>
            <a:r>
              <a:rPr lang="en-GB" sz="1100" u="sng" dirty="0">
                <a:latin typeface="Arial" panose="020B0604020202020204" pitchFamily="34" charset="0"/>
                <a:cs typeface="Arial" panose="020B0604020202020204" pitchFamily="34" charset="0"/>
                <a:hlinkClick r:id="rId5"/>
              </a:rPr>
              <a:t>https://www.annafreud.org/what-we-do/anna-freud-learning-network/coronavirus/</a:t>
            </a:r>
            <a:endParaRPr lang="en-GB" sz="11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18563A1D-38B7-4942-9E35-B63903E46BAB}"/>
              </a:ext>
            </a:extLst>
          </p:cNvPr>
          <p:cNvSpPr/>
          <p:nvPr/>
        </p:nvSpPr>
        <p:spPr>
          <a:xfrm>
            <a:off x="-3227" y="6007533"/>
            <a:ext cx="6858000" cy="508683"/>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9EC630EA-B691-4E28-B83D-2DA7FEA71ED0}"/>
              </a:ext>
            </a:extLst>
          </p:cNvPr>
          <p:cNvSpPr/>
          <p:nvPr/>
        </p:nvSpPr>
        <p:spPr>
          <a:xfrm>
            <a:off x="77578" y="6044098"/>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Safe2Speak Domestic Abuse Service </a:t>
            </a:r>
          </a:p>
        </p:txBody>
      </p:sp>
      <p:sp>
        <p:nvSpPr>
          <p:cNvPr id="16" name="TextBox 15">
            <a:extLst>
              <a:ext uri="{FF2B5EF4-FFF2-40B4-BE49-F238E27FC236}">
                <a16:creationId xmlns:a16="http://schemas.microsoft.com/office/drawing/2014/main" xmlns="" id="{BE8E75B4-08CE-4CAD-B1ED-16E279AE3572}"/>
              </a:ext>
            </a:extLst>
          </p:cNvPr>
          <p:cNvSpPr txBox="1"/>
          <p:nvPr/>
        </p:nvSpPr>
        <p:spPr>
          <a:xfrm>
            <a:off x="-3228" y="6588224"/>
            <a:ext cx="6868328" cy="2970044"/>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Due to the current situation, Safe2Speak Domestic Abuse Services have moved away from face to face support with clients and will be providing all support via telephone/email and any other safe method of communication.  Torus receptions have been closed to the public and IDVA/DA Outreach staff are working from home, however all are still contactable via the same methods. For more information please go to the website  </a:t>
            </a:r>
            <a:r>
              <a:rPr lang="en-GB" sz="1100" u="sng" dirty="0">
                <a:latin typeface="Arial" panose="020B0604020202020204" pitchFamily="34" charset="0"/>
                <a:cs typeface="Arial" panose="020B0604020202020204" pitchFamily="34" charset="0"/>
                <a:hlinkClick r:id="rId6"/>
              </a:rPr>
              <a:t>www.safe2speak.co.uk</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The team are still accepting new referrals and service will continue as normal, except face to face support and group work. If you identify domestic abuse, please complete the MERIT which can be found on our website with all relevant referrals forms. Refuge is staffed and operating. If you are aware of anyone seeking support call our domestic abuse services (IDVA &amp; Outreach) on 01744 743200</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If you are aware of anyone seeking emergency accommodation in relation to domestic abuse they can contact our 24 hour helpline 01925 220541. Email </a:t>
            </a:r>
            <a:r>
              <a:rPr lang="en-GB" sz="1100" u="sng" dirty="0">
                <a:latin typeface="Arial" panose="020B0604020202020204" pitchFamily="34" charset="0"/>
                <a:cs typeface="Arial" panose="020B0604020202020204" pitchFamily="34" charset="0"/>
                <a:hlinkClick r:id="rId7"/>
              </a:rPr>
              <a:t>safe2speak@torus.co.uk</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Please share with your colleagues and partner agencies.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041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629F4DE-F7A8-4FF0-A01C-001093D1596F}"/>
              </a:ext>
            </a:extLst>
          </p:cNvPr>
          <p:cNvGrpSpPr/>
          <p:nvPr/>
        </p:nvGrpSpPr>
        <p:grpSpPr>
          <a:xfrm>
            <a:off x="10640" y="0"/>
            <a:ext cx="6858000" cy="728810"/>
            <a:chOff x="-2863" y="-36512"/>
            <a:chExt cx="6858000" cy="728810"/>
          </a:xfrm>
        </p:grpSpPr>
        <p:sp>
          <p:nvSpPr>
            <p:cNvPr id="4" name="Rectangle 3">
              <a:extLst>
                <a:ext uri="{FF2B5EF4-FFF2-40B4-BE49-F238E27FC236}">
                  <a16:creationId xmlns:a16="http://schemas.microsoft.com/office/drawing/2014/main" xmlns="" id="{C9B315BF-A484-42DF-A1BF-5AC55B820B86}"/>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0E05FCD9-8AEE-4D03-8D6F-637D578A13D7}"/>
                </a:ext>
              </a:extLst>
            </p:cNvPr>
            <p:cNvSpPr/>
            <p:nvPr/>
          </p:nvSpPr>
          <p:spPr>
            <a:xfrm>
              <a:off x="86891" y="-1016"/>
              <a:ext cx="6684218" cy="584775"/>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Information for Parents and Carers</a:t>
              </a:r>
            </a:p>
            <a:p>
              <a:pPr algn="ctr"/>
              <a:r>
                <a:rPr lang="en-GB" sz="1200" dirty="0">
                  <a:solidFill>
                    <a:schemeClr val="bg1"/>
                  </a:solidFill>
                  <a:latin typeface="Arial Rounded MT Bold" panose="020F0704030504030204" pitchFamily="34" charset="0"/>
                  <a:cs typeface="Arial" panose="020B0604020202020204" pitchFamily="34" charset="0"/>
                </a:rPr>
                <a:t>Please feel free to share with others</a:t>
              </a:r>
            </a:p>
          </p:txBody>
        </p:sp>
      </p:grpSp>
      <p:sp>
        <p:nvSpPr>
          <p:cNvPr id="8" name="Rectangle 1">
            <a:extLst>
              <a:ext uri="{FF2B5EF4-FFF2-40B4-BE49-F238E27FC236}">
                <a16:creationId xmlns:a16="http://schemas.microsoft.com/office/drawing/2014/main" xmlns="" id="{CB1D4D11-EABB-4CAE-A6EE-FA2689FCB105}"/>
              </a:ext>
            </a:extLst>
          </p:cNvPr>
          <p:cNvSpPr>
            <a:spLocks noChangeArrowheads="1"/>
          </p:cNvSpPr>
          <p:nvPr/>
        </p:nvSpPr>
        <p:spPr bwMode="auto">
          <a:xfrm>
            <a:off x="100394" y="774305"/>
            <a:ext cx="4014394" cy="687880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cs typeface="Arial" panose="020B0604020202020204" pitchFamily="34" charset="0"/>
              </a:rPr>
              <a:t>Change for Life</a:t>
            </a:r>
            <a:endParaRPr kumimoji="0" lang="en-US" altLang="en-US" sz="14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cs typeface="Arial" panose="020B0604020202020204" pitchFamily="34" charset="0"/>
              </a:rPr>
              <a:t>Fun ideas to help your kids stay healthy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cs typeface="Arial" panose="020B0604020202020204" pitchFamily="34" charset="0"/>
                <a:hlinkClick r:id="rId2"/>
              </a:rPr>
              <a:t>https://www.nhs.uk/change4life</a:t>
            </a:r>
            <a:endParaRPr kumimoji="0" lang="en-US" altLang="en-US" sz="11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cs typeface="Arial" panose="020B0604020202020204" pitchFamily="34" charset="0"/>
            </a:endParaRPr>
          </a:p>
          <a:p>
            <a:r>
              <a:rPr lang="en-GB" sz="1400" b="1" dirty="0">
                <a:cs typeface="Arial" panose="020B0604020202020204" pitchFamily="34" charset="0"/>
              </a:rPr>
              <a:t>Childline</a:t>
            </a:r>
          </a:p>
          <a:p>
            <a:r>
              <a:rPr lang="en-GB" sz="1100" dirty="0">
                <a:cs typeface="Arial" panose="020B0604020202020204" pitchFamily="34" charset="0"/>
              </a:rPr>
              <a:t>It can be difficult to cope when there’s so much changing around us. You might be worried about schools closing, friends or relatives getting ill or what'll happen in the future.</a:t>
            </a:r>
            <a:br>
              <a:rPr lang="en-GB" sz="1100" dirty="0">
                <a:cs typeface="Arial" panose="020B0604020202020204" pitchFamily="34" charset="0"/>
              </a:rPr>
            </a:br>
            <a:endParaRPr lang="en-GB" sz="1100" dirty="0">
              <a:cs typeface="Arial" panose="020B0604020202020204" pitchFamily="34" charset="0"/>
            </a:endParaRPr>
          </a:p>
          <a:p>
            <a:r>
              <a:rPr lang="en-GB" sz="1100" dirty="0">
                <a:cs typeface="Arial" panose="020B0604020202020204" pitchFamily="34" charset="0"/>
                <a:hlinkClick r:id="rId3"/>
              </a:rPr>
              <a:t>https://www.childline.org.uk</a:t>
            </a:r>
            <a:endParaRPr lang="en-GB" sz="11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00000"/>
              </a:solidFill>
              <a:effectLst/>
              <a:cs typeface="Arial" panose="020B0604020202020204" pitchFamily="34" charset="0"/>
            </a:endParaRPr>
          </a:p>
          <a:p>
            <a:r>
              <a:rPr lang="en-GB" dirty="0"/>
              <a:t/>
            </a:r>
            <a:br>
              <a:rPr lang="en-GB" dirty="0"/>
            </a:br>
            <a:r>
              <a:rPr lang="en-GB" dirty="0"/>
              <a:t/>
            </a:r>
            <a:br>
              <a:rPr lang="en-GB" dirty="0"/>
            </a:b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sz="800" dirty="0"/>
              <a:t/>
            </a:r>
            <a:br>
              <a:rPr lang="en-GB" sz="800" dirty="0"/>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2">
            <a:hlinkClick r:id="rId2"/>
            <a:extLst>
              <a:ext uri="{FF2B5EF4-FFF2-40B4-BE49-F238E27FC236}">
                <a16:creationId xmlns:a16="http://schemas.microsoft.com/office/drawing/2014/main" xmlns="" id="{BCDBC3BF-6828-429A-A85D-A6D136E178DD}"/>
              </a:ext>
            </a:extLst>
          </p:cNvPr>
          <p:cNvSpPr>
            <a:spLocks noChangeAspect="1" noChangeArrowheads="1"/>
          </p:cNvSpPr>
          <p:nvPr/>
        </p:nvSpPr>
        <p:spPr bwMode="auto">
          <a:xfrm>
            <a:off x="406400" y="4100513"/>
            <a:ext cx="2286000" cy="11715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A picture containing drawing, flower&#10;&#10;Description automatically generated">
            <a:extLst>
              <a:ext uri="{FF2B5EF4-FFF2-40B4-BE49-F238E27FC236}">
                <a16:creationId xmlns:a16="http://schemas.microsoft.com/office/drawing/2014/main" xmlns="" id="{C6B19305-16F6-4076-990F-6472859140B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206" y="815985"/>
            <a:ext cx="2590794" cy="1335409"/>
          </a:xfrm>
          <a:prstGeom prst="rect">
            <a:avLst/>
          </a:prstGeom>
        </p:spPr>
      </p:pic>
      <p:pic>
        <p:nvPicPr>
          <p:cNvPr id="13" name="Picture 12">
            <a:extLst>
              <a:ext uri="{FF2B5EF4-FFF2-40B4-BE49-F238E27FC236}">
                <a16:creationId xmlns:a16="http://schemas.microsoft.com/office/drawing/2014/main" xmlns="" id="{1EE10EB9-9E9A-4C0D-9AEA-827194CB8CD0}"/>
              </a:ext>
            </a:extLst>
          </p:cNvPr>
          <p:cNvPicPr>
            <a:picLocks noChangeAspect="1"/>
          </p:cNvPicPr>
          <p:nvPr/>
        </p:nvPicPr>
        <p:blipFill>
          <a:blip r:embed="rId5" cstate="print"/>
          <a:stretch>
            <a:fillRect/>
          </a:stretch>
        </p:blipFill>
        <p:spPr>
          <a:xfrm>
            <a:off x="4298539" y="2600000"/>
            <a:ext cx="2570101" cy="789066"/>
          </a:xfrm>
          <a:prstGeom prst="rect">
            <a:avLst/>
          </a:prstGeom>
        </p:spPr>
      </p:pic>
      <p:sp>
        <p:nvSpPr>
          <p:cNvPr id="14" name="TextBox 13">
            <a:extLst>
              <a:ext uri="{FF2B5EF4-FFF2-40B4-BE49-F238E27FC236}">
                <a16:creationId xmlns:a16="http://schemas.microsoft.com/office/drawing/2014/main" xmlns="" id="{493F12E2-76D0-4FDC-B3EE-68D191BB560B}"/>
              </a:ext>
            </a:extLst>
          </p:cNvPr>
          <p:cNvSpPr txBox="1"/>
          <p:nvPr/>
        </p:nvSpPr>
        <p:spPr>
          <a:xfrm>
            <a:off x="10640" y="3493323"/>
            <a:ext cx="6773972" cy="5924699"/>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Stay safe online</a:t>
            </a:r>
          </a:p>
          <a:p>
            <a:r>
              <a:rPr lang="en-GB" sz="1100" dirty="0">
                <a:latin typeface="Arial" panose="020B0604020202020204" pitchFamily="34" charset="0"/>
                <a:cs typeface="Arial" panose="020B0604020202020204" pitchFamily="34" charset="0"/>
                <a:hlinkClick r:id="rId3"/>
              </a:rPr>
              <a:t>https://www.childline.org.uk/info-advice/bullying-abuse-safety/online-mobile-safety/staying-safe-online/</a:t>
            </a:r>
            <a:endParaRPr lang="en-GB" sz="1100"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Education ideas for parents</a:t>
            </a:r>
          </a:p>
          <a:p>
            <a:endParaRPr lang="en-GB" sz="1400" b="1" dirty="0">
              <a:latin typeface="Arial" panose="020B0604020202020204" pitchFamily="34" charset="0"/>
              <a:cs typeface="Arial" panose="020B0604020202020204" pitchFamily="34" charset="0"/>
            </a:endParaRPr>
          </a:p>
          <a:p>
            <a:pPr algn="ctr" fontAlgn="base"/>
            <a:r>
              <a:rPr lang="en-GB" sz="1100" dirty="0">
                <a:latin typeface="Arial" panose="020B0604020202020204" pitchFamily="34" charset="0"/>
                <a:cs typeface="Arial" panose="020B0604020202020204" pitchFamily="34" charset="0"/>
                <a:hlinkClick r:id="rId6"/>
              </a:rPr>
              <a:t>https://www.bbc.co.uk/bitesize/learn</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r>
              <a:rPr lang="en-GB" sz="1100" dirty="0">
                <a:latin typeface="Arial" panose="020B0604020202020204" pitchFamily="34" charset="0"/>
                <a:cs typeface="Arial" panose="020B0604020202020204" pitchFamily="34" charset="0"/>
                <a:hlinkClick r:id="rId7"/>
              </a:rPr>
              <a:t>https://youngminds.org.uk/</a:t>
            </a:r>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pPr algn="ctr" fontAlgn="base"/>
            <a:r>
              <a:rPr lang="en-GB" sz="1100" b="1" dirty="0"/>
              <a:t>Pete's home learning kit</a:t>
            </a:r>
            <a:r>
              <a:rPr lang="en-GB" sz="1100" dirty="0"/>
              <a:t/>
            </a:r>
            <a:br>
              <a:rPr lang="en-GB" sz="1100" dirty="0"/>
            </a:br>
            <a:r>
              <a:rPr lang="en-GB" sz="1100" dirty="0">
                <a:hlinkClick r:id="rId8"/>
              </a:rPr>
              <a:t>https://www.dropbox.com/sh/y3ni3ymgtlbrndd/AABDqPQS9fopyDllT9VnFlnWa?dl=0&amp;fbclid=IwAR1y_qXgQoSlG3gn3493UujII0KRN-_12R-QByln7opkvJoPac-QQixKAtc</a:t>
            </a:r>
            <a:endParaRPr lang="en-GB" sz="1100" dirty="0"/>
          </a:p>
          <a:p>
            <a:pPr algn="ctr" fontAlgn="base"/>
            <a:endParaRPr lang="en-GB" sz="1100" dirty="0"/>
          </a:p>
          <a:p>
            <a:pPr algn="ctr" fontAlgn="base"/>
            <a:r>
              <a:rPr lang="en-GB" sz="1100" b="1" dirty="0"/>
              <a:t>Home learning packs from Ashfield school </a:t>
            </a:r>
            <a:r>
              <a:rPr lang="en-GB" sz="1100" dirty="0"/>
              <a:t/>
            </a:r>
            <a:br>
              <a:rPr lang="en-GB" sz="1100" dirty="0"/>
            </a:br>
            <a:r>
              <a:rPr lang="en-GB" sz="1100" dirty="0">
                <a:hlinkClick r:id="rId9"/>
              </a:rPr>
              <a:t>https://www.ashfield.leicester.sch.uk/blue-pathway/?fbclid=IwAR1B_MRLWSjB_kwtyHOeLBZnG2kHwynPs1R_YCyoUn9mB5fU_q2S21Hs6Pg</a:t>
            </a:r>
            <a:endParaRPr lang="en-GB" sz="1100" dirty="0"/>
          </a:p>
          <a:p>
            <a:pPr algn="ctr" fontAlgn="base"/>
            <a:endParaRPr lang="en-GB" sz="1100" dirty="0">
              <a:latin typeface="Arial" panose="020B0604020202020204" pitchFamily="34" charset="0"/>
              <a:cs typeface="Arial" panose="020B0604020202020204" pitchFamily="34" charset="0"/>
            </a:endParaRPr>
          </a:p>
          <a:p>
            <a:pPr algn="ctr" fontAlgn="base"/>
            <a:r>
              <a:rPr lang="en-GB" sz="1100" b="1" dirty="0" err="1"/>
              <a:t>Soundabout</a:t>
            </a:r>
            <a:r>
              <a:rPr lang="en-GB" sz="1100" b="1" dirty="0"/>
              <a:t> </a:t>
            </a:r>
            <a:r>
              <a:rPr lang="en-GB" sz="1100" dirty="0"/>
              <a:t>is offering live online inclusive music sessions  </a:t>
            </a:r>
            <a:br>
              <a:rPr lang="en-GB" sz="1100" dirty="0"/>
            </a:br>
            <a:r>
              <a:rPr lang="en-GB" sz="1100" dirty="0">
                <a:hlinkClick r:id="rId10"/>
              </a:rPr>
              <a:t>https://www.facebook.com/SoundaboutUK/</a:t>
            </a:r>
            <a:endParaRPr lang="en-GB" sz="1100" dirty="0"/>
          </a:p>
          <a:p>
            <a:pPr algn="ctr" fontAlgn="base"/>
            <a:endParaRPr lang="en-GB" sz="1100" dirty="0">
              <a:latin typeface="Arial" panose="020B0604020202020204" pitchFamily="34" charset="0"/>
              <a:cs typeface="Arial" panose="020B0604020202020204" pitchFamily="34" charset="0"/>
            </a:endParaRPr>
          </a:p>
          <a:p>
            <a:pPr algn="ctr" fontAlgn="base"/>
            <a:r>
              <a:rPr lang="en-GB" sz="1100" b="1" dirty="0"/>
              <a:t>Ways to learn through play</a:t>
            </a:r>
            <a:r>
              <a:rPr lang="en-GB" sz="1100" dirty="0"/>
              <a:t/>
            </a:r>
            <a:br>
              <a:rPr lang="en-GB" sz="1100" dirty="0"/>
            </a:br>
            <a:r>
              <a:rPr lang="en-GB" sz="1100" dirty="0"/>
              <a:t> </a:t>
            </a:r>
            <a:r>
              <a:rPr lang="en-GB" sz="1100" dirty="0">
                <a:hlinkClick r:id="rId11"/>
              </a:rPr>
              <a:t>https://www.youtube.com/channel/UCpkztoFHIgP4jpJDKWNWaHA</a:t>
            </a:r>
            <a:endParaRPr lang="en-GB" sz="1100" dirty="0">
              <a:latin typeface="Arial" panose="020B0604020202020204" pitchFamily="34" charset="0"/>
              <a:cs typeface="Arial" panose="020B0604020202020204" pitchFamily="34" charset="0"/>
            </a:endParaRPr>
          </a:p>
          <a:p>
            <a:pPr algn="ctr" fontAlgn="base"/>
            <a:endParaRPr lang="en-GB" sz="1100"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dirty="0"/>
          </a:p>
        </p:txBody>
      </p:sp>
      <p:sp>
        <p:nvSpPr>
          <p:cNvPr id="16" name="Rectangle 15">
            <a:extLst>
              <a:ext uri="{FF2B5EF4-FFF2-40B4-BE49-F238E27FC236}">
                <a16:creationId xmlns:a16="http://schemas.microsoft.com/office/drawing/2014/main" xmlns="" id="{59A534AD-7464-44BB-9B8D-59E644F492D6}"/>
              </a:ext>
            </a:extLst>
          </p:cNvPr>
          <p:cNvSpPr/>
          <p:nvPr/>
        </p:nvSpPr>
        <p:spPr>
          <a:xfrm flipV="1">
            <a:off x="10640" y="2238570"/>
            <a:ext cx="6858000" cy="45719"/>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A120D80E-A617-47AA-9630-352C5A57D168}"/>
              </a:ext>
            </a:extLst>
          </p:cNvPr>
          <p:cNvSpPr/>
          <p:nvPr/>
        </p:nvSpPr>
        <p:spPr>
          <a:xfrm flipV="1">
            <a:off x="-4534" y="4295305"/>
            <a:ext cx="6858000" cy="45719"/>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xmlns="" id="{E97C8FC0-C361-41F7-BD8B-16BBCCD3F434}"/>
              </a:ext>
            </a:extLst>
          </p:cNvPr>
          <p:cNvPicPr>
            <a:picLocks noChangeAspect="1"/>
          </p:cNvPicPr>
          <p:nvPr/>
        </p:nvPicPr>
        <p:blipFill>
          <a:blip r:embed="rId12" cstate="print"/>
          <a:stretch>
            <a:fillRect/>
          </a:stretch>
        </p:blipFill>
        <p:spPr>
          <a:xfrm>
            <a:off x="2628888" y="5018137"/>
            <a:ext cx="1485900" cy="561975"/>
          </a:xfrm>
          <a:prstGeom prst="rect">
            <a:avLst/>
          </a:prstGeom>
        </p:spPr>
      </p:pic>
      <p:pic>
        <p:nvPicPr>
          <p:cNvPr id="6" name="Picture 5">
            <a:extLst>
              <a:ext uri="{FF2B5EF4-FFF2-40B4-BE49-F238E27FC236}">
                <a16:creationId xmlns:a16="http://schemas.microsoft.com/office/drawing/2014/main" xmlns="" id="{4CB47451-82A3-44EA-8672-B2B33187B884}"/>
              </a:ext>
            </a:extLst>
          </p:cNvPr>
          <p:cNvPicPr>
            <a:picLocks noChangeAspect="1"/>
          </p:cNvPicPr>
          <p:nvPr/>
        </p:nvPicPr>
        <p:blipFill>
          <a:blip r:embed="rId13" cstate="print"/>
          <a:stretch>
            <a:fillRect/>
          </a:stretch>
        </p:blipFill>
        <p:spPr>
          <a:xfrm>
            <a:off x="2535613" y="5868144"/>
            <a:ext cx="1724025" cy="476250"/>
          </a:xfrm>
          <a:prstGeom prst="rect">
            <a:avLst/>
          </a:prstGeom>
        </p:spPr>
      </p:pic>
    </p:spTree>
    <p:extLst>
      <p:ext uri="{BB962C8B-B14F-4D97-AF65-F5344CB8AC3E}">
        <p14:creationId xmlns:p14="http://schemas.microsoft.com/office/powerpoint/2010/main" xmlns="" val="196453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9F3567E-6865-429A-B0B5-BC39C1B7B0B9}"/>
              </a:ext>
            </a:extLst>
          </p:cNvPr>
          <p:cNvGrpSpPr/>
          <p:nvPr/>
        </p:nvGrpSpPr>
        <p:grpSpPr>
          <a:xfrm>
            <a:off x="0" y="2987824"/>
            <a:ext cx="6858000" cy="728810"/>
            <a:chOff x="-2863" y="-36512"/>
            <a:chExt cx="6858000" cy="728810"/>
          </a:xfrm>
        </p:grpSpPr>
        <p:sp>
          <p:nvSpPr>
            <p:cNvPr id="3" name="Rectangle 2">
              <a:extLst>
                <a:ext uri="{FF2B5EF4-FFF2-40B4-BE49-F238E27FC236}">
                  <a16:creationId xmlns:a16="http://schemas.microsoft.com/office/drawing/2014/main" xmlns="" id="{D2D21487-7151-4BFD-900F-A567FE940524}"/>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CAE0AFF2-EA0A-4B30-B91B-AC01A03207B8}"/>
                </a:ext>
              </a:extLst>
            </p:cNvPr>
            <p:cNvSpPr/>
            <p:nvPr/>
          </p:nvSpPr>
          <p:spPr>
            <a:xfrm>
              <a:off x="86891" y="14300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Have fun at home!</a:t>
              </a:r>
              <a:endParaRPr lang="en-GB" sz="1200" dirty="0">
                <a:solidFill>
                  <a:schemeClr val="bg1"/>
                </a:solidFill>
                <a:latin typeface="Arial Rounded MT Bold" panose="020F070403050403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xmlns="" id="{091959E4-6D17-4883-9C24-29A3322F5018}"/>
              </a:ext>
            </a:extLst>
          </p:cNvPr>
          <p:cNvSpPr txBox="1"/>
          <p:nvPr/>
        </p:nvSpPr>
        <p:spPr>
          <a:xfrm>
            <a:off x="13237" y="3793842"/>
            <a:ext cx="6885384" cy="5170646"/>
          </a:xfrm>
          <a:prstGeom prst="rect">
            <a:avLst/>
          </a:prstGeom>
          <a:noFill/>
        </p:spPr>
        <p:txBody>
          <a:bodyPr wrap="square" rtlCol="0">
            <a:spAutoFit/>
          </a:bodyPr>
          <a:lstStyle/>
          <a:p>
            <a:pPr algn="ctr"/>
            <a:r>
              <a:rPr lang="en-GB" sz="1100" b="1" dirty="0" err="1">
                <a:latin typeface="Arial" panose="020B0604020202020204" pitchFamily="34" charset="0"/>
                <a:cs typeface="Arial" panose="020B0604020202020204" pitchFamily="34" charset="0"/>
              </a:rPr>
              <a:t>GoNoodle</a:t>
            </a:r>
            <a:r>
              <a:rPr lang="en-GB" sz="1100" dirty="0">
                <a:latin typeface="Arial" panose="020B0604020202020204" pitchFamily="34" charset="0"/>
                <a:cs typeface="Arial" panose="020B0604020202020204" pitchFamily="34" charset="0"/>
              </a:rPr>
              <a:t> - videos designed to get kids moving.</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2" tooltip="Protected by Outlook: https://www.gonoodle.com/. Click or tap to follow the link."/>
              </a:rPr>
              <a:t>https://www.gonoodle.com/</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err="1">
                <a:latin typeface="Arial" panose="020B0604020202020204" pitchFamily="34" charset="0"/>
                <a:cs typeface="Arial" panose="020B0604020202020204" pitchFamily="34" charset="0"/>
              </a:rPr>
              <a:t>Seusville</a:t>
            </a:r>
            <a:r>
              <a:rPr lang="en-GB" sz="1100" dirty="0">
                <a:latin typeface="Arial" panose="020B0604020202020204" pitchFamily="34" charset="0"/>
                <a:cs typeface="Arial" panose="020B0604020202020204" pitchFamily="34" charset="0"/>
              </a:rPr>
              <a:t> - a lot of activities, crafts and games based on the world of Dr Seuss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Children: </a:t>
            </a:r>
            <a:r>
              <a:rPr lang="en-GB" sz="1100" dirty="0">
                <a:latin typeface="Arial" panose="020B0604020202020204" pitchFamily="34" charset="0"/>
                <a:cs typeface="Arial" panose="020B0604020202020204" pitchFamily="34" charset="0"/>
                <a:hlinkClick r:id="rId3" tooltip="Protected by Outlook: https://www.seussville.com/. Click or tap to follow the link."/>
              </a:rPr>
              <a:t>https://www.seussville.com/</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Parents: </a:t>
            </a:r>
            <a:r>
              <a:rPr lang="en-GB" sz="1100" dirty="0">
                <a:latin typeface="Arial" panose="020B0604020202020204" pitchFamily="34" charset="0"/>
                <a:cs typeface="Arial" panose="020B0604020202020204" pitchFamily="34" charset="0"/>
                <a:hlinkClick r:id="rId4" tooltip="Protected by Outlook: https://www.seussville.com/parents/. Click or tap to follow the link."/>
              </a:rPr>
              <a:t>https://www.seussville.com/parents/</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Thinking games</a:t>
            </a:r>
            <a:r>
              <a:rPr lang="en-GB" sz="1100" dirty="0">
                <a:latin typeface="Arial" panose="020B0604020202020204" pitchFamily="34" charset="0"/>
                <a:cs typeface="Arial" panose="020B0604020202020204" pitchFamily="34" charset="0"/>
              </a:rPr>
              <a:t> - this website has links to a whole host of games designed to improve logical thinking skills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5" tooltip="Protected by Outlook: https://allinonehomeschool.com/thinking/. Click or tap to follow the link."/>
              </a:rPr>
              <a:t>https://allinonehomeschool.com/thinking/</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Highlights Kids - </a:t>
            </a:r>
            <a:r>
              <a:rPr lang="en-GB" sz="1100" dirty="0">
                <a:latin typeface="Arial" panose="020B0604020202020204" pitchFamily="34" charset="0"/>
                <a:cs typeface="Arial" panose="020B0604020202020204" pitchFamily="34" charset="0"/>
              </a:rPr>
              <a:t>a popular US magazine for children, this site has lots of ideas for craft activities, recipes and an 'explore' section covering science questions and experiments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6" tooltip="Protected by Outlook: https://www.highlightskids.com/. Click or tap to follow the link."/>
              </a:rPr>
              <a:t>https://www.highlightskids.com/</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Art for Kids Hub</a:t>
            </a:r>
            <a:r>
              <a:rPr lang="en-GB" sz="1100" dirty="0">
                <a:latin typeface="Arial" panose="020B0604020202020204" pitchFamily="34" charset="0"/>
                <a:cs typeface="Arial" panose="020B0604020202020204" pitchFamily="34" charset="0"/>
              </a:rPr>
              <a:t> - this </a:t>
            </a:r>
            <a:r>
              <a:rPr lang="en-GB" sz="1100" dirty="0" err="1">
                <a:latin typeface="Arial" panose="020B0604020202020204" pitchFamily="34" charset="0"/>
                <a:cs typeface="Arial" panose="020B0604020202020204" pitchFamily="34" charset="0"/>
              </a:rPr>
              <a:t>Youtube</a:t>
            </a:r>
            <a:r>
              <a:rPr lang="en-GB" sz="1100" dirty="0">
                <a:latin typeface="Arial" panose="020B0604020202020204" pitchFamily="34" charset="0"/>
                <a:cs typeface="Arial" panose="020B0604020202020204" pitchFamily="34" charset="0"/>
              </a:rPr>
              <a:t> channel shows you how to draw a variety of things from animals to cartoon characters and even cars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7" tooltip="Protected by Outlook: https://www.youtube.com/channel/UC5XMF3Inoi8R9nSI8ChOsdQ. Click or tap to follow the link."/>
              </a:rPr>
              <a:t>https://www.youtube.com/channel/UC5XMF3Inoi8R9nSI8ChOsdQ</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The Imagination Tree</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Creative art and craft activities for the very youngest.</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8"/>
              </a:rPr>
              <a:t>https://theimaginationtree.com/</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The MET Office</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9"/>
              </a:rPr>
              <a:t>https://www.metoffice.gov.uk/weather/learn-about/met-office-for-schools</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RSPB - </a:t>
            </a:r>
            <a:r>
              <a:rPr lang="en-GB" sz="1100" dirty="0">
                <a:latin typeface="Arial" panose="020B0604020202020204" pitchFamily="34" charset="0"/>
                <a:cs typeface="Arial" panose="020B0604020202020204" pitchFamily="34" charset="0"/>
              </a:rPr>
              <a:t>activities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0"/>
              </a:rPr>
              <a:t>https://www.rspb.org.uk/fun-and-learning/for-kids/games-and-activities/activities/</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Paw Print Badges – </a:t>
            </a:r>
            <a:r>
              <a:rPr lang="en-GB" sz="1100" dirty="0">
                <a:latin typeface="Arial" panose="020B0604020202020204" pitchFamily="34" charset="0"/>
                <a:cs typeface="Arial" panose="020B0604020202020204" pitchFamily="34" charset="0"/>
              </a:rPr>
              <a:t>Free challenge packs and other downloads. Indoor and outdoor.</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1"/>
              </a:rPr>
              <a:t>https://www.pawprintbadges.co.uk/</a:t>
            </a:r>
            <a:endParaRPr lang="en-GB" sz="11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07F490E-0DDB-4CA9-AEFA-192BB02E049E}"/>
              </a:ext>
            </a:extLst>
          </p:cNvPr>
          <p:cNvSpPr txBox="1"/>
          <p:nvPr/>
        </p:nvSpPr>
        <p:spPr>
          <a:xfrm>
            <a:off x="0" y="0"/>
            <a:ext cx="6773972" cy="3308598"/>
          </a:xfrm>
          <a:prstGeom prst="rect">
            <a:avLst/>
          </a:prstGeom>
          <a:noFill/>
        </p:spPr>
        <p:txBody>
          <a:bodyPr wrap="square" rtlCol="0">
            <a:spAutoFit/>
          </a:bodyPr>
          <a:lstStyle/>
          <a:p>
            <a:pPr algn="ctr"/>
            <a:r>
              <a:rPr lang="en-GB" sz="1100" b="1" dirty="0">
                <a:latin typeface="Arial" panose="020B0604020202020204" pitchFamily="34" charset="0"/>
                <a:cs typeface="Arial" panose="020B0604020202020204" pitchFamily="34" charset="0"/>
              </a:rPr>
              <a:t>Ted Ed – Stay Curious</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2"/>
              </a:rPr>
              <a:t>https://ed.ted.com/</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Twinkl </a:t>
            </a:r>
            <a:r>
              <a:rPr lang="en-GB" sz="1100" dirty="0">
                <a:latin typeface="Arial" panose="020B0604020202020204" pitchFamily="34" charset="0"/>
                <a:cs typeface="Arial" panose="020B0604020202020204" pitchFamily="34" charset="0"/>
              </a:rPr>
              <a:t>- free home learning booklets from EYFS through to GCSE, you can download them here: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3" tooltip="Protected by Outlook: https://www.twinkl.co.uk/resources/extra-subjects-parents/school-closures-category-free-resources-parents/school-closures-free-resources-parents. Click or tap to follow the link."/>
              </a:rPr>
              <a:t>https://www.twinkl.co.uk/resources/extra-subjects-parents/school-closures-category-free-resources-parents/school-closures-free-resources-parents</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Oxford Owl</a:t>
            </a:r>
            <a:r>
              <a:rPr lang="en-GB" sz="1100" dirty="0">
                <a:latin typeface="Arial" panose="020B0604020202020204" pitchFamily="34" charset="0"/>
                <a:cs typeface="Arial" panose="020B0604020202020204" pitchFamily="34" charset="0"/>
              </a:rPr>
              <a:t> - free e-books for ages 3-11, and range of how-to videos for maths. They also have a parents’ page which explains how spelling and grammar are taught in schools. If you ever wondered what a 'fronted adverbial' was, here's your chance to find out!</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4" tooltip="Protected by Outlook: https://www.oxfordowl.co.uk/for-home/. Click or tap to follow the link."/>
              </a:rPr>
              <a:t>https://www.oxfordowl.co.uk/for-home/</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Discovery Education</a:t>
            </a:r>
            <a:r>
              <a:rPr lang="en-GB" sz="1100" dirty="0">
                <a:latin typeface="Arial" panose="020B0604020202020204" pitchFamily="34" charset="0"/>
                <a:cs typeface="Arial" panose="020B0604020202020204" pitchFamily="34" charset="0"/>
              </a:rPr>
              <a:t> - English, Maths &amp; Science activities for KS1 &amp; KS2 and also a section on coding</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5" tooltip="Protected by Outlook: https://www.discoveryeducation.co.uk/free-resources. Click or tap to follow the link."/>
              </a:rPr>
              <a:t>https://www.discoveryeducation.co.uk/free-resources</a:t>
            </a: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p>
            <a:pPr algn="ctr"/>
            <a:r>
              <a:rPr lang="en-GB" sz="1100" b="1" dirty="0" err="1">
                <a:latin typeface="Arial" panose="020B0604020202020204" pitchFamily="34" charset="0"/>
                <a:cs typeface="Arial" panose="020B0604020202020204" pitchFamily="34" charset="0"/>
              </a:rPr>
              <a:t>Topmarks</a:t>
            </a:r>
            <a:r>
              <a:rPr lang="en-GB" sz="1100" b="1" dirty="0">
                <a:latin typeface="Arial" panose="020B0604020202020204" pitchFamily="34" charset="0"/>
                <a:cs typeface="Arial" panose="020B0604020202020204" pitchFamily="34" charset="0"/>
              </a:rPr>
              <a:t> - a </a:t>
            </a:r>
            <a:r>
              <a:rPr lang="en-GB" sz="1100" dirty="0">
                <a:latin typeface="Arial" panose="020B0604020202020204" pitchFamily="34" charset="0"/>
                <a:cs typeface="Arial" panose="020B0604020202020204" pitchFamily="34" charset="0"/>
              </a:rPr>
              <a:t>collection of educational games covering all topics</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hlinkClick r:id="rId16" tooltip="Protected by Outlook: https://www.topmarks.co.uk/. Click or tap to follow the link."/>
              </a:rPr>
              <a:t>https://www.topmarks.co.uk/</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876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DDD1427-FB94-45DB-8A97-D97C8FB2B70B}"/>
              </a:ext>
            </a:extLst>
          </p:cNvPr>
          <p:cNvGrpSpPr/>
          <p:nvPr/>
        </p:nvGrpSpPr>
        <p:grpSpPr>
          <a:xfrm>
            <a:off x="-2863" y="-36512"/>
            <a:ext cx="6858000" cy="728810"/>
            <a:chOff x="-2863" y="-36512"/>
            <a:chExt cx="6858000" cy="728810"/>
          </a:xfrm>
        </p:grpSpPr>
        <p:sp>
          <p:nvSpPr>
            <p:cNvPr id="4" name="Rectangle 3">
              <a:extLst>
                <a:ext uri="{FF2B5EF4-FFF2-40B4-BE49-F238E27FC236}">
                  <a16:creationId xmlns:a16="http://schemas.microsoft.com/office/drawing/2014/main" xmlns="" id="{C8E8A017-9137-4B61-8025-01057427CEB2}"/>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BE4F9B16-1FF4-443B-95F6-BE99587B2E8F}"/>
                </a:ext>
              </a:extLst>
            </p:cNvPr>
            <p:cNvSpPr/>
            <p:nvPr/>
          </p:nvSpPr>
          <p:spPr>
            <a:xfrm>
              <a:off x="86891" y="97770"/>
              <a:ext cx="6684218" cy="400110"/>
            </a:xfrm>
            <a:prstGeom prst="rect">
              <a:avLst/>
            </a:prstGeom>
          </p:spPr>
          <p:txBody>
            <a:bodyPr wrap="square">
              <a:spAutoFit/>
            </a:bodyPr>
            <a:lstStyle/>
            <a:p>
              <a:pPr algn="ctr"/>
              <a:r>
                <a:rPr lang="en-GB" sz="2000" dirty="0" err="1">
                  <a:solidFill>
                    <a:schemeClr val="bg1"/>
                  </a:solidFill>
                  <a:latin typeface="Arial Rounded MT Bold" panose="020F0704030504030204" pitchFamily="34" charset="0"/>
                  <a:cs typeface="Arial" panose="020B0604020202020204" pitchFamily="34" charset="0"/>
                </a:rPr>
                <a:t>Kooth</a:t>
              </a:r>
              <a:endParaRPr lang="en-GB" sz="2000" dirty="0">
                <a:solidFill>
                  <a:schemeClr val="bg1"/>
                </a:solidFill>
                <a:latin typeface="Arial Rounded MT Bold" panose="020F070403050403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xmlns="" id="{5AD61DAC-8847-473C-8C0C-6B0BB360CA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4805" y="824186"/>
            <a:ext cx="2736304" cy="971404"/>
          </a:xfrm>
          <a:prstGeom prst="rect">
            <a:avLst/>
          </a:prstGeom>
        </p:spPr>
      </p:pic>
      <p:sp>
        <p:nvSpPr>
          <p:cNvPr id="8" name="Rectangle 7">
            <a:extLst>
              <a:ext uri="{FF2B5EF4-FFF2-40B4-BE49-F238E27FC236}">
                <a16:creationId xmlns:a16="http://schemas.microsoft.com/office/drawing/2014/main" xmlns="" id="{253F68EC-3BE2-4956-B3BB-B9F42EB035E8}"/>
              </a:ext>
            </a:extLst>
          </p:cNvPr>
          <p:cNvSpPr/>
          <p:nvPr/>
        </p:nvSpPr>
        <p:spPr>
          <a:xfrm>
            <a:off x="64061" y="774447"/>
            <a:ext cx="3970744" cy="1107996"/>
          </a:xfrm>
          <a:prstGeom prst="rect">
            <a:avLst/>
          </a:prstGeom>
        </p:spPr>
        <p:txBody>
          <a:bodyPr wrap="square">
            <a:spAutoFit/>
          </a:bodyPr>
          <a:lstStyle/>
          <a:p>
            <a:pPr algn="just"/>
            <a:r>
              <a:rPr lang="en-GB" sz="1100" dirty="0" err="1">
                <a:latin typeface="Arial" panose="020B0604020202020204" pitchFamily="34" charset="0"/>
                <a:cs typeface="Arial" panose="020B0604020202020204" pitchFamily="34" charset="0"/>
              </a:rPr>
              <a:t>Kooth</a:t>
            </a:r>
            <a:r>
              <a:rPr lang="en-GB" sz="1100" dirty="0">
                <a:latin typeface="Arial" panose="020B0604020202020204" pitchFamily="34" charset="0"/>
                <a:cs typeface="Arial" panose="020B0604020202020204" pitchFamily="34" charset="0"/>
              </a:rPr>
              <a:t> has now launched in St Helens and is available for all 11-25 year olds. </a:t>
            </a:r>
            <a:r>
              <a:rPr lang="en-GB" sz="1100" dirty="0" err="1">
                <a:latin typeface="Arial" panose="020B0604020202020204" pitchFamily="34" charset="0"/>
                <a:cs typeface="Arial" panose="020B0604020202020204" pitchFamily="34" charset="0"/>
              </a:rPr>
              <a:t>Kooth</a:t>
            </a:r>
            <a:r>
              <a:rPr lang="en-GB" sz="1100" dirty="0">
                <a:latin typeface="Arial" panose="020B0604020202020204" pitchFamily="34" charset="0"/>
                <a:cs typeface="Arial" panose="020B0604020202020204" pitchFamily="34" charset="0"/>
              </a:rPr>
              <a:t> is a free online mental health and wellbeing support service for children and young people. Established in 2004, the service is accredited by the British Association for Counselling and Psychotherapy (BACP). </a:t>
            </a:r>
            <a:r>
              <a:rPr lang="en-GB" sz="1100" dirty="0" err="1">
                <a:latin typeface="Arial" panose="020B0604020202020204" pitchFamily="34" charset="0"/>
                <a:cs typeface="Arial" panose="020B0604020202020204" pitchFamily="34" charset="0"/>
              </a:rPr>
              <a:t>Kooth</a:t>
            </a:r>
            <a:r>
              <a:rPr lang="en-GB" sz="1100" dirty="0">
                <a:latin typeface="Arial" panose="020B0604020202020204" pitchFamily="34" charset="0"/>
                <a:cs typeface="Arial" panose="020B0604020202020204" pitchFamily="34" charset="0"/>
              </a:rPr>
              <a:t> has no waiting lists or thresholds. It is anonymous and</a:t>
            </a:r>
            <a:endParaRPr lang="en-US" sz="11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116953D0-E3C3-4BC6-8FDB-10DA09383956}"/>
              </a:ext>
            </a:extLst>
          </p:cNvPr>
          <p:cNvSpPr/>
          <p:nvPr/>
        </p:nvSpPr>
        <p:spPr>
          <a:xfrm>
            <a:off x="46611" y="1763688"/>
            <a:ext cx="6733754" cy="1615827"/>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open 24/7, </a:t>
            </a:r>
            <a:r>
              <a:rPr lang="en-GB" sz="1100" dirty="0">
                <a:solidFill>
                  <a:prstClr val="black"/>
                </a:solidFill>
                <a:latin typeface="Arial" panose="020B0604020202020204" pitchFamily="34" charset="0"/>
                <a:cs typeface="Arial" panose="020B0604020202020204" pitchFamily="34" charset="0"/>
              </a:rPr>
              <a:t>with counsellors available for one to one ‘chat’ sessions from mid-day to 10pm on weekdays and from 6pm until 10pm at weekends. Children and young people can access online tools such as a goal tracker, as well as self-help articles and live moderated discussion forums. There will be an introductory letter distributed to all schools and GP practices in St Helens initially, with promotional materials made available across the borough. St Helens will also have a designated promotional officer, who will be engaging with various organisations to attend school assemblies, presentations and various other forums to explain what </a:t>
            </a:r>
            <a:r>
              <a:rPr lang="en-GB" sz="1100" dirty="0" err="1">
                <a:solidFill>
                  <a:prstClr val="black"/>
                </a:solidFill>
                <a:latin typeface="Arial" panose="020B0604020202020204" pitchFamily="34" charset="0"/>
                <a:cs typeface="Arial" panose="020B0604020202020204" pitchFamily="34" charset="0"/>
              </a:rPr>
              <a:t>Kooth</a:t>
            </a:r>
            <a:r>
              <a:rPr lang="en-GB" sz="1100" dirty="0">
                <a:solidFill>
                  <a:prstClr val="black"/>
                </a:solidFill>
                <a:latin typeface="Arial" panose="020B0604020202020204" pitchFamily="34" charset="0"/>
                <a:cs typeface="Arial" panose="020B0604020202020204" pitchFamily="34" charset="0"/>
              </a:rPr>
              <a:t> brings and how it can be used. The service is commissioned by the NHS and available in more than 130 clinical commissioning group areas. </a:t>
            </a:r>
            <a:r>
              <a:rPr lang="en-GB" sz="1100" dirty="0" err="1">
                <a:solidFill>
                  <a:prstClr val="black"/>
                </a:solidFill>
                <a:latin typeface="Arial" panose="020B0604020202020204" pitchFamily="34" charset="0"/>
                <a:cs typeface="Arial" panose="020B0604020202020204" pitchFamily="34" charset="0"/>
              </a:rPr>
              <a:t>Kooth</a:t>
            </a:r>
            <a:r>
              <a:rPr lang="en-GB" sz="1100" dirty="0">
                <a:solidFill>
                  <a:prstClr val="black"/>
                </a:solidFill>
                <a:latin typeface="Arial" panose="020B0604020202020204" pitchFamily="34" charset="0"/>
                <a:cs typeface="Arial" panose="020B0604020202020204" pitchFamily="34" charset="0"/>
              </a:rPr>
              <a:t> has strict safeguarding procedures, robust clinical oversight and is fully moderated. For more information, visit the website </a:t>
            </a:r>
            <a:r>
              <a:rPr lang="en-GB" sz="1100" dirty="0">
                <a:solidFill>
                  <a:prstClr val="black"/>
                </a:solidFill>
                <a:latin typeface="Arial" panose="020B0604020202020204" pitchFamily="34" charset="0"/>
                <a:cs typeface="Arial" panose="020B0604020202020204" pitchFamily="34" charset="0"/>
                <a:hlinkClick r:id="rId3"/>
              </a:rPr>
              <a:t>www.kooth.com</a:t>
            </a:r>
            <a:r>
              <a:rPr lang="en-GB" sz="1100" dirty="0">
                <a:solidFill>
                  <a:prstClr val="black"/>
                </a:solidFill>
                <a:latin typeface="Arial" panose="020B0604020202020204" pitchFamily="34" charset="0"/>
                <a:cs typeface="Arial" panose="020B0604020202020204" pitchFamily="34" charset="0"/>
              </a:rPr>
              <a:t>  </a:t>
            </a:r>
            <a:endParaRPr lang="en-GB" dirty="0"/>
          </a:p>
        </p:txBody>
      </p:sp>
      <p:pic>
        <p:nvPicPr>
          <p:cNvPr id="14" name="Picture 13">
            <a:extLst>
              <a:ext uri="{FF2B5EF4-FFF2-40B4-BE49-F238E27FC236}">
                <a16:creationId xmlns:a16="http://schemas.microsoft.com/office/drawing/2014/main" xmlns="" id="{C367CD45-20F6-450C-8CFD-3011422DE0C8}"/>
              </a:ext>
            </a:extLst>
          </p:cNvPr>
          <p:cNvPicPr>
            <a:picLocks noChangeAspect="1"/>
          </p:cNvPicPr>
          <p:nvPr/>
        </p:nvPicPr>
        <p:blipFill rotWithShape="1">
          <a:blip r:embed="rId4" cstate="print"/>
          <a:srcRect l="37528" t="53883" b="3228"/>
          <a:stretch/>
        </p:blipFill>
        <p:spPr>
          <a:xfrm>
            <a:off x="4767837" y="4149843"/>
            <a:ext cx="2087300" cy="2042454"/>
          </a:xfrm>
          <a:prstGeom prst="rect">
            <a:avLst/>
          </a:prstGeom>
        </p:spPr>
      </p:pic>
      <p:pic>
        <p:nvPicPr>
          <p:cNvPr id="15" name="Picture 14">
            <a:extLst>
              <a:ext uri="{FF2B5EF4-FFF2-40B4-BE49-F238E27FC236}">
                <a16:creationId xmlns:a16="http://schemas.microsoft.com/office/drawing/2014/main" xmlns="" id="{F1F662F6-E3B4-4E3B-94C1-90AA050D99D3}"/>
              </a:ext>
            </a:extLst>
          </p:cNvPr>
          <p:cNvPicPr>
            <a:picLocks noChangeAspect="1"/>
          </p:cNvPicPr>
          <p:nvPr/>
        </p:nvPicPr>
        <p:blipFill rotWithShape="1">
          <a:blip r:embed="rId5" cstate="print"/>
          <a:srcRect t="74552"/>
          <a:stretch/>
        </p:blipFill>
        <p:spPr>
          <a:xfrm>
            <a:off x="10996" y="6736496"/>
            <a:ext cx="6857999" cy="2407504"/>
          </a:xfrm>
          <a:prstGeom prst="rect">
            <a:avLst/>
          </a:prstGeom>
        </p:spPr>
      </p:pic>
      <p:grpSp>
        <p:nvGrpSpPr>
          <p:cNvPr id="16" name="Group 15">
            <a:extLst>
              <a:ext uri="{FF2B5EF4-FFF2-40B4-BE49-F238E27FC236}">
                <a16:creationId xmlns:a16="http://schemas.microsoft.com/office/drawing/2014/main" xmlns="" id="{C2C9AA2B-E133-4F3A-8A7E-83CCD926C24D}"/>
              </a:ext>
            </a:extLst>
          </p:cNvPr>
          <p:cNvGrpSpPr/>
          <p:nvPr/>
        </p:nvGrpSpPr>
        <p:grpSpPr>
          <a:xfrm>
            <a:off x="1177" y="3421033"/>
            <a:ext cx="6858000" cy="728810"/>
            <a:chOff x="-2863" y="-36512"/>
            <a:chExt cx="6858000" cy="728810"/>
          </a:xfrm>
        </p:grpSpPr>
        <p:sp>
          <p:nvSpPr>
            <p:cNvPr id="17" name="Rectangle 16">
              <a:extLst>
                <a:ext uri="{FF2B5EF4-FFF2-40B4-BE49-F238E27FC236}">
                  <a16:creationId xmlns:a16="http://schemas.microsoft.com/office/drawing/2014/main" xmlns="" id="{E321DDAE-5D12-4CBE-BCE8-4E40E2A386F7}"/>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8A7363CA-EC6D-40BF-AA28-DDCA01077326}"/>
                </a:ext>
              </a:extLst>
            </p:cNvPr>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CATCH App</a:t>
              </a:r>
            </a:p>
          </p:txBody>
        </p:sp>
      </p:grpSp>
      <p:sp>
        <p:nvSpPr>
          <p:cNvPr id="2" name="TextBox 1">
            <a:extLst>
              <a:ext uri="{FF2B5EF4-FFF2-40B4-BE49-F238E27FC236}">
                <a16:creationId xmlns:a16="http://schemas.microsoft.com/office/drawing/2014/main" xmlns="" id="{6225A6BD-465D-4693-8E56-D8C4E4237D07}"/>
              </a:ext>
            </a:extLst>
          </p:cNvPr>
          <p:cNvSpPr txBox="1"/>
          <p:nvPr/>
        </p:nvSpPr>
        <p:spPr>
          <a:xfrm>
            <a:off x="44624" y="4299064"/>
            <a:ext cx="4726076" cy="1785104"/>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The CATCH (Common Approach to Children’s Health) App is a FREE app providing local NHS-approved support and information to parents and carers of children aged 0-5. With the app you can:</a:t>
            </a: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Create profiles for your children to view health articles most relevant to your child’s age</a:t>
            </a: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Have timely reminders to alert you to key health dates, such as childhood immunisations</a:t>
            </a: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Browse and search local support, health articles and videos regularly reviewed by NHS clinicians</a:t>
            </a: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Find healthcare services in your area, such as pharmacies or dentists</a:t>
            </a:r>
          </a:p>
        </p:txBody>
      </p:sp>
      <p:sp>
        <p:nvSpPr>
          <p:cNvPr id="6" name="TextBox 5">
            <a:extLst>
              <a:ext uri="{FF2B5EF4-FFF2-40B4-BE49-F238E27FC236}">
                <a16:creationId xmlns:a16="http://schemas.microsoft.com/office/drawing/2014/main" xmlns="" id="{5BB7853B-9EF9-4CB0-87C7-6CA25AC1A90A}"/>
              </a:ext>
            </a:extLst>
          </p:cNvPr>
          <p:cNvSpPr txBox="1"/>
          <p:nvPr/>
        </p:nvSpPr>
        <p:spPr>
          <a:xfrm>
            <a:off x="84028" y="6229345"/>
            <a:ext cx="6684218" cy="430887"/>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You can download the app for FREE from the Apple and Google Play stores. Just search for ‘catch app’. You can also visit the </a:t>
            </a:r>
            <a:r>
              <a:rPr lang="en-GB" sz="1100" dirty="0">
                <a:latin typeface="Arial" panose="020B0604020202020204" pitchFamily="34" charset="0"/>
                <a:cs typeface="Arial" panose="020B0604020202020204" pitchFamily="34" charset="0"/>
                <a:hlinkClick r:id="rId6"/>
              </a:rPr>
              <a:t>CATCH App website</a:t>
            </a:r>
            <a:r>
              <a:rPr lang="en-GB" sz="1100" dirty="0">
                <a:latin typeface="Arial" panose="020B0604020202020204" pitchFamily="34" charset="0"/>
                <a:cs typeface="Arial" panose="020B0604020202020204" pitchFamily="34" charset="0"/>
              </a:rPr>
              <a:t> for more information.</a:t>
            </a:r>
          </a:p>
        </p:txBody>
      </p:sp>
    </p:spTree>
    <p:extLst>
      <p:ext uri="{BB962C8B-B14F-4D97-AF65-F5344CB8AC3E}">
        <p14:creationId xmlns:p14="http://schemas.microsoft.com/office/powerpoint/2010/main" xmlns="" val="408573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897B906-FE4C-4745-8DFD-EEE432165581}"/>
              </a:ext>
            </a:extLst>
          </p:cNvPr>
          <p:cNvGrpSpPr/>
          <p:nvPr/>
        </p:nvGrpSpPr>
        <p:grpSpPr>
          <a:xfrm>
            <a:off x="-2863" y="-36512"/>
            <a:ext cx="6858000" cy="728810"/>
            <a:chOff x="-2863" y="-36512"/>
            <a:chExt cx="6858000" cy="728810"/>
          </a:xfrm>
        </p:grpSpPr>
        <p:sp>
          <p:nvSpPr>
            <p:cNvPr id="3" name="Rectangle 2">
              <a:extLst>
                <a:ext uri="{FF2B5EF4-FFF2-40B4-BE49-F238E27FC236}">
                  <a16:creationId xmlns:a16="http://schemas.microsoft.com/office/drawing/2014/main" xmlns="" id="{A014B150-78F8-4966-A0A4-184C2164405B}"/>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3D76C0AB-EC94-4F07-A988-DB8519A57C47}"/>
                </a:ext>
              </a:extLst>
            </p:cNvPr>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Public Health England School Zone</a:t>
              </a:r>
            </a:p>
          </p:txBody>
        </p:sp>
      </p:grpSp>
      <p:sp>
        <p:nvSpPr>
          <p:cNvPr id="6" name="Rectangle 5">
            <a:extLst>
              <a:ext uri="{FF2B5EF4-FFF2-40B4-BE49-F238E27FC236}">
                <a16:creationId xmlns:a16="http://schemas.microsoft.com/office/drawing/2014/main" xmlns="" id="{DC1C07EF-1BDA-4165-87F5-39A98F9411C3}"/>
              </a:ext>
            </a:extLst>
          </p:cNvPr>
          <p:cNvSpPr/>
          <p:nvPr/>
        </p:nvSpPr>
        <p:spPr>
          <a:xfrm>
            <a:off x="99029" y="779383"/>
            <a:ext cx="6672080" cy="1785104"/>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Public Health England’s School Zone website provides curriculum-linked materials, exciting lesson ideas, homework tasks and whole school activities for teachers to use with KS1, KS2 and secondary school pupils.</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resources include Change4Life (encouraging healthy eating and physical activity) and Rise Above, which includes topics such as social media, sleep, transition to secondary school, exam stress, bullying and more.</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Visit the </a:t>
            </a:r>
            <a:r>
              <a:rPr lang="en-GB" sz="1100" dirty="0">
                <a:latin typeface="Arial" panose="020B0604020202020204" pitchFamily="34" charset="0"/>
                <a:cs typeface="Arial" panose="020B0604020202020204" pitchFamily="34" charset="0"/>
                <a:hlinkClick r:id="rId2"/>
              </a:rPr>
              <a:t>Public Health England School Zone website</a:t>
            </a:r>
            <a:r>
              <a:rPr lang="en-GB" sz="1100" dirty="0">
                <a:latin typeface="Arial" panose="020B0604020202020204" pitchFamily="34" charset="0"/>
                <a:cs typeface="Arial" panose="020B0604020202020204" pitchFamily="34" charset="0"/>
              </a:rPr>
              <a:t> to download the resources. You can also sign up to the School Zone newsletter for updates and to keep informed when new resources become available.</a:t>
            </a:r>
          </a:p>
        </p:txBody>
      </p:sp>
      <p:grpSp>
        <p:nvGrpSpPr>
          <p:cNvPr id="12" name="Group 11">
            <a:extLst>
              <a:ext uri="{FF2B5EF4-FFF2-40B4-BE49-F238E27FC236}">
                <a16:creationId xmlns:a16="http://schemas.microsoft.com/office/drawing/2014/main" xmlns="" id="{F1F169E5-26BC-40B0-ADBB-13488407C967}"/>
              </a:ext>
            </a:extLst>
          </p:cNvPr>
          <p:cNvGrpSpPr/>
          <p:nvPr/>
        </p:nvGrpSpPr>
        <p:grpSpPr>
          <a:xfrm>
            <a:off x="976" y="2619054"/>
            <a:ext cx="6858000" cy="728810"/>
            <a:chOff x="-2863" y="-36512"/>
            <a:chExt cx="6858000" cy="728810"/>
          </a:xfrm>
        </p:grpSpPr>
        <p:sp>
          <p:nvSpPr>
            <p:cNvPr id="13" name="Rectangle 12">
              <a:extLst>
                <a:ext uri="{FF2B5EF4-FFF2-40B4-BE49-F238E27FC236}">
                  <a16:creationId xmlns:a16="http://schemas.microsoft.com/office/drawing/2014/main" xmlns="" id="{C7DAADB1-C766-40E6-8427-5ACB22B58683}"/>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4E1F3371-3643-4AEA-A85E-BB01CAD9CCE5}"/>
                </a:ext>
              </a:extLst>
            </p:cNvPr>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Schools in Mind</a:t>
              </a:r>
            </a:p>
          </p:txBody>
        </p:sp>
      </p:grpSp>
      <p:pic>
        <p:nvPicPr>
          <p:cNvPr id="5" name="Picture 4">
            <a:extLst>
              <a:ext uri="{FF2B5EF4-FFF2-40B4-BE49-F238E27FC236}">
                <a16:creationId xmlns:a16="http://schemas.microsoft.com/office/drawing/2014/main" xmlns="" id="{BCFD1E1C-05EE-4879-9292-D47FE9D5519F}"/>
              </a:ext>
            </a:extLst>
          </p:cNvPr>
          <p:cNvPicPr>
            <a:picLocks noChangeAspect="1"/>
          </p:cNvPicPr>
          <p:nvPr/>
        </p:nvPicPr>
        <p:blipFill>
          <a:blip r:embed="rId3" cstate="print"/>
          <a:stretch>
            <a:fillRect/>
          </a:stretch>
        </p:blipFill>
        <p:spPr>
          <a:xfrm>
            <a:off x="3432839" y="3491880"/>
            <a:ext cx="3429479" cy="1829055"/>
          </a:xfrm>
          <a:prstGeom prst="rect">
            <a:avLst/>
          </a:prstGeom>
        </p:spPr>
      </p:pic>
      <p:sp>
        <p:nvSpPr>
          <p:cNvPr id="15" name="TextBox 14">
            <a:extLst>
              <a:ext uri="{FF2B5EF4-FFF2-40B4-BE49-F238E27FC236}">
                <a16:creationId xmlns:a16="http://schemas.microsoft.com/office/drawing/2014/main" xmlns="" id="{43EC5202-A286-48C6-B378-B70895F1E244}"/>
              </a:ext>
            </a:extLst>
          </p:cNvPr>
          <p:cNvSpPr txBox="1"/>
          <p:nvPr/>
        </p:nvSpPr>
        <p:spPr>
          <a:xfrm>
            <a:off x="86891" y="3419872"/>
            <a:ext cx="3270101" cy="1954381"/>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Schools in Mind is a FREE network for school staff and allied professionals which shares practical, academic and clinical expertise regarding the wellbeing and mental health issues that affect schools. The network provides a trusted source of up-to-date and accessible information and resources that school leaders, teachers and support staff can use to support the mental </a:t>
            </a:r>
            <a:r>
              <a:rPr lang="en-GB" sz="1100" dirty="0">
                <a:solidFill>
                  <a:prstClr val="black"/>
                </a:solidFill>
                <a:latin typeface="Arial" panose="020B0604020202020204" pitchFamily="34" charset="0"/>
                <a:cs typeface="Arial" panose="020B0604020202020204" pitchFamily="34" charset="0"/>
              </a:rPr>
              <a:t>health and wellbeing of the children and young people in their care. To sign up to the network, visit the </a:t>
            </a:r>
            <a:r>
              <a:rPr lang="en-GB" sz="1100" dirty="0">
                <a:solidFill>
                  <a:prstClr val="black"/>
                </a:solidFill>
                <a:latin typeface="Arial" panose="020B0604020202020204" pitchFamily="34" charset="0"/>
                <a:cs typeface="Arial" panose="020B0604020202020204" pitchFamily="34" charset="0"/>
                <a:hlinkClick r:id="rId4"/>
              </a:rPr>
              <a:t>Schools in Mind website</a:t>
            </a:r>
            <a:endParaRPr lang="en-GB" sz="11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E9A20CEA-6526-4B83-91D5-5D8C7DD06568}"/>
              </a:ext>
            </a:extLst>
          </p:cNvPr>
          <p:cNvGrpSpPr/>
          <p:nvPr/>
        </p:nvGrpSpPr>
        <p:grpSpPr>
          <a:xfrm>
            <a:off x="3839" y="5508104"/>
            <a:ext cx="6858000" cy="729340"/>
            <a:chOff x="3839" y="6003430"/>
            <a:chExt cx="6858000" cy="729340"/>
          </a:xfrm>
        </p:grpSpPr>
        <p:grpSp>
          <p:nvGrpSpPr>
            <p:cNvPr id="11" name="Group 10">
              <a:extLst>
                <a:ext uri="{FF2B5EF4-FFF2-40B4-BE49-F238E27FC236}">
                  <a16:creationId xmlns:a16="http://schemas.microsoft.com/office/drawing/2014/main" xmlns="" id="{3A2271AC-D638-4A9D-970B-EC8DDE14045F}"/>
                </a:ext>
              </a:extLst>
            </p:cNvPr>
            <p:cNvGrpSpPr/>
            <p:nvPr/>
          </p:nvGrpSpPr>
          <p:grpSpPr>
            <a:xfrm>
              <a:off x="3839" y="6003430"/>
              <a:ext cx="6858000" cy="728810"/>
              <a:chOff x="-2863" y="-36512"/>
              <a:chExt cx="6858000" cy="728810"/>
            </a:xfrm>
          </p:grpSpPr>
          <p:sp>
            <p:nvSpPr>
              <p:cNvPr id="16" name="Rectangle 15">
                <a:extLst>
                  <a:ext uri="{FF2B5EF4-FFF2-40B4-BE49-F238E27FC236}">
                    <a16:creationId xmlns:a16="http://schemas.microsoft.com/office/drawing/2014/main" xmlns="" id="{8236A246-4AE0-47F2-87F3-511DE40DE7D7}"/>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A00B3843-2582-4F5F-B27F-1C06BC61757A}"/>
                  </a:ext>
                </a:extLst>
              </p:cNvPr>
              <p:cNvSpPr/>
              <p:nvPr/>
            </p:nvSpPr>
            <p:spPr>
              <a:xfrm>
                <a:off x="86890" y="97770"/>
                <a:ext cx="5279755"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St Helens Wellbeing Service</a:t>
                </a:r>
              </a:p>
            </p:txBody>
          </p:sp>
        </p:grpSp>
        <p:pic>
          <p:nvPicPr>
            <p:cNvPr id="18" name="Picture 17">
              <a:extLst>
                <a:ext uri="{FF2B5EF4-FFF2-40B4-BE49-F238E27FC236}">
                  <a16:creationId xmlns:a16="http://schemas.microsoft.com/office/drawing/2014/main" xmlns="" id="{D9FDBA10-3830-44E7-9A6B-2DE8C50EA95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5960" b="25901"/>
            <a:stretch/>
          </p:blipFill>
          <p:spPr>
            <a:xfrm>
              <a:off x="5346762" y="6003430"/>
              <a:ext cx="1515077" cy="729340"/>
            </a:xfrm>
            <a:prstGeom prst="rect">
              <a:avLst/>
            </a:prstGeom>
          </p:spPr>
        </p:pic>
      </p:grpSp>
      <p:sp>
        <p:nvSpPr>
          <p:cNvPr id="19" name="TextBox 18">
            <a:extLst>
              <a:ext uri="{FF2B5EF4-FFF2-40B4-BE49-F238E27FC236}">
                <a16:creationId xmlns:a16="http://schemas.microsoft.com/office/drawing/2014/main" xmlns="" id="{23A2EDAA-F7F7-4484-994C-218ADBD2D6EC}"/>
              </a:ext>
            </a:extLst>
          </p:cNvPr>
          <p:cNvSpPr txBox="1"/>
          <p:nvPr/>
        </p:nvSpPr>
        <p:spPr>
          <a:xfrm>
            <a:off x="93591" y="6372200"/>
            <a:ext cx="6677518" cy="2123658"/>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Introducing the St Helens Wellbeing Service, which combines the Healthy Living Team, </a:t>
            </a:r>
            <a:r>
              <a:rPr lang="en-GB" sz="1100" dirty="0" err="1">
                <a:latin typeface="Arial" panose="020B0604020202020204" pitchFamily="34" charset="0"/>
                <a:cs typeface="Arial" panose="020B0604020202020204" pitchFamily="34" charset="0"/>
              </a:rPr>
              <a:t>Smokefree</a:t>
            </a:r>
            <a:r>
              <a:rPr lang="en-GB" sz="1100" dirty="0">
                <a:latin typeface="Arial" panose="020B0604020202020204" pitchFamily="34" charset="0"/>
                <a:cs typeface="Arial" panose="020B0604020202020204" pitchFamily="34" charset="0"/>
              </a:rPr>
              <a:t> St Helens and Specialist Weight Management services. The new service makes it easier for people to access all healthy living and wellbeing services through a ‘one stop shop’. The service offers  a number of programmes/interventions including healthy eating, social wellbeing, mental health, oral health, getting active, stopping smoking, volunteering, weight management, health checks and infant feeding.</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service would like to find out from schools what programmes/interventions you have received previously from them (when known as Healthy Living) and if you would be interested in the service delivering any particular programmes/interventions in the future. Please complete the proforma which will be sent alongside this newsletter and email to </a:t>
            </a:r>
            <a:r>
              <a:rPr lang="en-GB" sz="1100" dirty="0">
                <a:latin typeface="Arial" panose="020B0604020202020204" pitchFamily="34" charset="0"/>
                <a:cs typeface="Arial" panose="020B0604020202020204" pitchFamily="34" charset="0"/>
                <a:hlinkClick r:id="rId6"/>
              </a:rPr>
              <a:t>chcp.sthelens@nhs.net</a:t>
            </a:r>
            <a:r>
              <a:rPr lang="en-GB" sz="1100" dirty="0">
                <a:latin typeface="Arial" panose="020B0604020202020204" pitchFamily="34" charset="0"/>
                <a:cs typeface="Arial" panose="020B0604020202020204" pitchFamily="34" charset="0"/>
              </a:rPr>
              <a:t> For more information about the service call 01744 371111</a:t>
            </a:r>
          </a:p>
          <a:p>
            <a:pPr algn="just"/>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5111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80CCFEB-D845-4D3B-B37C-1D316F54B16E}"/>
              </a:ext>
            </a:extLst>
          </p:cNvPr>
          <p:cNvGrpSpPr/>
          <p:nvPr/>
        </p:nvGrpSpPr>
        <p:grpSpPr>
          <a:xfrm>
            <a:off x="-2863" y="-36512"/>
            <a:ext cx="6858000" cy="728810"/>
            <a:chOff x="-2863" y="-36512"/>
            <a:chExt cx="6858000" cy="728810"/>
          </a:xfrm>
        </p:grpSpPr>
        <p:sp>
          <p:nvSpPr>
            <p:cNvPr id="2" name="Rectangle 1"/>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p:cNvSpPr/>
            <p:nvPr/>
          </p:nvSpPr>
          <p:spPr>
            <a:xfrm>
              <a:off x="86891" y="97770"/>
              <a:ext cx="6684218" cy="400110"/>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Good Childhood Inquiry</a:t>
              </a:r>
            </a:p>
          </p:txBody>
        </p:sp>
      </p:grpSp>
      <p:sp>
        <p:nvSpPr>
          <p:cNvPr id="4" name="Rectangle 3"/>
          <p:cNvSpPr/>
          <p:nvPr/>
        </p:nvSpPr>
        <p:spPr>
          <a:xfrm>
            <a:off x="44624" y="755576"/>
            <a:ext cx="4536504" cy="2462213"/>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St Helens Good Childhood Inquiry moved into its second phase recently with team members from The Children’s Society doing face to face consultations with young people across the borough to find out more about their well-being and life in St Helens. </a:t>
            </a:r>
          </a:p>
          <a:p>
            <a:pPr algn="just"/>
            <a:endParaRPr lang="en-GB"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 In total the team have met with over 600 young people in the borough including seven primary and secondary schools and 11 different smaller groups including 2 special schools, an LGBTQ group, refugee and migrant young people, young people with learning difficulties, young carers and many more.</a:t>
            </a:r>
          </a:p>
          <a:p>
            <a:endParaRPr lang="en-GB" sz="1100" i="1" dirty="0">
              <a:latin typeface="Arial" panose="020B0604020202020204" pitchFamily="34" charset="0"/>
              <a:cs typeface="Arial" panose="020B0604020202020204" pitchFamily="34" charset="0"/>
            </a:endParaRPr>
          </a:p>
          <a:p>
            <a:endParaRPr lang="en-GB" sz="1100" i="1"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5144" y="682782"/>
            <a:ext cx="2132856" cy="2132856"/>
          </a:xfrm>
          <a:prstGeom prst="rect">
            <a:avLst/>
          </a:prstGeom>
        </p:spPr>
      </p:pic>
      <p:sp>
        <p:nvSpPr>
          <p:cNvPr id="6" name="TextBox 5">
            <a:extLst>
              <a:ext uri="{FF2B5EF4-FFF2-40B4-BE49-F238E27FC236}">
                <a16:creationId xmlns:a16="http://schemas.microsoft.com/office/drawing/2014/main" xmlns="" id="{BD97A289-35AD-415B-8E44-D8EE1CF43375}"/>
              </a:ext>
            </a:extLst>
          </p:cNvPr>
          <p:cNvSpPr txBox="1"/>
          <p:nvPr/>
        </p:nvSpPr>
        <p:spPr>
          <a:xfrm>
            <a:off x="44624" y="2915816"/>
            <a:ext cx="6768752" cy="2062103"/>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In these face to face sessions young people shared their thoughts on safety in the local area, their aspirations for the future, mental health, and who supports them in their lives. The conversations were fantastic and gave the team a really rich picture of what it’s like to grow up in St Helens.</a:t>
            </a:r>
          </a:p>
          <a:p>
            <a:pPr algn="just"/>
            <a:r>
              <a:rPr lang="en-GB" sz="1100" dirty="0">
                <a:latin typeface="Arial" panose="020B0604020202020204" pitchFamily="34" charset="0"/>
                <a:cs typeface="Arial" panose="020B0604020202020204" pitchFamily="34" charset="0"/>
              </a:rPr>
              <a:t> </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Young people’s views from the consultation will be added to the survey findings. Over 3,000 young people took the survey representing 70% of primary schools and two thirds of secondary schools in the Borough. In the coming weeks we’ll begin the process of reporting back all our findings across the borough and more information about what we have found, how you can learn more, and get involved in the next steps will be in the next edition of this newsletter.</a:t>
            </a:r>
          </a:p>
          <a:p>
            <a:endParaRPr lang="en-GB" dirty="0"/>
          </a:p>
        </p:txBody>
      </p:sp>
      <p:grpSp>
        <p:nvGrpSpPr>
          <p:cNvPr id="10" name="Group 9">
            <a:extLst>
              <a:ext uri="{FF2B5EF4-FFF2-40B4-BE49-F238E27FC236}">
                <a16:creationId xmlns:a16="http://schemas.microsoft.com/office/drawing/2014/main" xmlns="" id="{9D6F384C-0055-463B-A768-55242FCEEA16}"/>
              </a:ext>
            </a:extLst>
          </p:cNvPr>
          <p:cNvGrpSpPr/>
          <p:nvPr/>
        </p:nvGrpSpPr>
        <p:grpSpPr>
          <a:xfrm>
            <a:off x="-2863" y="4788024"/>
            <a:ext cx="6858000" cy="432049"/>
            <a:chOff x="-2863" y="-36514"/>
            <a:chExt cx="6858000" cy="728812"/>
          </a:xfrm>
        </p:grpSpPr>
        <p:sp>
          <p:nvSpPr>
            <p:cNvPr id="11" name="Rectangle 10">
              <a:extLst>
                <a:ext uri="{FF2B5EF4-FFF2-40B4-BE49-F238E27FC236}">
                  <a16:creationId xmlns:a16="http://schemas.microsoft.com/office/drawing/2014/main" xmlns="" id="{D65116BA-017B-45D8-9461-F429906A1874}"/>
                </a:ext>
              </a:extLst>
            </p:cNvPr>
            <p:cNvSpPr/>
            <p:nvPr/>
          </p:nvSpPr>
          <p:spPr>
            <a:xfrm>
              <a:off x="-2863" y="-36512"/>
              <a:ext cx="6858000" cy="728810"/>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7C4E7E5E-7879-434D-A20A-5F5E111C56BB}"/>
                </a:ext>
              </a:extLst>
            </p:cNvPr>
            <p:cNvSpPr/>
            <p:nvPr/>
          </p:nvSpPr>
          <p:spPr>
            <a:xfrm>
              <a:off x="86891" y="-36514"/>
              <a:ext cx="6684218" cy="400109"/>
            </a:xfrm>
            <a:prstGeom prst="rect">
              <a:avLst/>
            </a:prstGeom>
          </p:spPr>
          <p:txBody>
            <a:bodyPr wrap="square">
              <a:spAutoFit/>
            </a:bodyPr>
            <a:lstStyle/>
            <a:p>
              <a:pPr algn="ctr"/>
              <a:r>
                <a:rPr lang="en-GB" sz="2000" dirty="0">
                  <a:solidFill>
                    <a:schemeClr val="bg1"/>
                  </a:solidFill>
                  <a:latin typeface="Arial Rounded MT Bold" panose="020F0704030504030204" pitchFamily="34" charset="0"/>
                  <a:cs typeface="Arial" panose="020B0604020202020204" pitchFamily="34" charset="0"/>
                </a:rPr>
                <a:t>E-Bug</a:t>
              </a:r>
            </a:p>
          </p:txBody>
        </p:sp>
      </p:grpSp>
      <p:pic>
        <p:nvPicPr>
          <p:cNvPr id="14" name="Picture 13" descr="A screenshot of a cell phone&#10;&#10;Description automatically generated">
            <a:extLst>
              <a:ext uri="{FF2B5EF4-FFF2-40B4-BE49-F238E27FC236}">
                <a16:creationId xmlns:a16="http://schemas.microsoft.com/office/drawing/2014/main" xmlns="" id="{B2D76318-E9A5-4846-A237-5AE0E6A2E69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6906"/>
          <a:stretch/>
        </p:blipFill>
        <p:spPr>
          <a:xfrm>
            <a:off x="980728" y="5239414"/>
            <a:ext cx="5232063" cy="3653066"/>
          </a:xfrm>
          <a:prstGeom prst="rect">
            <a:avLst/>
          </a:prstGeom>
        </p:spPr>
      </p:pic>
      <p:sp>
        <p:nvSpPr>
          <p:cNvPr id="15" name="TextBox 14">
            <a:extLst>
              <a:ext uri="{FF2B5EF4-FFF2-40B4-BE49-F238E27FC236}">
                <a16:creationId xmlns:a16="http://schemas.microsoft.com/office/drawing/2014/main" xmlns="" id="{3BB1EFD7-D44E-43EC-B157-52EB7A437C03}"/>
              </a:ext>
            </a:extLst>
          </p:cNvPr>
          <p:cNvSpPr txBox="1"/>
          <p:nvPr/>
        </p:nvSpPr>
        <p:spPr>
          <a:xfrm>
            <a:off x="1520398" y="8892480"/>
            <a:ext cx="4152721" cy="261610"/>
          </a:xfrm>
          <a:prstGeom prst="rect">
            <a:avLst/>
          </a:prstGeom>
          <a:noFill/>
        </p:spPr>
        <p:txBody>
          <a:bodyPr wrap="square" rtlCol="0">
            <a:spAutoFit/>
          </a:bodyPr>
          <a:lstStyle/>
          <a:p>
            <a:pPr algn="just"/>
            <a:r>
              <a:rPr lang="en-GB" sz="1100" dirty="0">
                <a:latin typeface="Arial" panose="020B0604020202020204" pitchFamily="34" charset="0"/>
                <a:cs typeface="Arial" panose="020B0604020202020204" pitchFamily="34" charset="0"/>
              </a:rPr>
              <a:t>To visit the website click on the link here: </a:t>
            </a:r>
            <a:r>
              <a:rPr lang="en-GB"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https://e-bug.eu/</a:t>
            </a:r>
            <a:r>
              <a:rPr lang="en-GB" sz="1100" dirty="0">
                <a:latin typeface="Arial" panose="020B0604020202020204" pitchFamily="34" charset="0"/>
                <a:cs typeface="Arial" panose="020B0604020202020204" pitchFamily="34" charset="0"/>
              </a:rPr>
              <a:t>  </a:t>
            </a:r>
            <a:endParaRPr lang="en-GB" sz="1100" dirty="0"/>
          </a:p>
        </p:txBody>
      </p:sp>
    </p:spTree>
    <p:extLst>
      <p:ext uri="{BB962C8B-B14F-4D97-AF65-F5344CB8AC3E}">
        <p14:creationId xmlns:p14="http://schemas.microsoft.com/office/powerpoint/2010/main" xmlns="" val="62190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355" y="971600"/>
            <a:ext cx="4612050" cy="8556188"/>
          </a:xfrm>
          <a:prstGeom prst="rect">
            <a:avLst/>
          </a:prstGeom>
        </p:spPr>
        <p:txBody>
          <a:bodyPr wrap="square">
            <a:spAutoFit/>
          </a:bodyPr>
          <a:lstStyle/>
          <a:p>
            <a:pPr algn="just"/>
            <a:r>
              <a:rPr lang="en-US" sz="1100" dirty="0" err="1">
                <a:latin typeface="Arial" panose="020B0604020202020204" pitchFamily="34" charset="0"/>
                <a:cs typeface="Arial" panose="020B0604020202020204" pitchFamily="34" charset="0"/>
              </a:rPr>
              <a:t>Sherdley</a:t>
            </a:r>
            <a:r>
              <a:rPr lang="en-US" sz="1100" dirty="0">
                <a:latin typeface="Arial" panose="020B0604020202020204" pitchFamily="34" charset="0"/>
                <a:cs typeface="Arial" panose="020B0604020202020204" pitchFamily="34" charset="0"/>
              </a:rPr>
              <a:t> Primary School hosted their annual wellbeing week last term with lots of different activities:</a:t>
            </a:r>
          </a:p>
          <a:p>
            <a:pPr algn="just"/>
            <a:endParaRPr lang="en-US"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St Helens Wellbeing Service Oral Health Team, along with their mascot Croc-O-Smile, brought along a dental chair and a message for all Pre-School, Reception, Year 1 and 2 children about the importance of cleaning our teeth.</a:t>
            </a:r>
          </a:p>
          <a:p>
            <a:pPr algn="just"/>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Ambulance Service attended for 3 days, delivering CPR workshops to Year 2 – 6, and invited all children from Pre-School to Year 6 to visit, climb aboard and understand the role of the ambulances and paramedics. </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Road Safety Team brought a 16m DHL lorry to school to teach Year 3 - 6 about the importance of road safety and allowed the children to see how difficult it is for HGV drivers to hear noises/pedestrians around the vehicle when it’s running.</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Smokefree</a:t>
            </a:r>
            <a:r>
              <a:rPr lang="en-GB" sz="1100" dirty="0">
                <a:latin typeface="Arial" panose="020B0604020202020204" pitchFamily="34" charset="0"/>
                <a:cs typeface="Arial" panose="020B0604020202020204" pitchFamily="34" charset="0"/>
              </a:rPr>
              <a:t> St Helens Service delivered some workshops with Year 4 around the impact of smoking on our lungs and lifestyles. </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Young People’s Drugs and Alcohol Team worked with Year 6 over 2 afternoons to find out what they already know or think they know about drugs and alcohol, then addressed misconceptions.</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Festival of Vision Tablet Academy from Telford attended; they worked primarily with Year 5, covering the functions and features of the eye and how to keep your eyes healthy. They also trained several staff members in how to test children's eyesight. This was also rolled out to the whole school in an afterschool session, where over 50 parents and children from other year groups came to have their eyes tested on site. </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The St Helens Wellbeing Service worked with the EYFS (Early Years Foundation Stage) teaching them about healthy food choices, as well as the importance of physical activity. They also worked with several parents in Cook and Taste workshops. </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Year 2 worked alongside the school’s cook Mel, to prepare the table lunch pots. Last year the children were asked why they didn't access the school salad bar. Feedback included being too high, not being able to reach and looking messy by the time it was their turn. Following this feedback, the school have introduced small table pots - these include fruit and vegetables that the children have requested e.g. strawberries, blueberries, watermelon, apples, raisins, cucumber, cherry tomatoes - the impact of listening to the children is that the school has significantly reduced their waste. A new set of fresh, replenished pots are put out when KS2 arrive for their lunch.</a:t>
            </a:r>
          </a:p>
          <a:p>
            <a:pPr algn="just"/>
            <a:endParaRPr lang="en-GB" sz="11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CDCC061A-6528-4D75-B089-2BAF17FA5737}"/>
              </a:ext>
            </a:extLst>
          </p:cNvPr>
          <p:cNvPicPr/>
          <p:nvPr/>
        </p:nvPicPr>
        <p:blipFill rotWithShape="1">
          <a:blip r:embed="rId2" cstate="print">
            <a:extLst>
              <a:ext uri="{28A0092B-C50C-407E-A947-70E740481C1C}">
                <a14:useLocalDpi xmlns:a14="http://schemas.microsoft.com/office/drawing/2010/main" xmlns="" val="0"/>
              </a:ext>
            </a:extLst>
          </a:blip>
          <a:srcRect l="50416" t="50281"/>
          <a:stretch/>
        </p:blipFill>
        <p:spPr bwMode="auto">
          <a:xfrm>
            <a:off x="4800883" y="2560141"/>
            <a:ext cx="1916832" cy="1296144"/>
          </a:xfrm>
          <a:prstGeom prst="rect">
            <a:avLst/>
          </a:prstGeom>
          <a:ln>
            <a:noFill/>
          </a:ln>
          <a:extLst>
            <a:ext uri="{53640926-AAD7-44D8-BBD7-CCE9431645EC}">
              <a14:shadowObscured xmlns:a14="http://schemas.microsoft.com/office/drawing/2010/main" xmlns=""/>
            </a:ext>
          </a:extLst>
        </p:spPr>
      </p:pic>
      <p:pic>
        <p:nvPicPr>
          <p:cNvPr id="18" name="Picture 17">
            <a:extLst>
              <a:ext uri="{FF2B5EF4-FFF2-40B4-BE49-F238E27FC236}">
                <a16:creationId xmlns:a16="http://schemas.microsoft.com/office/drawing/2014/main" xmlns="" id="{D2EE0DD6-F9DD-4143-AB1B-4DD4AD792B2F}"/>
              </a:ext>
            </a:extLst>
          </p:cNvPr>
          <p:cNvPicPr/>
          <p:nvPr/>
        </p:nvPicPr>
        <p:blipFill rotWithShape="1">
          <a:blip r:embed="rId3" cstate="print"/>
          <a:srcRect l="50521" t="53147" b="1225"/>
          <a:stretch/>
        </p:blipFill>
        <p:spPr bwMode="auto">
          <a:xfrm>
            <a:off x="4800883" y="1268362"/>
            <a:ext cx="1916832" cy="1224136"/>
          </a:xfrm>
          <a:prstGeom prst="rect">
            <a:avLst/>
          </a:prstGeom>
          <a:ln>
            <a:noFill/>
          </a:ln>
          <a:extLst>
            <a:ext uri="{53640926-AAD7-44D8-BBD7-CCE9431645EC}">
              <a14:shadowObscured xmlns:a14="http://schemas.microsoft.com/office/drawing/2010/main" xmlns=""/>
            </a:ext>
          </a:extLst>
        </p:spPr>
      </p:pic>
      <p:pic>
        <p:nvPicPr>
          <p:cNvPr id="19" name="Picture 18">
            <a:extLst>
              <a:ext uri="{FF2B5EF4-FFF2-40B4-BE49-F238E27FC236}">
                <a16:creationId xmlns:a16="http://schemas.microsoft.com/office/drawing/2014/main" xmlns="" id="{3BA54612-9286-4014-B292-785B9896EC92}"/>
              </a:ext>
            </a:extLst>
          </p:cNvPr>
          <p:cNvPicPr/>
          <p:nvPr/>
        </p:nvPicPr>
        <p:blipFill rotWithShape="1">
          <a:blip r:embed="rId4" cstate="print">
            <a:extLst>
              <a:ext uri="{28A0092B-C50C-407E-A947-70E740481C1C}">
                <a14:useLocalDpi xmlns:a14="http://schemas.microsoft.com/office/drawing/2010/main" xmlns="" val="0"/>
              </a:ext>
            </a:extLst>
          </a:blip>
          <a:srcRect l="59004" t="49724"/>
          <a:stretch/>
        </p:blipFill>
        <p:spPr bwMode="auto">
          <a:xfrm>
            <a:off x="4797152" y="7020272"/>
            <a:ext cx="1916832" cy="1800200"/>
          </a:xfrm>
          <a:prstGeom prst="rect">
            <a:avLst/>
          </a:prstGeom>
          <a:ln>
            <a:noFill/>
          </a:ln>
          <a:extLst>
            <a:ext uri="{53640926-AAD7-44D8-BBD7-CCE9431645EC}">
              <a14:shadowObscured xmlns:a14="http://schemas.microsoft.com/office/drawing/2010/main" xmlns=""/>
            </a:ext>
          </a:extLst>
        </p:spPr>
      </p:pic>
      <p:pic>
        <p:nvPicPr>
          <p:cNvPr id="20" name="Picture 19">
            <a:extLst>
              <a:ext uri="{FF2B5EF4-FFF2-40B4-BE49-F238E27FC236}">
                <a16:creationId xmlns:a16="http://schemas.microsoft.com/office/drawing/2014/main" xmlns="" id="{1A0FC09E-27B5-441C-92B7-264ACA8716FD}"/>
              </a:ext>
            </a:extLst>
          </p:cNvPr>
          <p:cNvPicPr/>
          <p:nvPr/>
        </p:nvPicPr>
        <p:blipFill rotWithShape="1">
          <a:blip r:embed="rId5" cstate="print"/>
          <a:srcRect t="50632" r="49978"/>
          <a:stretch/>
        </p:blipFill>
        <p:spPr bwMode="auto">
          <a:xfrm>
            <a:off x="4797152" y="3928293"/>
            <a:ext cx="1916832" cy="1440160"/>
          </a:xfrm>
          <a:prstGeom prst="rect">
            <a:avLst/>
          </a:prstGeom>
          <a:ln>
            <a:noFill/>
          </a:ln>
          <a:extLst>
            <a:ext uri="{53640926-AAD7-44D8-BBD7-CCE9431645EC}">
              <a14:shadowObscured xmlns:a14="http://schemas.microsoft.com/office/drawing/2010/main" xmlns=""/>
            </a:ext>
          </a:extLst>
        </p:spPr>
      </p:pic>
      <p:pic>
        <p:nvPicPr>
          <p:cNvPr id="21" name="Picture 20">
            <a:extLst>
              <a:ext uri="{FF2B5EF4-FFF2-40B4-BE49-F238E27FC236}">
                <a16:creationId xmlns:a16="http://schemas.microsoft.com/office/drawing/2014/main" xmlns="" id="{A0F177CB-BFE6-4777-9BCB-571065FFEB4A}"/>
              </a:ext>
            </a:extLst>
          </p:cNvPr>
          <p:cNvPicPr/>
          <p:nvPr/>
        </p:nvPicPr>
        <p:blipFill rotWithShape="1">
          <a:blip r:embed="rId5" cstate="print"/>
          <a:srcRect l="49978" t="50185" b="447"/>
          <a:stretch/>
        </p:blipFill>
        <p:spPr bwMode="auto">
          <a:xfrm>
            <a:off x="4797153" y="5440461"/>
            <a:ext cx="1916832" cy="1512168"/>
          </a:xfrm>
          <a:prstGeom prst="rect">
            <a:avLst/>
          </a:prstGeom>
          <a:ln>
            <a:noFill/>
          </a:ln>
          <a:extLst>
            <a:ext uri="{53640926-AAD7-44D8-BBD7-CCE9431645EC}">
              <a14:shadowObscured xmlns:a14="http://schemas.microsoft.com/office/drawing/2010/main" xmlns=""/>
            </a:ext>
          </a:extLst>
        </p:spPr>
      </p:pic>
      <p:grpSp>
        <p:nvGrpSpPr>
          <p:cNvPr id="12" name="Group 11">
            <a:extLst>
              <a:ext uri="{FF2B5EF4-FFF2-40B4-BE49-F238E27FC236}">
                <a16:creationId xmlns:a16="http://schemas.microsoft.com/office/drawing/2014/main" xmlns="" id="{250AB903-48C2-45CA-98DF-22A64D54377E}"/>
              </a:ext>
            </a:extLst>
          </p:cNvPr>
          <p:cNvGrpSpPr/>
          <p:nvPr/>
        </p:nvGrpSpPr>
        <p:grpSpPr>
          <a:xfrm>
            <a:off x="0" y="-30192"/>
            <a:ext cx="6858000" cy="980331"/>
            <a:chOff x="0" y="-1"/>
            <a:chExt cx="6858000" cy="1310817"/>
          </a:xfrm>
        </p:grpSpPr>
        <p:sp>
          <p:nvSpPr>
            <p:cNvPr id="13" name="Rectangle 12">
              <a:extLst>
                <a:ext uri="{FF2B5EF4-FFF2-40B4-BE49-F238E27FC236}">
                  <a16:creationId xmlns:a16="http://schemas.microsoft.com/office/drawing/2014/main" xmlns="" id="{9107D9DF-712E-4CE6-B639-E22484EE334C}"/>
                </a:ext>
              </a:extLst>
            </p:cNvPr>
            <p:cNvSpPr/>
            <p:nvPr/>
          </p:nvSpPr>
          <p:spPr>
            <a:xfrm>
              <a:off x="0" y="-1"/>
              <a:ext cx="6858000" cy="1310817"/>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FBF32E86-F6DF-403C-8458-654E4DA523D3}"/>
                </a:ext>
              </a:extLst>
            </p:cNvPr>
            <p:cNvSpPr/>
            <p:nvPr/>
          </p:nvSpPr>
          <p:spPr>
            <a:xfrm>
              <a:off x="89754" y="107504"/>
              <a:ext cx="6684218" cy="830997"/>
            </a:xfrm>
            <a:prstGeom prst="rect">
              <a:avLst/>
            </a:prstGeom>
          </p:spPr>
          <p:txBody>
            <a:bodyPr wrap="square">
              <a:spAutoFit/>
            </a:bodyPr>
            <a:lstStyle/>
            <a:p>
              <a:pPr algn="ctr"/>
              <a:r>
                <a:rPr lang="en-GB" sz="2800" dirty="0">
                  <a:solidFill>
                    <a:schemeClr val="bg1"/>
                  </a:solidFill>
                  <a:latin typeface="Arial Rounded MT Bold" panose="020F0704030504030204" pitchFamily="34" charset="0"/>
                  <a:cs typeface="Arial" panose="020B0604020202020204" pitchFamily="34" charset="0"/>
                </a:rPr>
                <a:t>SCHOOL SPOTLIGHT</a:t>
              </a:r>
            </a:p>
            <a:p>
              <a:pPr algn="ctr"/>
              <a:r>
                <a:rPr lang="en-GB" sz="2000" dirty="0" err="1">
                  <a:solidFill>
                    <a:schemeClr val="bg1"/>
                  </a:solidFill>
                  <a:latin typeface="Arial Rounded MT Bold" panose="020F0704030504030204" pitchFamily="34" charset="0"/>
                  <a:cs typeface="Arial" panose="020B0604020202020204" pitchFamily="34" charset="0"/>
                </a:rPr>
                <a:t>Sherdley</a:t>
              </a:r>
              <a:r>
                <a:rPr lang="en-GB" sz="2000" dirty="0">
                  <a:solidFill>
                    <a:schemeClr val="bg1"/>
                  </a:solidFill>
                  <a:latin typeface="Arial Rounded MT Bold" panose="020F0704030504030204" pitchFamily="34" charset="0"/>
                  <a:cs typeface="Arial" panose="020B0604020202020204" pitchFamily="34" charset="0"/>
                </a:rPr>
                <a:t> Primary Wellbeing Week</a:t>
              </a:r>
            </a:p>
          </p:txBody>
        </p:sp>
      </p:grpSp>
    </p:spTree>
    <p:extLst>
      <p:ext uri="{BB962C8B-B14F-4D97-AF65-F5344CB8AC3E}">
        <p14:creationId xmlns:p14="http://schemas.microsoft.com/office/powerpoint/2010/main" xmlns="" val="340714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
            <a:ext cx="6858000" cy="1310817"/>
            <a:chOff x="0" y="-1"/>
            <a:chExt cx="6858000" cy="1310817"/>
          </a:xfrm>
        </p:grpSpPr>
        <p:sp>
          <p:nvSpPr>
            <p:cNvPr id="2" name="Rectangle 1"/>
            <p:cNvSpPr/>
            <p:nvPr/>
          </p:nvSpPr>
          <p:spPr>
            <a:xfrm>
              <a:off x="0" y="-1"/>
              <a:ext cx="6858000" cy="1310817"/>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 name="Rectangle 2"/>
            <p:cNvSpPr/>
            <p:nvPr/>
          </p:nvSpPr>
          <p:spPr>
            <a:xfrm>
              <a:off x="89754" y="107504"/>
              <a:ext cx="6684218" cy="1138773"/>
            </a:xfrm>
            <a:prstGeom prst="rect">
              <a:avLst/>
            </a:prstGeom>
          </p:spPr>
          <p:txBody>
            <a:bodyPr wrap="square">
              <a:spAutoFit/>
            </a:bodyPr>
            <a:lstStyle/>
            <a:p>
              <a:pPr algn="ctr"/>
              <a:r>
                <a:rPr lang="en-GB" sz="2800" dirty="0">
                  <a:solidFill>
                    <a:schemeClr val="bg1"/>
                  </a:solidFill>
                  <a:latin typeface="Arial Rounded MT Bold" panose="020F0704030504030204" pitchFamily="34" charset="0"/>
                  <a:cs typeface="Arial" panose="020B0604020202020204" pitchFamily="34" charset="0"/>
                </a:rPr>
                <a:t>SCHOOL SPOTLIGHT</a:t>
              </a:r>
            </a:p>
            <a:p>
              <a:pPr algn="ctr"/>
              <a:r>
                <a:rPr lang="en-GB" sz="2000" dirty="0">
                  <a:solidFill>
                    <a:schemeClr val="bg1"/>
                  </a:solidFill>
                  <a:latin typeface="Arial Rounded MT Bold" panose="020F0704030504030204" pitchFamily="34" charset="0"/>
                  <a:cs typeface="Arial" panose="020B0604020202020204" pitchFamily="34" charset="0"/>
                </a:rPr>
                <a:t>Promoting positive mental health and wellbeing at De La Salle</a:t>
              </a:r>
            </a:p>
          </p:txBody>
        </p:sp>
      </p:grpSp>
      <p:sp>
        <p:nvSpPr>
          <p:cNvPr id="4" name="Rectangle 3">
            <a:extLst>
              <a:ext uri="{FF2B5EF4-FFF2-40B4-BE49-F238E27FC236}">
                <a16:creationId xmlns:a16="http://schemas.microsoft.com/office/drawing/2014/main" xmlns="" id="{A77CF4D3-CAE4-4512-ABEA-37F822B85393}"/>
              </a:ext>
            </a:extLst>
          </p:cNvPr>
          <p:cNvSpPr/>
          <p:nvPr/>
        </p:nvSpPr>
        <p:spPr>
          <a:xfrm>
            <a:off x="104612" y="2843808"/>
            <a:ext cx="6669360" cy="6196889"/>
          </a:xfrm>
          <a:prstGeom prst="rect">
            <a:avLst/>
          </a:prstGeom>
        </p:spPr>
        <p:txBody>
          <a:bodyPr wrap="square">
            <a:spAutoFit/>
          </a:bodyPr>
          <a:lstStyle/>
          <a:p>
            <a:pPr algn="ctr"/>
            <a:r>
              <a:rPr lang="en-GB" sz="1100" i="1" dirty="0">
                <a:latin typeface="Arial" panose="020B0604020202020204" pitchFamily="34" charset="0"/>
                <a:ea typeface="Times New Roman" panose="02020603050405020304" pitchFamily="18" charset="0"/>
              </a:rPr>
              <a:t>At De La Salle we ensure that our young people flourish, learn and succeed by providing opportunities for them, and the adults around them, to develop the strengths and coping skills that underpin resilience. We believe that supporting and promoting positive mental health and wellbeing is fundamental to our values, mission and culture.</a:t>
            </a:r>
          </a:p>
          <a:p>
            <a:pPr algn="just"/>
            <a:endParaRPr lang="en-GB" sz="1100" dirty="0">
              <a:latin typeface="Times New Roman" panose="02020603050405020304" pitchFamily="18" charset="0"/>
              <a:ea typeface="Times New Roman" panose="02020603050405020304" pitchFamily="18" charset="0"/>
            </a:endParaRPr>
          </a:p>
          <a:p>
            <a:pPr algn="just"/>
            <a:r>
              <a:rPr lang="en-GB" sz="1100" dirty="0">
                <a:latin typeface="Arial" panose="020B0604020202020204" pitchFamily="34" charset="0"/>
                <a:ea typeface="Times New Roman" panose="02020603050405020304" pitchFamily="18" charset="0"/>
              </a:rPr>
              <a:t>The whole-school approach, directed by the student Wellbeing Ambassadors, is about developing a positive ethos and culture – where everyone feels that they belong. It involves working with families and making sure that the whole school community is welcoming, inclusive and respectful. It means maximising the students’ learning through promoting good mental health and wellbeing across the school through a meaningful curriculum, extra-curricular opportunities, early support for students, staff-student relationships, strong student and staff leadership and a commitment from all who are part of the school community.</a:t>
            </a:r>
            <a:endParaRPr lang="en-GB" sz="1100" dirty="0">
              <a:latin typeface="Times New Roman" panose="02020603050405020304" pitchFamily="18" charset="0"/>
              <a:ea typeface="Times New Roman" panose="02020603050405020304" pitchFamily="18" charset="0"/>
            </a:endParaRPr>
          </a:p>
          <a:p>
            <a:pPr algn="just">
              <a:lnSpc>
                <a:spcPct val="115000"/>
              </a:lnSpc>
              <a:spcBef>
                <a:spcPts val="500"/>
              </a:spcBef>
              <a:spcAft>
                <a:spcPts val="0"/>
              </a:spcAft>
            </a:pPr>
            <a:r>
              <a:rPr lang="en-GB" sz="1100" dirty="0">
                <a:latin typeface="Arial" panose="020B0604020202020204" pitchFamily="34" charset="0"/>
                <a:ea typeface="Calibri" panose="020F0502020204030204" pitchFamily="34" charset="0"/>
                <a:cs typeface="Times New Roman" panose="02020603050405020304" pitchFamily="18" charset="0"/>
              </a:rPr>
              <a:t>All staff (teaching and non-teaching) receive regular training about recognising and responding to mental health issues as part of their regular child protection training, enabling them to keep students safe. Nominated members of staff have engaged with professional Mental Health First Aid training. Opportunities for staff who require more in depth knowledge is considered as part of the performance management process, and additional CPD is supported throughout the year where appropriate.</a:t>
            </a:r>
          </a:p>
          <a:p>
            <a:pPr algn="just">
              <a:lnSpc>
                <a:spcPct val="115000"/>
              </a:lnSpc>
              <a:spcBef>
                <a:spcPts val="500"/>
              </a:spcBef>
              <a:spcAft>
                <a:spcPts val="0"/>
              </a:spcAft>
            </a:pPr>
            <a:r>
              <a:rPr lang="en-GB" sz="1100" dirty="0">
                <a:latin typeface="Arial" panose="020B0604020202020204" pitchFamily="34" charset="0"/>
                <a:ea typeface="Calibri" panose="020F0502020204030204" pitchFamily="34" charset="0"/>
                <a:cs typeface="Times New Roman" panose="02020603050405020304" pitchFamily="18" charset="0"/>
              </a:rPr>
              <a:t>The trained team of student Wellbeing Ambassadors, supported by a member of the Senior Leadership Team and the School Chaplain, have led from creation to implementation to ensure opportunities to understand and maintain wellbeing reverberate through the culture and daily life of the school community. Their initiatives and voice have promoted the introduction of:</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500"/>
              </a:spcBef>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A wellbeing noticeboard to signpost students to school, local and national services</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A wellbeing policy and website page</a:t>
            </a: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Mental Health Week – this includes assemblies, form activities, therapy dogs, yoga, art therapy, baking therapy, bake off, mindfulness, </a:t>
            </a:r>
            <a:r>
              <a:rPr lang="en-GB" sz="1100" dirty="0" err="1">
                <a:latin typeface="Arial" panose="020B0604020202020204" pitchFamily="34" charset="0"/>
                <a:ea typeface="Calibri" panose="020F0502020204030204" pitchFamily="34" charset="0"/>
                <a:cs typeface="Times New Roman" panose="02020603050405020304" pitchFamily="18" charset="0"/>
              </a:rPr>
              <a:t>Glowfit</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Wellbeing Wednesdays – offering weekly sessions in yoga, mindfulness, cooking, sport, Nintendo Wii Fit, weekly walk, Tackling The Blues, Mixed Martial Arts and creative activities</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BOSS champions (students trained to promote the Barnardo’s service)</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Wellbeing space (safe, calm and supportive environment)</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Exam stress-busting workshops</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De La Salle mental health and wellbeing leaflets for parents and pupils</a:t>
            </a:r>
            <a:endParaRPr lang="en-GB" sz="11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latin typeface="Arial" panose="020B0604020202020204" pitchFamily="34" charset="0"/>
                <a:ea typeface="Calibri" panose="020F0502020204030204" pitchFamily="34" charset="0"/>
                <a:cs typeface="Times New Roman" panose="02020603050405020304" pitchFamily="18" charset="0"/>
              </a:rPr>
              <a:t>Wellbeing plans to support students in need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xmlns="" id="{0E4B7F00-59AC-4D4A-A44F-3B36C10E683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10816"/>
            <a:ext cx="68580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43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5731</TotalTime>
  <Words>2612</Words>
  <Application>Microsoft Office PowerPoint</Application>
  <PresentationFormat>On-screen Show (4:3)</PresentationFormat>
  <Paragraphs>169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Jane Halligan</dc:creator>
  <cp:lastModifiedBy>Slocombe</cp:lastModifiedBy>
  <cp:revision>205</cp:revision>
  <dcterms:created xsi:type="dcterms:W3CDTF">2018-11-30T10:23:43Z</dcterms:created>
  <dcterms:modified xsi:type="dcterms:W3CDTF">2020-03-25T16:31:57Z</dcterms:modified>
</cp:coreProperties>
</file>