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sldIdLst>
    <p:sldId id="256" r:id="rId2"/>
    <p:sldId id="274" r:id="rId3"/>
    <p:sldId id="257" r:id="rId4"/>
    <p:sldId id="276" r:id="rId5"/>
    <p:sldId id="277" r:id="rId6"/>
    <p:sldId id="278" r:id="rId7"/>
    <p:sldId id="259" r:id="rId8"/>
    <p:sldId id="260" r:id="rId9"/>
    <p:sldId id="261" r:id="rId10"/>
    <p:sldId id="262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58" r:id="rId1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02B1"/>
    <a:srgbClr val="66CCFF"/>
    <a:srgbClr val="1FE3FD"/>
    <a:srgbClr val="CCECFF"/>
    <a:srgbClr val="D8E9EC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4/22/2025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9915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4/22/2025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979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4/22/2025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942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4/22/2025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13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4/22/2025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915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4/22/2025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9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4/22/2025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5101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4/22/2025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757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4/22/2025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495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4/22/2025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039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4/22/2025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119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4/22/2025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7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64" r:id="rId6"/>
    <p:sldLayoutId id="2147483769" r:id="rId7"/>
    <p:sldLayoutId id="2147483765" r:id="rId8"/>
    <p:sldLayoutId id="2147483766" r:id="rId9"/>
    <p:sldLayoutId id="2147483767" r:id="rId10"/>
    <p:sldLayoutId id="2147483768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ootsontheweb.com/lectionary/2025/137-may-june-2025-c/easter-7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otsontheweb.com/lectionary/2020/109-september-october-2020-a/proper-23" TargetMode="External"/><Relationship Id="rId2" Type="http://schemas.openxmlformats.org/officeDocument/2006/relationships/hyperlink" Target="https://www.rootsontheweb.com/lectionary/2025/137-may-june-2025-c/pentecost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ootsontheweb.com/lectionary/2025/137-may-june-2025-c/trinity-sunday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otsontheweb.com/lectionary/2025/137-may-june-2025-c/proper-7" TargetMode="External"/><Relationship Id="rId2" Type="http://schemas.openxmlformats.org/officeDocument/2006/relationships/hyperlink" Target="https://www.rootsontheweb.com/lectionary/2024/134-november-december-2024-bc/proper-26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rootsontheweb.com/lectionary/2020/109-september-october-2020-a/proper-25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ootsontheweb.com/lectionary/2025/137-may-june-2025-c/proper-8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otsontheweb.com/lectionary/2025/136-march-april-2025-c/easter-2" TargetMode="External"/><Relationship Id="rId2" Type="http://schemas.openxmlformats.org/officeDocument/2006/relationships/hyperlink" Target="https://www.rootsontheweb.com/lectionary/2025/136-march-april-2025-c/easter-day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https://www.rootsontheweb.com/lectionary/2025/137-may-june-2025-c/easter-4" TargetMode="External"/><Relationship Id="rId4" Type="http://schemas.openxmlformats.org/officeDocument/2006/relationships/hyperlink" Target="https://www.rootsontheweb.com/lectionary/2025/137-may-june-2025-c/easter-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otsontheweb.com/lectionary/2025/137-may-june-2025-c/pentecost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s://www.rootsontheweb.com/lectionary/2025/137-may-june-2025-c/easter-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rootsontheweb.com/lectionary/2025/137-may-june-2025-c/proper-8" TargetMode="External"/><Relationship Id="rId5" Type="http://schemas.openxmlformats.org/officeDocument/2006/relationships/hyperlink" Target="https://www.rootsontheweb.com/lectionary/2025/137-may-june-2025-c/proper-7" TargetMode="External"/><Relationship Id="rId4" Type="http://schemas.openxmlformats.org/officeDocument/2006/relationships/hyperlink" Target="https://www.rootsontheweb.com/lectionary/2025/137-may-june-2025-c/trinity-sunday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ootsontheweb.com/lectionary/2025/136-march-april-2025-c/easter-day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ootsontheweb.com/lectionary/2025/136-march-april-2025-c/easter-2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ootsontheweb.com/lectionary/2025/137-may-june-2025-c/easter-3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ootsontheweb.com/lectionary/2025/137-may-june-2025-c/easter-4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 descr="Close up image of hands applauding">
            <a:extLst>
              <a:ext uri="{FF2B5EF4-FFF2-40B4-BE49-F238E27FC236}">
                <a16:creationId xmlns:a16="http://schemas.microsoft.com/office/drawing/2014/main" id="{C505DF24-582E-DC43-5CE5-B4221747AF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12" r="12614" b="1"/>
          <a:stretch/>
        </p:blipFill>
        <p:spPr>
          <a:xfrm>
            <a:off x="4487333" y="10"/>
            <a:ext cx="7704667" cy="6877868"/>
          </a:xfrm>
          <a:custGeom>
            <a:avLst/>
            <a:gdLst/>
            <a:ahLst/>
            <a:cxnLst/>
            <a:rect l="l" t="t" r="r" b="b"/>
            <a:pathLst>
              <a:path w="7704667" h="6877878">
                <a:moveTo>
                  <a:pt x="0" y="0"/>
                </a:moveTo>
                <a:lnTo>
                  <a:pt x="7704667" y="0"/>
                </a:lnTo>
                <a:lnTo>
                  <a:pt x="7704667" y="6877878"/>
                </a:lnTo>
                <a:lnTo>
                  <a:pt x="0" y="6877878"/>
                </a:lnTo>
                <a:lnTo>
                  <a:pt x="0" y="6867939"/>
                </a:lnTo>
                <a:lnTo>
                  <a:pt x="146217" y="6867939"/>
                </a:lnTo>
                <a:lnTo>
                  <a:pt x="252811" y="6795007"/>
                </a:lnTo>
                <a:cubicBezTo>
                  <a:pt x="428996" y="6667346"/>
                  <a:pt x="601946" y="6529451"/>
                  <a:pt x="776494" y="6388681"/>
                </a:cubicBezTo>
                <a:cubicBezTo>
                  <a:pt x="1734992" y="5615677"/>
                  <a:pt x="2676361" y="4981124"/>
                  <a:pt x="2676361" y="3631852"/>
                </a:cubicBezTo>
                <a:cubicBezTo>
                  <a:pt x="2676361" y="2101350"/>
                  <a:pt x="2094814" y="761014"/>
                  <a:pt x="1053668" y="20384"/>
                </a:cubicBezTo>
                <a:lnTo>
                  <a:pt x="1038069" y="9939"/>
                </a:lnTo>
                <a:lnTo>
                  <a:pt x="0" y="9939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ABE38E-6E2F-7503-5AD7-1C184556F2A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911225"/>
            <a:ext cx="5273675" cy="3067050"/>
          </a:xfrm>
        </p:spPr>
        <p:txBody>
          <a:bodyPr anchor="b">
            <a:normAutofit fontScale="90000"/>
          </a:bodyPr>
          <a:lstStyle/>
          <a:p>
            <a:r>
              <a:rPr lang="en-GB" sz="6000" dirty="0"/>
              <a:t>Class Collective Worship</a:t>
            </a:r>
            <a:br>
              <a:rPr lang="en-GB" sz="6000" dirty="0"/>
            </a:br>
            <a:endParaRPr lang="en-GB" sz="6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432CC3-C487-C1E0-AD50-C03E31EE0D27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2847975"/>
            <a:ext cx="4162425" cy="1576388"/>
          </a:xfrm>
        </p:spPr>
        <p:txBody>
          <a:bodyPr anchor="t">
            <a:normAutofit/>
          </a:bodyPr>
          <a:lstStyle/>
          <a:p>
            <a:r>
              <a:rPr lang="en-GB" sz="4000" dirty="0"/>
              <a:t>Summer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BED8BB-2B30-1BF2-6E8F-3228465A8A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786" t="15374" r="65867" b="68571"/>
          <a:stretch/>
        </p:blipFill>
        <p:spPr>
          <a:xfrm>
            <a:off x="1097309" y="3978275"/>
            <a:ext cx="1679511" cy="206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61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F3A347-FFCA-D1F7-9751-58D0264B235F}"/>
              </a:ext>
            </a:extLst>
          </p:cNvPr>
          <p:cNvSpPr txBox="1"/>
          <p:nvPr/>
        </p:nvSpPr>
        <p:spPr>
          <a:xfrm>
            <a:off x="161730" y="289250"/>
            <a:ext cx="11868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Summer            Wk:6              Date:2.6.25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CB7945-0449-7EE1-EAE7-DE5D1D6455C4}"/>
              </a:ext>
            </a:extLst>
          </p:cNvPr>
          <p:cNvSpPr txBox="1"/>
          <p:nvPr/>
        </p:nvSpPr>
        <p:spPr>
          <a:xfrm>
            <a:off x="195944" y="924218"/>
            <a:ext cx="1113453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Theme / Readings for this </a:t>
            </a:r>
            <a:r>
              <a:rPr lang="en-GB" b="1" dirty="0" err="1">
                <a:solidFill>
                  <a:srgbClr val="7030A0"/>
                </a:solidFill>
              </a:rPr>
              <a:t>week:</a:t>
            </a:r>
            <a:r>
              <a:rPr lang="en-GB" sz="1800" b="1" i="0" u="none" strike="noStrike" kern="120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  <a:hlinkClick r:id="rId2"/>
              </a:rPr>
              <a:t>Freeing</a:t>
            </a:r>
            <a:r>
              <a:rPr lang="en-GB" sz="1800" b="1" i="0" u="none" strike="noStrike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  <a:hlinkClick r:id="rId2"/>
              </a:rPr>
              <a:t> captives</a:t>
            </a:r>
            <a:br>
              <a:rPr lang="en-GB" sz="1200" dirty="0"/>
            </a:br>
            <a:r>
              <a:rPr lang="en-GB" sz="1800" b="0" i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Easter 7: </a:t>
            </a:r>
            <a:r>
              <a:rPr lang="en-GB" sz="1800" b="1" i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Acts 16.16-34</a:t>
            </a:r>
            <a:r>
              <a:rPr lang="en-GB" sz="1800" b="0" i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; Psalm 97; Revelation 22.12-14,16-17,20-21; John 17.20-26</a:t>
            </a:r>
            <a:endParaRPr lang="en-GB" sz="1200" b="1" dirty="0">
              <a:effectLst/>
              <a:latin typeface="inherit"/>
            </a:endParaRPr>
          </a:p>
          <a:p>
            <a:endParaRPr lang="en-GB" b="1" dirty="0">
              <a:solidFill>
                <a:srgbClr val="7030A0"/>
              </a:solidFill>
            </a:endParaRPr>
          </a:p>
          <a:p>
            <a:endParaRPr lang="en-GB" b="1" dirty="0">
              <a:solidFill>
                <a:srgbClr val="7030A0"/>
              </a:solidFill>
            </a:endParaRP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5FD3918A-592E-D53B-1FEC-176CA04FEA1A}"/>
              </a:ext>
            </a:extLst>
          </p:cNvPr>
          <p:cNvGraphicFramePr>
            <a:graphicFrameLocks noGrp="1"/>
          </p:cNvGraphicFramePr>
          <p:nvPr/>
        </p:nvGraphicFramePr>
        <p:xfrm>
          <a:off x="0" y="2574848"/>
          <a:ext cx="12064483" cy="4171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828">
                  <a:extLst>
                    <a:ext uri="{9D8B030D-6E8A-4147-A177-3AD203B41FA5}">
                      <a16:colId xmlns:a16="http://schemas.microsoft.com/office/drawing/2014/main" val="2222147281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1844972483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3559322352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1801071825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3712660057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3469108754"/>
                    </a:ext>
                  </a:extLst>
                </a:gridCol>
              </a:tblGrid>
              <a:tr h="69519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Mon </a:t>
                      </a:r>
                    </a:p>
                    <a:p>
                      <a:r>
                        <a:rPr lang="en-GB" dirty="0"/>
                        <a:t>KS2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Tues</a:t>
                      </a:r>
                    </a:p>
                    <a:p>
                      <a:r>
                        <a:rPr lang="en-GB" dirty="0"/>
                        <a:t>KS1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Weds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KS2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Thurs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KS2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Fri</a:t>
                      </a:r>
                    </a:p>
                    <a:p>
                      <a:r>
                        <a:rPr lang="en-GB" dirty="0"/>
                        <a:t>Whole School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087339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Resources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224587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Gather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751800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Word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572508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Respond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542803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Going Forth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358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4556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F3A347-FFCA-D1F7-9751-58D0264B235F}"/>
              </a:ext>
            </a:extLst>
          </p:cNvPr>
          <p:cNvSpPr txBox="1"/>
          <p:nvPr/>
        </p:nvSpPr>
        <p:spPr>
          <a:xfrm>
            <a:off x="195944" y="289250"/>
            <a:ext cx="11868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Summer            </a:t>
            </a:r>
            <a:r>
              <a:rPr lang="en-GB" b="1" dirty="0" err="1">
                <a:solidFill>
                  <a:srgbClr val="7030A0"/>
                </a:solidFill>
              </a:rPr>
              <a:t>Wk</a:t>
            </a:r>
            <a:r>
              <a:rPr lang="en-GB" b="1" dirty="0">
                <a:solidFill>
                  <a:srgbClr val="7030A0"/>
                </a:solidFill>
              </a:rPr>
              <a:t>: 7              Date: 9.6.25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CB7945-0449-7EE1-EAE7-DE5D1D6455C4}"/>
              </a:ext>
            </a:extLst>
          </p:cNvPr>
          <p:cNvSpPr txBox="1"/>
          <p:nvPr/>
        </p:nvSpPr>
        <p:spPr>
          <a:xfrm>
            <a:off x="195944" y="924218"/>
            <a:ext cx="11134530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Theme / Readings for this week:</a:t>
            </a:r>
            <a:r>
              <a:rPr lang="en-GB" b="1" i="0" u="sng" dirty="0">
                <a:solidFill>
                  <a:srgbClr val="0000FF"/>
                </a:solidFill>
                <a:effectLst/>
                <a:latin typeface="proxima-nova"/>
                <a:hlinkClick r:id="rId2"/>
              </a:rPr>
              <a:t> Unity in diversity</a:t>
            </a:r>
            <a:br>
              <a:rPr lang="en-GB" dirty="0"/>
            </a:br>
            <a:r>
              <a:rPr lang="en-GB" b="0" i="0" dirty="0">
                <a:solidFill>
                  <a:srgbClr val="000000"/>
                </a:solidFill>
                <a:effectLst/>
                <a:latin typeface="proxima-nova"/>
              </a:rPr>
              <a:t>Pentecost: </a:t>
            </a:r>
            <a:r>
              <a:rPr lang="en-GB" b="1" i="0" dirty="0">
                <a:solidFill>
                  <a:srgbClr val="000000"/>
                </a:solidFill>
                <a:effectLst/>
                <a:latin typeface="proxima-nova"/>
              </a:rPr>
              <a:t>Acts 2.1-21</a:t>
            </a:r>
            <a:r>
              <a:rPr lang="en-GB" b="0" i="0" dirty="0">
                <a:solidFill>
                  <a:srgbClr val="000000"/>
                </a:solidFill>
                <a:effectLst/>
                <a:latin typeface="proxima-nova"/>
              </a:rPr>
              <a:t>; Genesis 11.1-9; Psalm 104.24-34,35b; John 14.8-17,(25-27)</a:t>
            </a:r>
            <a:endParaRPr lang="en-GB" b="1" dirty="0">
              <a:solidFill>
                <a:srgbClr val="7030A0"/>
              </a:solidFill>
            </a:endParaRPr>
          </a:p>
          <a:p>
            <a:r>
              <a:rPr lang="en-GB" sz="1800" u="sng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 </a:t>
            </a:r>
            <a:endParaRPr lang="en-GB" b="1" dirty="0">
              <a:solidFill>
                <a:srgbClr val="7030A0"/>
              </a:solidFill>
            </a:endParaRP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5FD3918A-592E-D53B-1FEC-176CA04FEA1A}"/>
              </a:ext>
            </a:extLst>
          </p:cNvPr>
          <p:cNvGraphicFramePr>
            <a:graphicFrameLocks noGrp="1"/>
          </p:cNvGraphicFramePr>
          <p:nvPr/>
        </p:nvGraphicFramePr>
        <p:xfrm>
          <a:off x="0" y="2574848"/>
          <a:ext cx="12064483" cy="4171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828">
                  <a:extLst>
                    <a:ext uri="{9D8B030D-6E8A-4147-A177-3AD203B41FA5}">
                      <a16:colId xmlns:a16="http://schemas.microsoft.com/office/drawing/2014/main" val="2222147281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1844972483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3559322352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1801071825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3712660057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3469108754"/>
                    </a:ext>
                  </a:extLst>
                </a:gridCol>
              </a:tblGrid>
              <a:tr h="69519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Mon </a:t>
                      </a:r>
                    </a:p>
                    <a:p>
                      <a:r>
                        <a:rPr lang="en-GB" dirty="0"/>
                        <a:t>KS2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Tues</a:t>
                      </a:r>
                    </a:p>
                    <a:p>
                      <a:r>
                        <a:rPr lang="en-GB" dirty="0"/>
                        <a:t>KS1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Weds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KS2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Thurs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KS2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Fri</a:t>
                      </a:r>
                    </a:p>
                    <a:p>
                      <a:r>
                        <a:rPr lang="en-GB" dirty="0"/>
                        <a:t>Whole School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087339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Resources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224587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Gather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751800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Word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572508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Respond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542803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Going Forth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358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4903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F3A347-FFCA-D1F7-9751-58D0264B235F}"/>
              </a:ext>
            </a:extLst>
          </p:cNvPr>
          <p:cNvSpPr txBox="1"/>
          <p:nvPr/>
        </p:nvSpPr>
        <p:spPr>
          <a:xfrm>
            <a:off x="195944" y="289250"/>
            <a:ext cx="118685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Summer           </a:t>
            </a:r>
            <a:r>
              <a:rPr lang="en-GB" b="1" dirty="0" err="1">
                <a:solidFill>
                  <a:srgbClr val="7030A0"/>
                </a:solidFill>
              </a:rPr>
              <a:t>Wk</a:t>
            </a:r>
            <a:r>
              <a:rPr lang="en-GB" b="1" dirty="0">
                <a:solidFill>
                  <a:srgbClr val="7030A0"/>
                </a:solidFill>
              </a:rPr>
              <a:t>: 8              Date: 16.6.25       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CB7945-0449-7EE1-EAE7-DE5D1D6455C4}"/>
              </a:ext>
            </a:extLst>
          </p:cNvPr>
          <p:cNvSpPr txBox="1"/>
          <p:nvPr/>
        </p:nvSpPr>
        <p:spPr>
          <a:xfrm>
            <a:off x="195944" y="924218"/>
            <a:ext cx="111345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Theme / Readings for this week:</a:t>
            </a:r>
            <a:r>
              <a:rPr lang="en-GB" b="1" i="0" u="none" strike="noStrike" dirty="0">
                <a:solidFill>
                  <a:srgbClr val="0000FF"/>
                </a:solidFill>
                <a:effectLst/>
                <a:latin typeface="proxima-nova"/>
                <a:hlinkClick r:id="rId2"/>
              </a:rPr>
              <a:t>  God invites us in</a:t>
            </a:r>
            <a:br>
              <a:rPr lang="en-GB" dirty="0"/>
            </a:br>
            <a:r>
              <a:rPr lang="en-GB" b="0" i="0" dirty="0">
                <a:solidFill>
                  <a:srgbClr val="000000"/>
                </a:solidFill>
                <a:effectLst/>
                <a:latin typeface="proxima-nova"/>
              </a:rPr>
              <a:t>Trinity Sunday: Proverbs 8.1-4,22-31; Psalm 8; </a:t>
            </a:r>
            <a:r>
              <a:rPr lang="en-GB" b="1" i="0" dirty="0">
                <a:solidFill>
                  <a:srgbClr val="000000"/>
                </a:solidFill>
                <a:effectLst/>
                <a:latin typeface="proxima-nova"/>
              </a:rPr>
              <a:t>Romans 5.1-5</a:t>
            </a:r>
            <a:r>
              <a:rPr lang="en-GB" b="0" i="0" dirty="0">
                <a:solidFill>
                  <a:srgbClr val="000000"/>
                </a:solidFill>
                <a:effectLst/>
                <a:latin typeface="proxima-nova"/>
              </a:rPr>
              <a:t>; John 16.12-15</a:t>
            </a:r>
            <a:endParaRPr lang="en-GB" b="1" dirty="0">
              <a:solidFill>
                <a:srgbClr val="7030A0"/>
              </a:solidFill>
            </a:endParaRPr>
          </a:p>
          <a:p>
            <a:endParaRPr lang="en-GB" b="1" dirty="0">
              <a:solidFill>
                <a:srgbClr val="7030A0"/>
              </a:solidFill>
            </a:endParaRP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5FD3918A-592E-D53B-1FEC-176CA04FEA1A}"/>
              </a:ext>
            </a:extLst>
          </p:cNvPr>
          <p:cNvGraphicFramePr>
            <a:graphicFrameLocks noGrp="1"/>
          </p:cNvGraphicFramePr>
          <p:nvPr/>
        </p:nvGraphicFramePr>
        <p:xfrm>
          <a:off x="0" y="2574848"/>
          <a:ext cx="12064483" cy="4171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828">
                  <a:extLst>
                    <a:ext uri="{9D8B030D-6E8A-4147-A177-3AD203B41FA5}">
                      <a16:colId xmlns:a16="http://schemas.microsoft.com/office/drawing/2014/main" val="2222147281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1844972483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3559322352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1801071825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3712660057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3469108754"/>
                    </a:ext>
                  </a:extLst>
                </a:gridCol>
              </a:tblGrid>
              <a:tr h="69519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Mon </a:t>
                      </a:r>
                    </a:p>
                    <a:p>
                      <a:r>
                        <a:rPr lang="en-GB" dirty="0"/>
                        <a:t>KS2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Tues</a:t>
                      </a:r>
                    </a:p>
                    <a:p>
                      <a:r>
                        <a:rPr lang="en-GB" dirty="0"/>
                        <a:t>KS1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Weds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KS2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Thurs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KS2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Fri</a:t>
                      </a:r>
                    </a:p>
                    <a:p>
                      <a:r>
                        <a:rPr lang="en-GB" dirty="0"/>
                        <a:t>Whole School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087339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Resources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224587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Gather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751800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Word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572508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Respond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542803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Going Forth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358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187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F3A347-FFCA-D1F7-9751-58D0264B235F}"/>
              </a:ext>
            </a:extLst>
          </p:cNvPr>
          <p:cNvSpPr txBox="1"/>
          <p:nvPr/>
        </p:nvSpPr>
        <p:spPr>
          <a:xfrm>
            <a:off x="195944" y="289250"/>
            <a:ext cx="11868539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Summer            </a:t>
            </a:r>
            <a:r>
              <a:rPr lang="en-GB" b="1" dirty="0" err="1">
                <a:solidFill>
                  <a:srgbClr val="7030A0"/>
                </a:solidFill>
              </a:rPr>
              <a:t>Wk</a:t>
            </a:r>
            <a:r>
              <a:rPr lang="en-GB" b="1" dirty="0">
                <a:solidFill>
                  <a:srgbClr val="7030A0"/>
                </a:solidFill>
              </a:rPr>
              <a:t>:  9             Date:23.6.25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CB7945-0449-7EE1-EAE7-DE5D1D6455C4}"/>
              </a:ext>
            </a:extLst>
          </p:cNvPr>
          <p:cNvSpPr txBox="1"/>
          <p:nvPr/>
        </p:nvSpPr>
        <p:spPr>
          <a:xfrm>
            <a:off x="195944" y="658582"/>
            <a:ext cx="111345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Theme / Readings for this week:</a:t>
            </a:r>
          </a:p>
          <a:p>
            <a:r>
              <a:rPr lang="en-GB" b="1" i="0" u="none" strike="noStrike" dirty="0">
                <a:solidFill>
                  <a:srgbClr val="0000FF"/>
                </a:solidFill>
                <a:effectLst/>
                <a:latin typeface="proxima-nova"/>
                <a:hlinkClick r:id="rId2"/>
              </a:rPr>
              <a:t> </a:t>
            </a:r>
            <a:r>
              <a:rPr lang="en-GB" b="1" i="0" u="none" strike="noStrike" dirty="0">
                <a:solidFill>
                  <a:srgbClr val="0000FF"/>
                </a:solidFill>
                <a:effectLst/>
                <a:latin typeface="proxima-nova"/>
                <a:hlinkClick r:id="rId3"/>
              </a:rPr>
              <a:t> Change for the better</a:t>
            </a:r>
            <a:br>
              <a:rPr lang="en-GB" dirty="0"/>
            </a:br>
            <a:r>
              <a:rPr lang="en-GB" b="0" i="0" dirty="0">
                <a:solidFill>
                  <a:srgbClr val="000000"/>
                </a:solidFill>
                <a:effectLst/>
                <a:latin typeface="proxima-nova"/>
              </a:rPr>
              <a:t>Proper 7: Isaiah 65.1-9; Psalm 22.19-28; </a:t>
            </a:r>
            <a:r>
              <a:rPr lang="en-GB" b="1" i="0" dirty="0">
                <a:solidFill>
                  <a:srgbClr val="000000"/>
                </a:solidFill>
                <a:effectLst/>
                <a:latin typeface="proxima-nova"/>
              </a:rPr>
              <a:t>Galatians 3.23-29</a:t>
            </a:r>
            <a:r>
              <a:rPr lang="en-GB" b="0" i="0" dirty="0">
                <a:solidFill>
                  <a:srgbClr val="000000"/>
                </a:solidFill>
                <a:effectLst/>
                <a:latin typeface="proxima-nova"/>
              </a:rPr>
              <a:t>; Luke 8.26-39 </a:t>
            </a:r>
            <a:r>
              <a:rPr lang="en-GB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 </a:t>
            </a:r>
            <a:endParaRPr lang="en-GB" b="1" dirty="0">
              <a:solidFill>
                <a:srgbClr val="7030A0"/>
              </a:solidFill>
            </a:endParaRP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5FD3918A-592E-D53B-1FEC-176CA04FEA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749419"/>
              </p:ext>
            </p:extLst>
          </p:nvPr>
        </p:nvGraphicFramePr>
        <p:xfrm>
          <a:off x="0" y="2114026"/>
          <a:ext cx="12064483" cy="4222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828">
                  <a:extLst>
                    <a:ext uri="{9D8B030D-6E8A-4147-A177-3AD203B41FA5}">
                      <a16:colId xmlns:a16="http://schemas.microsoft.com/office/drawing/2014/main" val="2222147281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1844972483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3559322352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1801071825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3712660057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3469108754"/>
                    </a:ext>
                  </a:extLst>
                </a:gridCol>
              </a:tblGrid>
              <a:tr h="74662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Mon </a:t>
                      </a:r>
                    </a:p>
                    <a:p>
                      <a:r>
                        <a:rPr lang="en-GB" dirty="0"/>
                        <a:t>KS2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Tues</a:t>
                      </a:r>
                    </a:p>
                    <a:p>
                      <a:r>
                        <a:rPr lang="en-GB" dirty="0"/>
                        <a:t>KS1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Weds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KS2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Thurs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KS2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Fri</a:t>
                      </a:r>
                    </a:p>
                    <a:p>
                      <a:r>
                        <a:rPr lang="en-GB" dirty="0"/>
                        <a:t>Whole School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087339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Resources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224587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Gather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751800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Word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572508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Respond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542803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Going Forth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358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4516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F3A347-FFCA-D1F7-9751-58D0264B235F}"/>
              </a:ext>
            </a:extLst>
          </p:cNvPr>
          <p:cNvSpPr txBox="1"/>
          <p:nvPr/>
        </p:nvSpPr>
        <p:spPr>
          <a:xfrm>
            <a:off x="195944" y="289250"/>
            <a:ext cx="11868539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Summer            </a:t>
            </a:r>
            <a:r>
              <a:rPr lang="en-GB" b="1" dirty="0" err="1">
                <a:solidFill>
                  <a:srgbClr val="7030A0"/>
                </a:solidFill>
              </a:rPr>
              <a:t>Wk</a:t>
            </a:r>
            <a:r>
              <a:rPr lang="en-GB" b="1" dirty="0">
                <a:solidFill>
                  <a:srgbClr val="7030A0"/>
                </a:solidFill>
              </a:rPr>
              <a:t>: 10              Date:30.6.25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CB7945-0449-7EE1-EAE7-DE5D1D6455C4}"/>
              </a:ext>
            </a:extLst>
          </p:cNvPr>
          <p:cNvSpPr txBox="1"/>
          <p:nvPr/>
        </p:nvSpPr>
        <p:spPr>
          <a:xfrm>
            <a:off x="195944" y="896226"/>
            <a:ext cx="111345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Theme / Readings for this week: </a:t>
            </a:r>
          </a:p>
          <a:p>
            <a:r>
              <a:rPr lang="en-GB" b="1" i="0" u="none" strike="noStrike" dirty="0">
                <a:solidFill>
                  <a:srgbClr val="0000FF"/>
                </a:solidFill>
                <a:effectLst/>
                <a:latin typeface="proxima-nova"/>
                <a:hlinkClick r:id="rId2"/>
              </a:rPr>
              <a:t>Free to be kind</a:t>
            </a:r>
            <a:br>
              <a:rPr lang="en-GB" dirty="0"/>
            </a:br>
            <a:r>
              <a:rPr lang="en-GB" b="0" i="0" dirty="0">
                <a:solidFill>
                  <a:srgbClr val="000000"/>
                </a:solidFill>
                <a:effectLst/>
                <a:latin typeface="proxima-nova"/>
              </a:rPr>
              <a:t>Proper 8: 1 Kings 19.15-16,19-21; Psalm 16; </a:t>
            </a:r>
            <a:r>
              <a:rPr lang="en-GB" b="1" i="0" dirty="0">
                <a:solidFill>
                  <a:srgbClr val="000000"/>
                </a:solidFill>
                <a:effectLst/>
                <a:latin typeface="proxima-nova"/>
              </a:rPr>
              <a:t>Galatians 5.1,13-25</a:t>
            </a:r>
            <a:r>
              <a:rPr lang="en-GB" b="0" i="0" dirty="0">
                <a:solidFill>
                  <a:srgbClr val="000000"/>
                </a:solidFill>
                <a:effectLst/>
                <a:latin typeface="proxima-nova"/>
              </a:rPr>
              <a:t>; Luke 9.51-62</a:t>
            </a:r>
            <a:endParaRPr lang="en-GB" b="1" dirty="0">
              <a:solidFill>
                <a:srgbClr val="7030A0"/>
              </a:solidFill>
            </a:endParaRP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5FD3918A-592E-D53B-1FEC-176CA04FEA1A}"/>
              </a:ext>
            </a:extLst>
          </p:cNvPr>
          <p:cNvGraphicFramePr>
            <a:graphicFrameLocks noGrp="1"/>
          </p:cNvGraphicFramePr>
          <p:nvPr/>
        </p:nvGraphicFramePr>
        <p:xfrm>
          <a:off x="0" y="2574848"/>
          <a:ext cx="12064483" cy="4171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828">
                  <a:extLst>
                    <a:ext uri="{9D8B030D-6E8A-4147-A177-3AD203B41FA5}">
                      <a16:colId xmlns:a16="http://schemas.microsoft.com/office/drawing/2014/main" val="2222147281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1844972483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3559322352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1801071825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3712660057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3469108754"/>
                    </a:ext>
                  </a:extLst>
                </a:gridCol>
              </a:tblGrid>
              <a:tr h="69519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Mon </a:t>
                      </a:r>
                    </a:p>
                    <a:p>
                      <a:r>
                        <a:rPr lang="en-GB" dirty="0"/>
                        <a:t>KS2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Tues</a:t>
                      </a:r>
                    </a:p>
                    <a:p>
                      <a:r>
                        <a:rPr lang="en-GB" dirty="0"/>
                        <a:t>KS1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Weds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KS2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Thurs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KS2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Fri</a:t>
                      </a:r>
                    </a:p>
                    <a:p>
                      <a:r>
                        <a:rPr lang="en-GB" dirty="0"/>
                        <a:t>Whole School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087339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Resources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224587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Gather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751800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Word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572508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Respond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542803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Going Forth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358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7039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F3A347-FFCA-D1F7-9751-58D0264B235F}"/>
              </a:ext>
            </a:extLst>
          </p:cNvPr>
          <p:cNvSpPr txBox="1"/>
          <p:nvPr/>
        </p:nvSpPr>
        <p:spPr>
          <a:xfrm>
            <a:off x="195944" y="289250"/>
            <a:ext cx="11868539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Summer            Wk:11               Date:    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CB7945-0449-7EE1-EAE7-DE5D1D6455C4}"/>
              </a:ext>
            </a:extLst>
          </p:cNvPr>
          <p:cNvSpPr txBox="1"/>
          <p:nvPr/>
        </p:nvSpPr>
        <p:spPr>
          <a:xfrm>
            <a:off x="195944" y="924218"/>
            <a:ext cx="11134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Theme / Readings for this week:</a:t>
            </a: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5FD3918A-592E-D53B-1FEC-176CA04FEA1A}"/>
              </a:ext>
            </a:extLst>
          </p:cNvPr>
          <p:cNvGraphicFramePr>
            <a:graphicFrameLocks noGrp="1"/>
          </p:cNvGraphicFramePr>
          <p:nvPr/>
        </p:nvGraphicFramePr>
        <p:xfrm>
          <a:off x="0" y="2574848"/>
          <a:ext cx="12064483" cy="4171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828">
                  <a:extLst>
                    <a:ext uri="{9D8B030D-6E8A-4147-A177-3AD203B41FA5}">
                      <a16:colId xmlns:a16="http://schemas.microsoft.com/office/drawing/2014/main" val="2222147281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1844972483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3559322352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1801071825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3712660057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3469108754"/>
                    </a:ext>
                  </a:extLst>
                </a:gridCol>
              </a:tblGrid>
              <a:tr h="69519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Mon </a:t>
                      </a:r>
                    </a:p>
                    <a:p>
                      <a:r>
                        <a:rPr lang="en-GB" dirty="0"/>
                        <a:t>KS2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Tues</a:t>
                      </a:r>
                    </a:p>
                    <a:p>
                      <a:r>
                        <a:rPr lang="en-GB" dirty="0"/>
                        <a:t>KS1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Weds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KS2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Thurs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KS2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Fri</a:t>
                      </a:r>
                    </a:p>
                    <a:p>
                      <a:r>
                        <a:rPr lang="en-GB" dirty="0"/>
                        <a:t>Whole School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087339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Resources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224587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Gather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751800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Word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572508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Respond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542803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Going Forth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358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2917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F3A347-FFCA-D1F7-9751-58D0264B235F}"/>
              </a:ext>
            </a:extLst>
          </p:cNvPr>
          <p:cNvSpPr txBox="1"/>
          <p:nvPr/>
        </p:nvSpPr>
        <p:spPr>
          <a:xfrm>
            <a:off x="195944" y="289250"/>
            <a:ext cx="11868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Summer           Wk:12               Date:     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CB7945-0449-7EE1-EAE7-DE5D1D6455C4}"/>
              </a:ext>
            </a:extLst>
          </p:cNvPr>
          <p:cNvSpPr txBox="1"/>
          <p:nvPr/>
        </p:nvSpPr>
        <p:spPr>
          <a:xfrm>
            <a:off x="195944" y="905557"/>
            <a:ext cx="1113453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Theme / Readings for this week:</a:t>
            </a:r>
            <a:endParaRPr lang="en-GB" b="1" dirty="0">
              <a:solidFill>
                <a:srgbClr val="7030A0"/>
              </a:solidFill>
            </a:endParaRP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5FD3918A-592E-D53B-1FEC-176CA04FEA1A}"/>
              </a:ext>
            </a:extLst>
          </p:cNvPr>
          <p:cNvGraphicFramePr>
            <a:graphicFrameLocks noGrp="1"/>
          </p:cNvGraphicFramePr>
          <p:nvPr/>
        </p:nvGraphicFramePr>
        <p:xfrm>
          <a:off x="0" y="2574848"/>
          <a:ext cx="12064483" cy="4171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828">
                  <a:extLst>
                    <a:ext uri="{9D8B030D-6E8A-4147-A177-3AD203B41FA5}">
                      <a16:colId xmlns:a16="http://schemas.microsoft.com/office/drawing/2014/main" val="2222147281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1844972483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3559322352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1801071825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3712660057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3469108754"/>
                    </a:ext>
                  </a:extLst>
                </a:gridCol>
              </a:tblGrid>
              <a:tr h="69519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Mon </a:t>
                      </a:r>
                    </a:p>
                    <a:p>
                      <a:r>
                        <a:rPr lang="en-GB" dirty="0"/>
                        <a:t>KS2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Tues</a:t>
                      </a:r>
                    </a:p>
                    <a:p>
                      <a:r>
                        <a:rPr lang="en-GB" dirty="0"/>
                        <a:t>KS1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Weds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KS2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Thurs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KS2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Fri</a:t>
                      </a:r>
                    </a:p>
                    <a:p>
                      <a:r>
                        <a:rPr lang="en-GB" dirty="0"/>
                        <a:t>Whole School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087339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Resources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224587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Gather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751800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Word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572508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Respond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542803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Going Forth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358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7713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F3A347-FFCA-D1F7-9751-58D0264B235F}"/>
              </a:ext>
            </a:extLst>
          </p:cNvPr>
          <p:cNvSpPr txBox="1"/>
          <p:nvPr/>
        </p:nvSpPr>
        <p:spPr>
          <a:xfrm>
            <a:off x="195944" y="289250"/>
            <a:ext cx="11868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Summer Wk:13             Date: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CB7945-0449-7EE1-EAE7-DE5D1D6455C4}"/>
              </a:ext>
            </a:extLst>
          </p:cNvPr>
          <p:cNvSpPr txBox="1"/>
          <p:nvPr/>
        </p:nvSpPr>
        <p:spPr>
          <a:xfrm>
            <a:off x="195944" y="878051"/>
            <a:ext cx="1113453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Theme / Readings for this week</a:t>
            </a:r>
            <a:r>
              <a:rPr lang="en-GB" b="1" dirty="0">
                <a:solidFill>
                  <a:srgbClr val="7030A0"/>
                </a:solidFill>
              </a:rPr>
              <a:t>:</a:t>
            </a:r>
          </a:p>
          <a:p>
            <a:endParaRPr lang="en-GB" b="1" dirty="0">
              <a:solidFill>
                <a:srgbClr val="7030A0"/>
              </a:solidFill>
            </a:endParaRP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5FD3918A-592E-D53B-1FEC-176CA04FEA1A}"/>
              </a:ext>
            </a:extLst>
          </p:cNvPr>
          <p:cNvGraphicFramePr>
            <a:graphicFrameLocks noGrp="1"/>
          </p:cNvGraphicFramePr>
          <p:nvPr/>
        </p:nvGraphicFramePr>
        <p:xfrm>
          <a:off x="0" y="2574848"/>
          <a:ext cx="12064483" cy="4171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828">
                  <a:extLst>
                    <a:ext uri="{9D8B030D-6E8A-4147-A177-3AD203B41FA5}">
                      <a16:colId xmlns:a16="http://schemas.microsoft.com/office/drawing/2014/main" val="2222147281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1844972483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3559322352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1801071825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3712660057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3469108754"/>
                    </a:ext>
                  </a:extLst>
                </a:gridCol>
              </a:tblGrid>
              <a:tr h="69519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Mon </a:t>
                      </a:r>
                    </a:p>
                    <a:p>
                      <a:r>
                        <a:rPr lang="en-GB" dirty="0"/>
                        <a:t>KS2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Tues</a:t>
                      </a:r>
                    </a:p>
                    <a:p>
                      <a:r>
                        <a:rPr lang="en-GB" dirty="0"/>
                        <a:t>KS1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Weds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KS2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Thurs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KS2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Fri</a:t>
                      </a:r>
                    </a:p>
                    <a:p>
                      <a:r>
                        <a:rPr lang="en-GB" dirty="0"/>
                        <a:t>Whole School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087339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Resources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224587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Gather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751800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Word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572508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Respond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542803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Going Forth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358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5019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F3A347-FFCA-D1F7-9751-58D0264B235F}"/>
              </a:ext>
            </a:extLst>
          </p:cNvPr>
          <p:cNvSpPr txBox="1"/>
          <p:nvPr/>
        </p:nvSpPr>
        <p:spPr>
          <a:xfrm>
            <a:off x="72804" y="250955"/>
            <a:ext cx="11868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Summer </a:t>
            </a:r>
            <a:r>
              <a:rPr lang="en-GB" b="1" dirty="0" err="1">
                <a:solidFill>
                  <a:srgbClr val="7030A0"/>
                </a:solidFill>
              </a:rPr>
              <a:t>Wk</a:t>
            </a:r>
            <a:r>
              <a:rPr lang="en-GB" b="1" dirty="0">
                <a:solidFill>
                  <a:srgbClr val="7030A0"/>
                </a:solidFill>
              </a:rPr>
              <a:t>:                 Date: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CB7945-0449-7EE1-EAE7-DE5D1D6455C4}"/>
              </a:ext>
            </a:extLst>
          </p:cNvPr>
          <p:cNvSpPr txBox="1"/>
          <p:nvPr/>
        </p:nvSpPr>
        <p:spPr>
          <a:xfrm>
            <a:off x="174171" y="812737"/>
            <a:ext cx="10798628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Theme / Readings for this week:</a:t>
            </a: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5FD3918A-592E-D53B-1FEC-176CA04FEA1A}"/>
              </a:ext>
            </a:extLst>
          </p:cNvPr>
          <p:cNvGraphicFramePr>
            <a:graphicFrameLocks noGrp="1"/>
          </p:cNvGraphicFramePr>
          <p:nvPr/>
        </p:nvGraphicFramePr>
        <p:xfrm>
          <a:off x="0" y="2574848"/>
          <a:ext cx="12064483" cy="4171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828">
                  <a:extLst>
                    <a:ext uri="{9D8B030D-6E8A-4147-A177-3AD203B41FA5}">
                      <a16:colId xmlns:a16="http://schemas.microsoft.com/office/drawing/2014/main" val="2222147281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1844972483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3559322352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1801071825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3712660057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3469108754"/>
                    </a:ext>
                  </a:extLst>
                </a:gridCol>
              </a:tblGrid>
              <a:tr h="69519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Mon </a:t>
                      </a:r>
                    </a:p>
                    <a:p>
                      <a:r>
                        <a:rPr lang="en-GB" dirty="0"/>
                        <a:t>KS2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Tues</a:t>
                      </a:r>
                    </a:p>
                    <a:p>
                      <a:r>
                        <a:rPr lang="en-GB" dirty="0"/>
                        <a:t>KS1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Weds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KS2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Thurs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KS2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Fri</a:t>
                      </a:r>
                    </a:p>
                    <a:p>
                      <a:r>
                        <a:rPr lang="en-GB" dirty="0"/>
                        <a:t>Whole School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087339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Resources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224587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Gather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751800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Word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572508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Respond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542803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Going Forth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358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5760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F5193363-1EE3-4A86-E8B5-C85B200059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188913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b="1">
                <a:latin typeface="Tahoma" panose="020B0604030504040204" pitchFamily="34" charset="0"/>
              </a:rPr>
              <a:t>Helping Children to plan: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8EB71C1C-0F02-8572-60F1-6DCB618510C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847851" y="1557339"/>
            <a:ext cx="4176713" cy="2160587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buFontTx/>
              <a:buNone/>
            </a:pPr>
            <a:r>
              <a:rPr lang="en-GB" altLang="en-US" sz="2400" b="1">
                <a:latin typeface="Tahoma" panose="020B0604030504040204" pitchFamily="34" charset="0"/>
              </a:rPr>
              <a:t>Gather </a:t>
            </a:r>
          </a:p>
          <a:p>
            <a:pPr eaLnBrk="1" hangingPunct="1"/>
            <a:r>
              <a:rPr lang="en-GB" altLang="en-US">
                <a:latin typeface="Tahoma" panose="020B0604030504040204" pitchFamily="34" charset="0"/>
              </a:rPr>
              <a:t>What music might you play?</a:t>
            </a:r>
          </a:p>
          <a:p>
            <a:pPr eaLnBrk="1" hangingPunct="1"/>
            <a:r>
              <a:rPr lang="en-GB" altLang="en-US">
                <a:latin typeface="Tahoma" panose="020B0604030504040204" pitchFamily="34" charset="0"/>
              </a:rPr>
              <a:t>How will you arrange the children?</a:t>
            </a:r>
          </a:p>
          <a:p>
            <a:pPr eaLnBrk="1" hangingPunct="1"/>
            <a:r>
              <a:rPr lang="en-GB" altLang="en-US">
                <a:latin typeface="Tahoma" panose="020B0604030504040204" pitchFamily="34" charset="0"/>
              </a:rPr>
              <a:t>Will you light the candle(s)?</a:t>
            </a:r>
          </a:p>
          <a:p>
            <a:pPr eaLnBrk="1" hangingPunct="1"/>
            <a:r>
              <a:rPr lang="en-GB" altLang="en-US">
                <a:latin typeface="Tahoma" panose="020B0604030504040204" pitchFamily="34" charset="0"/>
              </a:rPr>
              <a:t>Can you find an appropriate picture / poster / artefact? – explain it.</a:t>
            </a:r>
          </a:p>
          <a:p>
            <a:pPr eaLnBrk="1" hangingPunct="1"/>
            <a:endParaRPr lang="en-GB" altLang="en-US">
              <a:latin typeface="Tahoma" panose="020B0604030504040204" pitchFamily="34" charset="0"/>
            </a:endParaRP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4D4F9583-574A-5733-53F8-8D792B4914B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456363" y="2924176"/>
            <a:ext cx="4038600" cy="2303463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Tx/>
              <a:buNone/>
            </a:pPr>
            <a:r>
              <a:rPr lang="en-GB" altLang="en-US" sz="2400" b="1">
                <a:latin typeface="Tahoma" panose="020B0604030504040204" pitchFamily="34" charset="0"/>
              </a:rPr>
              <a:t>Respond</a:t>
            </a:r>
          </a:p>
          <a:p>
            <a:pPr eaLnBrk="1" hangingPunct="1"/>
            <a:r>
              <a:rPr lang="en-GB" altLang="en-US">
                <a:latin typeface="Tahoma" panose="020B0604030504040204" pitchFamily="34" charset="0"/>
              </a:rPr>
              <a:t>How will you help your friends  to reflect on what they have read?</a:t>
            </a:r>
          </a:p>
          <a:p>
            <a:pPr eaLnBrk="1" hangingPunct="1"/>
            <a:r>
              <a:rPr lang="en-GB" altLang="en-US">
                <a:latin typeface="Tahoma" panose="020B0604030504040204" pitchFamily="34" charset="0"/>
              </a:rPr>
              <a:t>Will you say prayers that need a response?</a:t>
            </a:r>
          </a:p>
          <a:p>
            <a:pPr eaLnBrk="1" hangingPunct="1"/>
            <a:r>
              <a:rPr lang="en-GB" altLang="en-US">
                <a:latin typeface="Tahoma" panose="020B0604030504040204" pitchFamily="34" charset="0"/>
              </a:rPr>
              <a:t>Who will lead the prayers?</a:t>
            </a:r>
          </a:p>
          <a:p>
            <a:pPr eaLnBrk="1" hangingPunct="1"/>
            <a:endParaRPr lang="en-GB" altLang="en-US">
              <a:latin typeface="Tahoma" panose="020B0604030504040204" pitchFamily="34" charset="0"/>
            </a:endParaRPr>
          </a:p>
          <a:p>
            <a:pPr eaLnBrk="1" hangingPunct="1"/>
            <a:endParaRPr lang="en-GB" altLang="en-US"/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id="{47C12724-1FCC-B9BE-B5C2-E4B520E03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1125538"/>
            <a:ext cx="82089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>
                <a:latin typeface="Tahoma" panose="020B0604030504040204" pitchFamily="34" charset="0"/>
              </a:rPr>
              <a:t>What will you put on the focus table?</a:t>
            </a:r>
          </a:p>
        </p:txBody>
      </p:sp>
      <p:sp>
        <p:nvSpPr>
          <p:cNvPr id="5126" name="Text Box 6">
            <a:extLst>
              <a:ext uri="{FF2B5EF4-FFF2-40B4-BE49-F238E27FC236}">
                <a16:creationId xmlns:a16="http://schemas.microsoft.com/office/drawing/2014/main" id="{7647A8A8-8755-5BB3-0F36-D81686451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1" y="4292600"/>
            <a:ext cx="4176713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Pct val="140000"/>
              <a:buFont typeface="Arial" panose="020B0604020202020204" pitchFamily="34" charset="0"/>
              <a:buChar char="•"/>
            </a:pPr>
            <a:r>
              <a:rPr lang="en-GB" altLang="en-US">
                <a:latin typeface="Tahoma" panose="020B0604030504040204" pitchFamily="34" charset="0"/>
              </a:rPr>
              <a:t>  Who will read?</a:t>
            </a:r>
          </a:p>
          <a:p>
            <a:pPr eaLnBrk="1" hangingPunct="1">
              <a:spcBef>
                <a:spcPct val="50000"/>
              </a:spcBef>
              <a:buSzPct val="140000"/>
              <a:buFont typeface="Arial" panose="020B0604020202020204" pitchFamily="34" charset="0"/>
              <a:buChar char="•"/>
            </a:pPr>
            <a:r>
              <a:rPr lang="en-GB" altLang="en-US">
                <a:latin typeface="Tahoma" panose="020B0604030504040204" pitchFamily="34" charset="0"/>
              </a:rPr>
              <a:t>  What Scripture will you read?      </a:t>
            </a:r>
          </a:p>
          <a:p>
            <a:pPr eaLnBrk="1" hangingPunct="1">
              <a:spcBef>
                <a:spcPct val="50000"/>
              </a:spcBef>
              <a:buSzPct val="140000"/>
              <a:buFont typeface="Arial" panose="020B0604020202020204" pitchFamily="34" charset="0"/>
              <a:buChar char="•"/>
            </a:pPr>
            <a:r>
              <a:rPr lang="en-GB" altLang="en-US">
                <a:latin typeface="Tahoma" panose="020B0604030504040204" pitchFamily="34" charset="0"/>
              </a:rPr>
              <a:t>  Will you act out the reading?        </a:t>
            </a:r>
          </a:p>
          <a:p>
            <a:pPr eaLnBrk="1" hangingPunct="1">
              <a:spcBef>
                <a:spcPct val="50000"/>
              </a:spcBef>
              <a:buSzPct val="140000"/>
              <a:buFont typeface="Arial" panose="020B0604020202020204" pitchFamily="34" charset="0"/>
              <a:buChar char="•"/>
            </a:pPr>
            <a:r>
              <a:rPr lang="en-GB" altLang="en-US">
                <a:latin typeface="Tahoma" panose="020B0604030504040204" pitchFamily="34" charset="0"/>
              </a:rPr>
              <a:t>  Will you use a Power Point       	presentation?</a:t>
            </a:r>
            <a:r>
              <a:rPr lang="en-GB" altLang="en-US"/>
              <a:t>                                                                                          </a:t>
            </a:r>
          </a:p>
        </p:txBody>
      </p:sp>
      <p:sp>
        <p:nvSpPr>
          <p:cNvPr id="5127" name="Text Box 7">
            <a:extLst>
              <a:ext uri="{FF2B5EF4-FFF2-40B4-BE49-F238E27FC236}">
                <a16:creationId xmlns:a16="http://schemas.microsoft.com/office/drawing/2014/main" id="{E9180D2E-51A3-B033-9EDF-65BAF4077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1288" y="5164138"/>
            <a:ext cx="4176712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b="1" dirty="0">
                <a:latin typeface="Tahoma" panose="020B0604030504040204" pitchFamily="34" charset="0"/>
              </a:rPr>
              <a:t>Go Forth</a:t>
            </a:r>
          </a:p>
          <a:p>
            <a:pPr eaLnBrk="1" hangingPunct="1">
              <a:buFontTx/>
              <a:buChar char="•"/>
            </a:pPr>
            <a:r>
              <a:rPr lang="en-GB" altLang="en-US" dirty="0">
                <a:latin typeface="Tahoma" panose="020B0604030504040204" pitchFamily="34" charset="0"/>
              </a:rPr>
              <a:t>      What do you want your friends to                  </a:t>
            </a:r>
          </a:p>
          <a:p>
            <a:pPr eaLnBrk="1" hangingPunct="1"/>
            <a:r>
              <a:rPr lang="en-GB" altLang="en-US" dirty="0">
                <a:latin typeface="Tahoma" panose="020B0604030504040204" pitchFamily="34" charset="0"/>
              </a:rPr>
              <a:t>       take away from this Act of          </a:t>
            </a:r>
          </a:p>
          <a:p>
            <a:pPr eaLnBrk="1" hangingPunct="1"/>
            <a:r>
              <a:rPr lang="en-GB" altLang="en-US" dirty="0">
                <a:latin typeface="Tahoma" panose="020B0604030504040204" pitchFamily="34" charset="0"/>
              </a:rPr>
              <a:t>       Worship to remember its   </a:t>
            </a:r>
          </a:p>
          <a:p>
            <a:pPr eaLnBrk="1" hangingPunct="1"/>
            <a:r>
              <a:rPr lang="en-GB" altLang="en-US" dirty="0">
                <a:latin typeface="Tahoma" panose="020B0604030504040204" pitchFamily="34" charset="0"/>
              </a:rPr>
              <a:t>       message?</a:t>
            </a:r>
          </a:p>
          <a:p>
            <a:pPr eaLnBrk="1" hangingPunct="1">
              <a:spcBef>
                <a:spcPct val="50000"/>
              </a:spcBef>
            </a:pPr>
            <a:endParaRPr lang="en-GB" altLang="en-US" dirty="0"/>
          </a:p>
        </p:txBody>
      </p:sp>
      <p:sp>
        <p:nvSpPr>
          <p:cNvPr id="5128" name="Text Box 8">
            <a:extLst>
              <a:ext uri="{FF2B5EF4-FFF2-40B4-BE49-F238E27FC236}">
                <a16:creationId xmlns:a16="http://schemas.microsoft.com/office/drawing/2014/main" id="{945BD47F-D73B-AA31-8E8F-CC20A0E1C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3860800"/>
            <a:ext cx="4319588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b="1">
                <a:latin typeface="Tahoma" panose="020B0604030504040204" pitchFamily="34" charset="0"/>
              </a:rPr>
              <a:t>Listen</a:t>
            </a:r>
          </a:p>
          <a:p>
            <a:pPr eaLnBrk="1" hangingPunct="1">
              <a:spcBef>
                <a:spcPct val="50000"/>
              </a:spcBef>
            </a:pPr>
            <a:endParaRPr lang="en-GB" altLang="en-US" b="1">
              <a:latin typeface="Tahoma" panose="020B060403050404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GB" altLang="en-US"/>
          </a:p>
        </p:txBody>
      </p:sp>
      <p:pic>
        <p:nvPicPr>
          <p:cNvPr id="5129" name="Picture 9" descr="Prayer_Works">
            <a:extLst>
              <a:ext uri="{FF2B5EF4-FFF2-40B4-BE49-F238E27FC236}">
                <a16:creationId xmlns:a16="http://schemas.microsoft.com/office/drawing/2014/main" id="{00989A9A-CC96-2D74-C218-F2EDA2A40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5" y="1557339"/>
            <a:ext cx="2592388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Text Box 10">
            <a:extLst>
              <a:ext uri="{FF2B5EF4-FFF2-40B4-BE49-F238E27FC236}">
                <a16:creationId xmlns:a16="http://schemas.microsoft.com/office/drawing/2014/main" id="{471A9817-CDC6-4DC7-C7AC-0427FA631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9600" y="2708276"/>
            <a:ext cx="2808288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D9B6D9-EC1A-44D8-B3E9-B311CE63F9FC}"/>
              </a:ext>
            </a:extLst>
          </p:cNvPr>
          <p:cNvSpPr txBox="1"/>
          <p:nvPr/>
        </p:nvSpPr>
        <p:spPr>
          <a:xfrm>
            <a:off x="621437" y="188913"/>
            <a:ext cx="10963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>
                <a:solidFill>
                  <a:srgbClr val="FF0000"/>
                </a:solidFill>
              </a:rPr>
              <a:t>READINGS </a:t>
            </a:r>
            <a:r>
              <a:rPr lang="en-GB" sz="1200" b="1" dirty="0">
                <a:solidFill>
                  <a:srgbClr val="FF0000"/>
                </a:solidFill>
              </a:rPr>
              <a:t>MUST BE FROM THE ‘GOOD NEWS’ BIBLE.  </a:t>
            </a:r>
          </a:p>
          <a:p>
            <a:r>
              <a:rPr lang="en-GB" sz="1200" b="1" dirty="0">
                <a:solidFill>
                  <a:srgbClr val="FF0000"/>
                </a:solidFill>
              </a:rPr>
              <a:t>The following link includes responses for psalms (select the Sunday date for the readings): </a:t>
            </a:r>
          </a:p>
          <a:p>
            <a:r>
              <a:rPr lang="en-GB" sz="1200" b="1" dirty="0">
                <a:solidFill>
                  <a:srgbClr val="FF0000"/>
                </a:solidFill>
              </a:rPr>
              <a:t>https://www.catholicgallery.org/mass-reading/daily-mass-readings-2024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73BDCB-7937-8A48-85A8-A62EAE5700DE}"/>
              </a:ext>
            </a:extLst>
          </p:cNvPr>
          <p:cNvSpPr txBox="1"/>
          <p:nvPr/>
        </p:nvSpPr>
        <p:spPr>
          <a:xfrm>
            <a:off x="142614" y="127583"/>
            <a:ext cx="11567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Collective Worship prayer themes overview Summer1 2025 </a:t>
            </a:r>
            <a:endParaRPr lang="en-GB" sz="1200" b="1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7FC9E44-FA7F-CBDA-4C8B-95FD96541E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053454"/>
              </p:ext>
            </p:extLst>
          </p:nvPr>
        </p:nvGraphicFramePr>
        <p:xfrm>
          <a:off x="749443" y="496915"/>
          <a:ext cx="10693113" cy="695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4796">
                  <a:extLst>
                    <a:ext uri="{9D8B030D-6E8A-4147-A177-3AD203B41FA5}">
                      <a16:colId xmlns:a16="http://schemas.microsoft.com/office/drawing/2014/main" val="2985120109"/>
                    </a:ext>
                  </a:extLst>
                </a:gridCol>
                <a:gridCol w="870453">
                  <a:extLst>
                    <a:ext uri="{9D8B030D-6E8A-4147-A177-3AD203B41FA5}">
                      <a16:colId xmlns:a16="http://schemas.microsoft.com/office/drawing/2014/main" val="1287395140"/>
                    </a:ext>
                  </a:extLst>
                </a:gridCol>
                <a:gridCol w="3891258">
                  <a:extLst>
                    <a:ext uri="{9D8B030D-6E8A-4147-A177-3AD203B41FA5}">
                      <a16:colId xmlns:a16="http://schemas.microsoft.com/office/drawing/2014/main" val="119413164"/>
                    </a:ext>
                  </a:extLst>
                </a:gridCol>
                <a:gridCol w="2628893">
                  <a:extLst>
                    <a:ext uri="{9D8B030D-6E8A-4147-A177-3AD203B41FA5}">
                      <a16:colId xmlns:a16="http://schemas.microsoft.com/office/drawing/2014/main" val="3414201644"/>
                    </a:ext>
                  </a:extLst>
                </a:gridCol>
                <a:gridCol w="2607713">
                  <a:extLst>
                    <a:ext uri="{9D8B030D-6E8A-4147-A177-3AD203B41FA5}">
                      <a16:colId xmlns:a16="http://schemas.microsoft.com/office/drawing/2014/main" val="3372993175"/>
                    </a:ext>
                  </a:extLst>
                </a:gridCol>
              </a:tblGrid>
              <a:tr h="368560">
                <a:tc>
                  <a:txBody>
                    <a:bodyPr/>
                    <a:lstStyle/>
                    <a:p>
                      <a:r>
                        <a:rPr lang="en-GB" sz="1200" dirty="0" err="1"/>
                        <a:t>Wk</a:t>
                      </a:r>
                      <a:endParaRPr lang="en-GB" sz="1200" dirty="0"/>
                    </a:p>
                    <a:p>
                      <a:r>
                        <a:rPr lang="en-GB" sz="1200" dirty="0"/>
                        <a:t>Liturgical colour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Reading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Theme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457958"/>
                  </a:ext>
                </a:extLst>
              </a:tr>
              <a:tr h="368560">
                <a:tc>
                  <a:txBody>
                    <a:bodyPr/>
                    <a:lstStyle/>
                    <a:p>
                      <a:r>
                        <a:rPr lang="en-GB" sz="1200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21.4.25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Easter Day: Acts 10.34-43; Psalm 118.1-2,14-24; 1 Corinthians 15.19-26; John 20.1-18; </a:t>
                      </a:r>
                      <a:r>
                        <a:rPr lang="en-GB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Luke 24.1-12</a:t>
                      </a:r>
                      <a:endParaRPr lang="en-US" sz="1200" b="0" dirty="0">
                        <a:effectLst/>
                        <a:latin typeface="inheri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20 - 26 April 2025  Do you see what I see?</a:t>
                      </a:r>
                      <a:endParaRPr lang="en-GB" sz="1200" b="1" u="non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u="non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332370"/>
                  </a:ext>
                </a:extLst>
              </a:tr>
              <a:tr h="368560">
                <a:tc>
                  <a:txBody>
                    <a:bodyPr/>
                    <a:lstStyle/>
                    <a:p>
                      <a:r>
                        <a:rPr lang="en-GB" sz="1200" dirty="0"/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dirty="0">
                          <a:effectLst/>
                          <a:latin typeface="inherit"/>
                        </a:rPr>
                        <a:t>28.4.25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Easter 2: Acts 5.27-32; Psalm 150; Revelation 1.4-8; </a:t>
                      </a:r>
                      <a:r>
                        <a:rPr lang="en-GB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John 20.19-31</a:t>
                      </a:r>
                      <a:endParaRPr lang="en-US" sz="1200" b="0" dirty="0">
                        <a:effectLst/>
                        <a:latin typeface="inheri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1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 Locking and unlocking</a:t>
                      </a:r>
                      <a:br>
                        <a:rPr lang="en-GB" sz="1200" dirty="0"/>
                      </a:br>
                      <a:endParaRPr lang="en-US" sz="1200" b="0" dirty="0">
                        <a:effectLst/>
                        <a:latin typeface="inheri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1" dirty="0">
                        <a:effectLst/>
                        <a:latin typeface="inheri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8970426"/>
                  </a:ext>
                </a:extLst>
              </a:tr>
              <a:tr h="368560">
                <a:tc>
                  <a:txBody>
                    <a:bodyPr/>
                    <a:lstStyle/>
                    <a:p>
                      <a:r>
                        <a:rPr lang="en-GB" sz="1200" dirty="0"/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dirty="0">
                          <a:effectLst/>
                          <a:latin typeface="inherit"/>
                        </a:rPr>
                        <a:t>5.5.25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Easter 3: </a:t>
                      </a:r>
                      <a:r>
                        <a:rPr lang="en-GB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Acts 9.1-6,(7-20)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Psalm 30; Revelation 5.11-14; John 21.1-19</a:t>
                      </a:r>
                      <a:endParaRPr lang="en-US" sz="1200" b="1" dirty="0">
                        <a:effectLst/>
                        <a:latin typeface="inheri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  A change of perspective</a:t>
                      </a:r>
                      <a:br>
                        <a:rPr lang="en-GB" sz="1200" dirty="0"/>
                      </a:br>
                      <a:endParaRPr lang="en-US" sz="1200" b="0" dirty="0">
                        <a:effectLst/>
                        <a:latin typeface="inheri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1" dirty="0">
                        <a:effectLst/>
                        <a:latin typeface="inheri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2716751"/>
                  </a:ext>
                </a:extLst>
              </a:tr>
              <a:tr h="368560">
                <a:tc>
                  <a:txBody>
                    <a:bodyPr/>
                    <a:lstStyle/>
                    <a:p>
                      <a:r>
                        <a:rPr lang="en-GB" sz="1200" dirty="0"/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dirty="0">
                          <a:effectLst/>
                          <a:latin typeface="inherit"/>
                        </a:rPr>
                        <a:t>12.5.25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Easter 4: </a:t>
                      </a:r>
                      <a:r>
                        <a:rPr lang="en-GB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Acts 9.36-43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Psalm 23; Revelation 7.9-17; John 10.22-30</a:t>
                      </a:r>
                      <a:endParaRPr lang="en-GB" sz="1200" b="0" dirty="0">
                        <a:effectLst/>
                        <a:latin typeface="inheri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Called to live</a:t>
                      </a:r>
                      <a:br>
                        <a:rPr lang="en-GB" sz="1200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Easter 4: </a:t>
                      </a:r>
                      <a:r>
                        <a:rPr lang="en-GB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Acts 9.36-43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Psalm 23; Revelation 7.9-17; John 10.22-30</a:t>
                      </a:r>
                      <a:endParaRPr lang="en-GB" sz="1200" b="0" i="1" dirty="0">
                        <a:effectLst/>
                        <a:latin typeface="inheri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8815532"/>
                  </a:ext>
                </a:extLst>
              </a:tr>
              <a:tr h="368560">
                <a:tc>
                  <a:txBody>
                    <a:bodyPr/>
                    <a:lstStyle/>
                    <a:p>
                      <a:r>
                        <a:rPr lang="en-GB" sz="1200" dirty="0"/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dirty="0">
                          <a:effectLst/>
                          <a:latin typeface="inherit"/>
                        </a:rPr>
                        <a:t>19.5.25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Easter 5: </a:t>
                      </a:r>
                      <a:r>
                        <a:rPr lang="en-GB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Acts 11.1-18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Psalm 148; Revelation 21.1-6; John 13.31-35</a:t>
                      </a:r>
                      <a:endParaRPr lang="en-GB" sz="1200" b="0" dirty="0">
                        <a:effectLst/>
                        <a:latin typeface="inheri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1" dirty="0">
                        <a:effectLst/>
                        <a:latin typeface="inheri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272859"/>
                  </a:ext>
                </a:extLst>
              </a:tr>
              <a:tr h="368560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1" dirty="0">
                        <a:effectLst/>
                        <a:latin typeface="inheri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1" dirty="0">
                        <a:effectLst/>
                        <a:latin typeface="inheri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200" b="0" dirty="0">
                        <a:effectLst/>
                        <a:latin typeface="inheri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1" dirty="0">
                        <a:effectLst/>
                        <a:latin typeface="inheri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508117"/>
                  </a:ext>
                </a:extLst>
              </a:tr>
              <a:tr h="368560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1" dirty="0">
                        <a:effectLst/>
                        <a:latin typeface="inheri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1" dirty="0">
                        <a:effectLst/>
                        <a:latin typeface="inheri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200" b="0" dirty="0">
                        <a:effectLst/>
                        <a:latin typeface="inheri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1" dirty="0">
                        <a:effectLst/>
                        <a:latin typeface="inheri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4160840"/>
                  </a:ext>
                </a:extLst>
              </a:tr>
            </a:tbl>
          </a:graphicData>
        </a:graphic>
      </p:graphicFrame>
      <p:pic>
        <p:nvPicPr>
          <p:cNvPr id="5" name="Picture 4" descr="A diagram of the sacrament of communion&#10;&#10;AI-generated content may be incorrect.">
            <a:extLst>
              <a:ext uri="{FF2B5EF4-FFF2-40B4-BE49-F238E27FC236}">
                <a16:creationId xmlns:a16="http://schemas.microsoft.com/office/drawing/2014/main" id="{49770F9E-BD28-884D-787D-7D50CD0956F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4919" t="3138" r="17285" b="6253"/>
          <a:stretch/>
        </p:blipFill>
        <p:spPr>
          <a:xfrm>
            <a:off x="8853445" y="496915"/>
            <a:ext cx="2589112" cy="291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279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73BDCB-7937-8A48-85A8-A62EAE5700DE}"/>
              </a:ext>
            </a:extLst>
          </p:cNvPr>
          <p:cNvSpPr txBox="1"/>
          <p:nvPr/>
        </p:nvSpPr>
        <p:spPr>
          <a:xfrm>
            <a:off x="142613" y="121448"/>
            <a:ext cx="11567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Collective Worship prayer themes overview Summer 2 2025                         </a:t>
            </a:r>
            <a:endParaRPr lang="en-GB" sz="1200" b="1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7FC9E44-FA7F-CBDA-4C8B-95FD96541E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857613"/>
              </p:ext>
            </p:extLst>
          </p:nvPr>
        </p:nvGraphicFramePr>
        <p:xfrm>
          <a:off x="642786" y="967432"/>
          <a:ext cx="10567143" cy="576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7989">
                  <a:extLst>
                    <a:ext uri="{9D8B030D-6E8A-4147-A177-3AD203B41FA5}">
                      <a16:colId xmlns:a16="http://schemas.microsoft.com/office/drawing/2014/main" val="2985120109"/>
                    </a:ext>
                  </a:extLst>
                </a:gridCol>
                <a:gridCol w="848822">
                  <a:extLst>
                    <a:ext uri="{9D8B030D-6E8A-4147-A177-3AD203B41FA5}">
                      <a16:colId xmlns:a16="http://schemas.microsoft.com/office/drawing/2014/main" val="1287395140"/>
                    </a:ext>
                  </a:extLst>
                </a:gridCol>
                <a:gridCol w="3845417">
                  <a:extLst>
                    <a:ext uri="{9D8B030D-6E8A-4147-A177-3AD203B41FA5}">
                      <a16:colId xmlns:a16="http://schemas.microsoft.com/office/drawing/2014/main" val="119413164"/>
                    </a:ext>
                  </a:extLst>
                </a:gridCol>
                <a:gridCol w="2597923">
                  <a:extLst>
                    <a:ext uri="{9D8B030D-6E8A-4147-A177-3AD203B41FA5}">
                      <a16:colId xmlns:a16="http://schemas.microsoft.com/office/drawing/2014/main" val="3414201644"/>
                    </a:ext>
                  </a:extLst>
                </a:gridCol>
                <a:gridCol w="2576992">
                  <a:extLst>
                    <a:ext uri="{9D8B030D-6E8A-4147-A177-3AD203B41FA5}">
                      <a16:colId xmlns:a16="http://schemas.microsoft.com/office/drawing/2014/main" val="3372993175"/>
                    </a:ext>
                  </a:extLst>
                </a:gridCol>
              </a:tblGrid>
              <a:tr h="368560">
                <a:tc>
                  <a:txBody>
                    <a:bodyPr/>
                    <a:lstStyle/>
                    <a:p>
                      <a:r>
                        <a:rPr lang="en-GB" sz="1200" dirty="0" err="1"/>
                        <a:t>Wk</a:t>
                      </a:r>
                      <a:endParaRPr lang="en-GB" sz="1200" dirty="0"/>
                    </a:p>
                    <a:p>
                      <a:r>
                        <a:rPr lang="en-GB" sz="1200" dirty="0"/>
                        <a:t>Liturgical colour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Reading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Theme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457958"/>
                  </a:ext>
                </a:extLst>
              </a:tr>
              <a:tr h="368560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26.5.25</a:t>
                      </a:r>
                      <a:endParaRPr lang="en-US" sz="1200" b="1" dirty="0">
                        <a:effectLst/>
                        <a:latin typeface="inheri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u="non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1" dirty="0">
                          <a:effectLst/>
                          <a:latin typeface="inherit"/>
                        </a:rPr>
                        <a:t>HALF 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200" b="0" dirty="0">
                        <a:effectLst/>
                        <a:latin typeface="inheri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u="non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4771374"/>
                  </a:ext>
                </a:extLst>
              </a:tr>
              <a:tr h="368560">
                <a:tc>
                  <a:txBody>
                    <a:bodyPr/>
                    <a:lstStyle/>
                    <a:p>
                      <a:r>
                        <a:rPr lang="en-GB" sz="1200" dirty="0"/>
                        <a:t>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2.6.25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Easter 7: </a:t>
                      </a:r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Acts 16.16-34</a:t>
                      </a: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Psalm 97; Revelation 22.12-14,16-17,20-21; John 17.20-26</a:t>
                      </a:r>
                      <a:endParaRPr lang="en-GB" sz="1400" b="1" dirty="0">
                        <a:effectLst/>
                        <a:latin typeface="inheri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Freeing captives</a:t>
                      </a:r>
                      <a:br>
                        <a:rPr lang="en-GB" sz="1200" dirty="0"/>
                      </a:br>
                      <a:endParaRPr lang="en-GB" sz="1200" b="0" u="none" dirty="0">
                        <a:solidFill>
                          <a:schemeClr val="tx1"/>
                        </a:solidFill>
                        <a:effectLst/>
                        <a:latin typeface="inheri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1" dirty="0">
                        <a:effectLst/>
                        <a:latin typeface="inheri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706393"/>
                  </a:ext>
                </a:extLst>
              </a:tr>
              <a:tr h="368560">
                <a:tc>
                  <a:txBody>
                    <a:bodyPr/>
                    <a:lstStyle/>
                    <a:p>
                      <a:r>
                        <a:rPr lang="en-GB" sz="1200" dirty="0"/>
                        <a:t>7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9.6.25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Pentecost: </a:t>
                      </a:r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Acts 2.1-21</a:t>
                      </a: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Genesis 11.1-9; Psalm 104.24-34,35b; John 14.8-17,(25-27)</a:t>
                      </a:r>
                      <a:endParaRPr lang="en-GB" sz="1400" b="1" dirty="0">
                        <a:effectLst/>
                        <a:latin typeface="inheri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Unity in diversity</a:t>
                      </a:r>
                      <a:br>
                        <a:rPr lang="en-GB" sz="1200" dirty="0"/>
                      </a:br>
                      <a:endParaRPr lang="en-GB" sz="1200" b="0" u="none" dirty="0">
                        <a:solidFill>
                          <a:schemeClr val="tx1"/>
                        </a:solidFill>
                        <a:effectLst/>
                        <a:latin typeface="inheri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1" dirty="0">
                        <a:effectLst/>
                        <a:latin typeface="inheri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8180666"/>
                  </a:ext>
                </a:extLst>
              </a:tr>
              <a:tr h="368560">
                <a:tc>
                  <a:txBody>
                    <a:bodyPr/>
                    <a:lstStyle/>
                    <a:p>
                      <a:r>
                        <a:rPr lang="en-GB" sz="1200" dirty="0"/>
                        <a:t>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16.6.25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 </a:t>
                      </a: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Trinity Sunday: Proverbs 8.1-4,22-31; Psalm 8; </a:t>
                      </a:r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Romans 5.1-5</a:t>
                      </a: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John 16.12-15</a:t>
                      </a:r>
                      <a:endParaRPr lang="en-GB" sz="1400" b="1" dirty="0">
                        <a:effectLst/>
                        <a:latin typeface="inheri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 God invites us in</a:t>
                      </a:r>
                      <a:br>
                        <a:rPr lang="en-GB" sz="1200" dirty="0"/>
                      </a:b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heri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9530123"/>
                  </a:ext>
                </a:extLst>
              </a:tr>
              <a:tr h="444290">
                <a:tc>
                  <a:txBody>
                    <a:bodyPr/>
                    <a:lstStyle/>
                    <a:p>
                      <a:r>
                        <a:rPr lang="en-GB" sz="1200" dirty="0"/>
                        <a:t>9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23.6.25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Proper 7: Isaiah 65.1-9; Psalm 22.19-28; </a:t>
                      </a:r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Galatians 3.23-29</a:t>
                      </a: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Luke 8.26-39</a:t>
                      </a:r>
                      <a:endParaRPr lang="en-GB" sz="1400" b="1" dirty="0">
                        <a:effectLst/>
                        <a:latin typeface="inheri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Change for the better</a:t>
                      </a:r>
                      <a:br>
                        <a:rPr lang="en-GB" sz="1200" dirty="0"/>
                      </a:b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heri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11645"/>
                  </a:ext>
                </a:extLst>
              </a:tr>
              <a:tr h="368560">
                <a:tc>
                  <a:txBody>
                    <a:bodyPr/>
                    <a:lstStyle/>
                    <a:p>
                      <a:r>
                        <a:rPr lang="en-GB" sz="1200" dirty="0"/>
                        <a:t>10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30.6.25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Proper 8: 1 Kings 19.15-16,19-21; Psalm 16; </a:t>
                      </a:r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Galatians 5.1,13-25</a:t>
                      </a: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Luke 9.51-62</a:t>
                      </a:r>
                      <a:endParaRPr lang="en-GB" sz="1400" u="non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Free to be kind</a:t>
                      </a:r>
                      <a:br>
                        <a:rPr lang="en-GB" sz="1200" dirty="0"/>
                      </a:br>
                      <a:endParaRPr lang="en-GB" sz="120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1" dirty="0">
                        <a:effectLst/>
                        <a:latin typeface="inheri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5473399"/>
                  </a:ext>
                </a:extLst>
              </a:tr>
              <a:tr h="368560">
                <a:tc>
                  <a:txBody>
                    <a:bodyPr/>
                    <a:lstStyle/>
                    <a:p>
                      <a:r>
                        <a:rPr lang="en-GB" sz="1200" dirty="0"/>
                        <a:t>11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u="non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u="non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eiryo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u="non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3019543"/>
                  </a:ext>
                </a:extLst>
              </a:tr>
              <a:tr h="368560">
                <a:tc>
                  <a:txBody>
                    <a:bodyPr/>
                    <a:lstStyle/>
                    <a:p>
                      <a:r>
                        <a:rPr lang="en-GB" sz="1200" dirty="0"/>
                        <a:t>12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eiryo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6679854"/>
                  </a:ext>
                </a:extLst>
              </a:tr>
              <a:tr h="368560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u="non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u="non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u="non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u="non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6448473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BB28BA46-F9B4-268B-8F4E-F9C36395D7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18904" y="967432"/>
            <a:ext cx="2591025" cy="290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039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3271BA-5525-E4E9-C415-C9734F2C6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9F06783-A344-1BF5-BEE5-5B3CE3B8AF0F}"/>
              </a:ext>
            </a:extLst>
          </p:cNvPr>
          <p:cNvSpPr txBox="1"/>
          <p:nvPr/>
        </p:nvSpPr>
        <p:spPr>
          <a:xfrm>
            <a:off x="72804" y="250955"/>
            <a:ext cx="11868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Summer </a:t>
            </a:r>
            <a:r>
              <a:rPr lang="en-GB" b="1" dirty="0" err="1">
                <a:solidFill>
                  <a:srgbClr val="7030A0"/>
                </a:solidFill>
              </a:rPr>
              <a:t>Wk</a:t>
            </a:r>
            <a:r>
              <a:rPr lang="en-GB" b="1" dirty="0">
                <a:solidFill>
                  <a:srgbClr val="7030A0"/>
                </a:solidFill>
              </a:rPr>
              <a:t>: 1               Date:  21.4.25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AC40AF-A299-C154-1CE1-1B5F39E5DB58}"/>
              </a:ext>
            </a:extLst>
          </p:cNvPr>
          <p:cNvSpPr txBox="1"/>
          <p:nvPr/>
        </p:nvSpPr>
        <p:spPr>
          <a:xfrm>
            <a:off x="174171" y="812737"/>
            <a:ext cx="1079862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Theme / Readings for this week: </a:t>
            </a:r>
            <a:r>
              <a:rPr lang="en-GB" b="1" i="0" u="none" strike="noStrike" dirty="0">
                <a:solidFill>
                  <a:srgbClr val="0000FF"/>
                </a:solidFill>
                <a:effectLst/>
                <a:latin typeface="proxima-nova"/>
                <a:hlinkClick r:id="rId2"/>
              </a:rPr>
              <a:t> Do you see what I see?</a:t>
            </a:r>
            <a:br>
              <a:rPr lang="en-GB" dirty="0"/>
            </a:br>
            <a:r>
              <a:rPr lang="en-GB" b="0" i="0" dirty="0">
                <a:solidFill>
                  <a:srgbClr val="000000"/>
                </a:solidFill>
                <a:effectLst/>
                <a:latin typeface="proxima-nova"/>
              </a:rPr>
              <a:t>Easter Day: Acts 10.34-43; Psalm 118.1-2,14-24; 1 Corinthians 15.19-26; John 20.1-18; </a:t>
            </a:r>
            <a:r>
              <a:rPr lang="en-GB" b="1" i="0" dirty="0">
                <a:solidFill>
                  <a:srgbClr val="000000"/>
                </a:solidFill>
                <a:effectLst/>
                <a:latin typeface="proxima-nova"/>
              </a:rPr>
              <a:t>Luke 24.1-12</a:t>
            </a:r>
            <a:r>
              <a:rPr lang="en-GB" b="1" dirty="0">
                <a:solidFill>
                  <a:srgbClr val="7030A0"/>
                </a:solidFill>
              </a:rPr>
              <a:t> </a:t>
            </a:r>
          </a:p>
          <a:p>
            <a:endParaRPr lang="en-GB" b="1" dirty="0">
              <a:solidFill>
                <a:srgbClr val="7030A0"/>
              </a:solidFill>
            </a:endParaRP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9CB5A95A-BD71-E169-E93C-AC4FD3CDC9AE}"/>
              </a:ext>
            </a:extLst>
          </p:cNvPr>
          <p:cNvGraphicFramePr>
            <a:graphicFrameLocks noGrp="1"/>
          </p:cNvGraphicFramePr>
          <p:nvPr/>
        </p:nvGraphicFramePr>
        <p:xfrm>
          <a:off x="0" y="2574848"/>
          <a:ext cx="12064483" cy="4171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828">
                  <a:extLst>
                    <a:ext uri="{9D8B030D-6E8A-4147-A177-3AD203B41FA5}">
                      <a16:colId xmlns:a16="http://schemas.microsoft.com/office/drawing/2014/main" val="2222147281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1844972483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3559322352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1801071825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3712660057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3469108754"/>
                    </a:ext>
                  </a:extLst>
                </a:gridCol>
              </a:tblGrid>
              <a:tr h="69519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Mon </a:t>
                      </a:r>
                    </a:p>
                    <a:p>
                      <a:r>
                        <a:rPr lang="en-GB" dirty="0"/>
                        <a:t>KS2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Tues</a:t>
                      </a:r>
                    </a:p>
                    <a:p>
                      <a:r>
                        <a:rPr lang="en-GB" dirty="0"/>
                        <a:t>KS1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Weds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KS2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Thurs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KS2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Fri</a:t>
                      </a:r>
                    </a:p>
                    <a:p>
                      <a:r>
                        <a:rPr lang="en-GB" dirty="0"/>
                        <a:t>Whole School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087339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Resources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224587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Gather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751800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Word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572508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Respond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542803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Going Forth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358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3420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EF510A-6387-D918-A58A-44F78450AD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B3248E4-4313-95F9-2A12-A5258FA26F68}"/>
              </a:ext>
            </a:extLst>
          </p:cNvPr>
          <p:cNvSpPr txBox="1"/>
          <p:nvPr/>
        </p:nvSpPr>
        <p:spPr>
          <a:xfrm>
            <a:off x="72804" y="250955"/>
            <a:ext cx="11868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Summer </a:t>
            </a:r>
            <a:r>
              <a:rPr lang="en-GB" b="1" dirty="0" err="1">
                <a:solidFill>
                  <a:srgbClr val="7030A0"/>
                </a:solidFill>
              </a:rPr>
              <a:t>Wk</a:t>
            </a:r>
            <a:r>
              <a:rPr lang="en-GB" b="1" dirty="0">
                <a:solidFill>
                  <a:srgbClr val="7030A0"/>
                </a:solidFill>
              </a:rPr>
              <a:t>: 2                Date:  28.4.25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FAFD8B-4E59-9ACB-814A-9A479A38676A}"/>
              </a:ext>
            </a:extLst>
          </p:cNvPr>
          <p:cNvSpPr txBox="1"/>
          <p:nvPr/>
        </p:nvSpPr>
        <p:spPr>
          <a:xfrm>
            <a:off x="174171" y="812737"/>
            <a:ext cx="1079862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Theme / Readings for this week:</a:t>
            </a:r>
            <a:r>
              <a:rPr lang="en-GB" b="1" i="0" u="sng" dirty="0">
                <a:solidFill>
                  <a:srgbClr val="0000FF"/>
                </a:solidFill>
                <a:effectLst/>
                <a:latin typeface="proxima-nova"/>
                <a:hlinkClick r:id="rId2"/>
              </a:rPr>
              <a:t> Locking and unlocking</a:t>
            </a:r>
            <a:br>
              <a:rPr lang="en-GB" dirty="0"/>
            </a:br>
            <a:r>
              <a:rPr lang="en-GB" b="0" i="0" dirty="0">
                <a:solidFill>
                  <a:srgbClr val="000000"/>
                </a:solidFill>
                <a:effectLst/>
                <a:latin typeface="proxima-nova"/>
              </a:rPr>
              <a:t>Easter 2: Acts 5.27-32; Psalm 150; Revelation 1.4-8; </a:t>
            </a:r>
            <a:r>
              <a:rPr lang="en-GB" b="1" i="0" dirty="0">
                <a:solidFill>
                  <a:srgbClr val="000000"/>
                </a:solidFill>
                <a:effectLst/>
                <a:latin typeface="proxima-nova"/>
              </a:rPr>
              <a:t>John 20.19-31</a:t>
            </a:r>
            <a:endParaRPr lang="en-GB" b="1" dirty="0">
              <a:solidFill>
                <a:srgbClr val="7030A0"/>
              </a:solidFill>
            </a:endParaRP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CB57A287-BB34-B840-6C44-677C34EB84AB}"/>
              </a:ext>
            </a:extLst>
          </p:cNvPr>
          <p:cNvGraphicFramePr>
            <a:graphicFrameLocks noGrp="1"/>
          </p:cNvGraphicFramePr>
          <p:nvPr/>
        </p:nvGraphicFramePr>
        <p:xfrm>
          <a:off x="0" y="2574848"/>
          <a:ext cx="12064483" cy="4171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828">
                  <a:extLst>
                    <a:ext uri="{9D8B030D-6E8A-4147-A177-3AD203B41FA5}">
                      <a16:colId xmlns:a16="http://schemas.microsoft.com/office/drawing/2014/main" val="2222147281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1844972483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3559322352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1801071825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3712660057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3469108754"/>
                    </a:ext>
                  </a:extLst>
                </a:gridCol>
              </a:tblGrid>
              <a:tr h="69519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Mon </a:t>
                      </a:r>
                    </a:p>
                    <a:p>
                      <a:r>
                        <a:rPr lang="en-GB" dirty="0"/>
                        <a:t>KS2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Tues</a:t>
                      </a:r>
                    </a:p>
                    <a:p>
                      <a:r>
                        <a:rPr lang="en-GB" dirty="0"/>
                        <a:t>KS1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Weds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KS2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Thurs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KS2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Fri</a:t>
                      </a:r>
                    </a:p>
                    <a:p>
                      <a:r>
                        <a:rPr lang="en-GB" dirty="0"/>
                        <a:t>Whole School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087339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Resources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224587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Gather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751800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Word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572508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Respond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542803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Going Forth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358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4718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F3A347-FFCA-D1F7-9751-58D0264B235F}"/>
              </a:ext>
            </a:extLst>
          </p:cNvPr>
          <p:cNvSpPr txBox="1"/>
          <p:nvPr/>
        </p:nvSpPr>
        <p:spPr>
          <a:xfrm>
            <a:off x="195944" y="289250"/>
            <a:ext cx="11868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Summer            Wk:3              Date: 5.5.25    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CB7945-0449-7EE1-EAE7-DE5D1D6455C4}"/>
              </a:ext>
            </a:extLst>
          </p:cNvPr>
          <p:cNvSpPr txBox="1"/>
          <p:nvPr/>
        </p:nvSpPr>
        <p:spPr>
          <a:xfrm>
            <a:off x="195944" y="941309"/>
            <a:ext cx="1113453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Theme / Readings for this </a:t>
            </a:r>
            <a:r>
              <a:rPr lang="en-GB" b="1" dirty="0" err="1">
                <a:solidFill>
                  <a:srgbClr val="7030A0"/>
                </a:solidFill>
              </a:rPr>
              <a:t>week:</a:t>
            </a:r>
            <a:r>
              <a:rPr lang="en-GB" sz="1800" b="1" i="0" u="none" strike="noStrike" kern="120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  <a:hlinkClick r:id="rId2"/>
              </a:rPr>
              <a:t>A</a:t>
            </a:r>
            <a:r>
              <a:rPr lang="en-GB" sz="1800" b="1" i="0" u="none" strike="noStrike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  <a:hlinkClick r:id="rId2"/>
              </a:rPr>
              <a:t> change of perspective</a:t>
            </a:r>
            <a:br>
              <a:rPr lang="en-GB" sz="1200" dirty="0"/>
            </a:br>
            <a:r>
              <a:rPr lang="en-GB" sz="1800" b="0" i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Easter 3: </a:t>
            </a:r>
            <a:r>
              <a:rPr lang="en-GB" sz="1800" b="1" i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Acts 9.1-6,(7-20)</a:t>
            </a:r>
            <a:r>
              <a:rPr lang="en-GB" sz="1800" b="0" i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; Psalm 30; Revelation 5.11-14; John 21.1-19</a:t>
            </a:r>
            <a:endParaRPr lang="en-US" dirty="0">
              <a:latin typeface="inherit"/>
            </a:endParaRP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5FD3918A-592E-D53B-1FEC-176CA04FEA1A}"/>
              </a:ext>
            </a:extLst>
          </p:cNvPr>
          <p:cNvGraphicFramePr>
            <a:graphicFrameLocks noGrp="1"/>
          </p:cNvGraphicFramePr>
          <p:nvPr/>
        </p:nvGraphicFramePr>
        <p:xfrm>
          <a:off x="0" y="2574848"/>
          <a:ext cx="12064483" cy="4171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828">
                  <a:extLst>
                    <a:ext uri="{9D8B030D-6E8A-4147-A177-3AD203B41FA5}">
                      <a16:colId xmlns:a16="http://schemas.microsoft.com/office/drawing/2014/main" val="2222147281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1844972483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3559322352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1801071825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3712660057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3469108754"/>
                    </a:ext>
                  </a:extLst>
                </a:gridCol>
              </a:tblGrid>
              <a:tr h="69519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Mon </a:t>
                      </a:r>
                    </a:p>
                    <a:p>
                      <a:r>
                        <a:rPr lang="en-GB" dirty="0"/>
                        <a:t>KS2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Tues</a:t>
                      </a:r>
                    </a:p>
                    <a:p>
                      <a:r>
                        <a:rPr lang="en-GB" dirty="0"/>
                        <a:t>KS1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Weds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KS2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Thurs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KS2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Fri</a:t>
                      </a:r>
                    </a:p>
                    <a:p>
                      <a:r>
                        <a:rPr lang="en-GB" dirty="0"/>
                        <a:t>Whole School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087339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Resources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224587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Gather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751800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Word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572508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Respond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542803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Going Forth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358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0541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F3A347-FFCA-D1F7-9751-58D0264B235F}"/>
              </a:ext>
            </a:extLst>
          </p:cNvPr>
          <p:cNvSpPr txBox="1"/>
          <p:nvPr/>
        </p:nvSpPr>
        <p:spPr>
          <a:xfrm>
            <a:off x="612106" y="278806"/>
            <a:ext cx="11868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Summer            </a:t>
            </a:r>
            <a:r>
              <a:rPr lang="en-GB" b="1" dirty="0" err="1">
                <a:solidFill>
                  <a:srgbClr val="7030A0"/>
                </a:solidFill>
              </a:rPr>
              <a:t>Wk</a:t>
            </a:r>
            <a:r>
              <a:rPr lang="en-GB" b="1" dirty="0">
                <a:solidFill>
                  <a:srgbClr val="7030A0"/>
                </a:solidFill>
              </a:rPr>
              <a:t>: 4             Date: 12.5.25 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CB7945-0449-7EE1-EAE7-DE5D1D6455C4}"/>
              </a:ext>
            </a:extLst>
          </p:cNvPr>
          <p:cNvSpPr txBox="1"/>
          <p:nvPr/>
        </p:nvSpPr>
        <p:spPr>
          <a:xfrm>
            <a:off x="612106" y="896923"/>
            <a:ext cx="1113453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Theme / Readings for this </a:t>
            </a:r>
            <a:r>
              <a:rPr lang="en-GB" b="1" dirty="0" err="1">
                <a:solidFill>
                  <a:srgbClr val="7030A0"/>
                </a:solidFill>
              </a:rPr>
              <a:t>week:</a:t>
            </a:r>
            <a:r>
              <a:rPr lang="en-GB" sz="1800" b="1" i="0" u="none" strike="noStrike" kern="120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  <a:hlinkClick r:id="rId2"/>
              </a:rPr>
              <a:t>Called</a:t>
            </a:r>
            <a:r>
              <a:rPr lang="en-GB" sz="1800" b="1" i="0" u="none" strike="noStrike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  <a:hlinkClick r:id="rId2"/>
              </a:rPr>
              <a:t> to live</a:t>
            </a:r>
            <a:br>
              <a:rPr lang="en-GB" sz="1200" dirty="0"/>
            </a:br>
            <a:r>
              <a:rPr lang="en-GB" sz="1800" b="0" i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Easter 4: </a:t>
            </a:r>
            <a:r>
              <a:rPr lang="en-GB" sz="1800" b="1" i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Acts 9.36-43</a:t>
            </a:r>
            <a:r>
              <a:rPr lang="en-GB" sz="1800" b="0" i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; Psalm 23; Revelation 7.9-17; John 10.22-30</a:t>
            </a:r>
            <a:endParaRPr lang="en-GB" sz="1200" b="0" i="1" dirty="0">
              <a:effectLst/>
              <a:latin typeface="inherit"/>
            </a:endParaRPr>
          </a:p>
          <a:p>
            <a:endParaRPr lang="en-GB" b="1" dirty="0">
              <a:solidFill>
                <a:srgbClr val="7030A0"/>
              </a:solidFill>
            </a:endParaRP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5FD3918A-592E-D53B-1FEC-176CA04FEA1A}"/>
              </a:ext>
            </a:extLst>
          </p:cNvPr>
          <p:cNvGraphicFramePr>
            <a:graphicFrameLocks noGrp="1"/>
          </p:cNvGraphicFramePr>
          <p:nvPr/>
        </p:nvGraphicFramePr>
        <p:xfrm>
          <a:off x="0" y="2574848"/>
          <a:ext cx="12064483" cy="4171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828">
                  <a:extLst>
                    <a:ext uri="{9D8B030D-6E8A-4147-A177-3AD203B41FA5}">
                      <a16:colId xmlns:a16="http://schemas.microsoft.com/office/drawing/2014/main" val="2222147281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1844972483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3559322352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1801071825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3712660057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3469108754"/>
                    </a:ext>
                  </a:extLst>
                </a:gridCol>
              </a:tblGrid>
              <a:tr h="69519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Mon </a:t>
                      </a:r>
                    </a:p>
                    <a:p>
                      <a:r>
                        <a:rPr lang="en-GB" dirty="0"/>
                        <a:t>KS2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Tues</a:t>
                      </a:r>
                    </a:p>
                    <a:p>
                      <a:r>
                        <a:rPr lang="en-GB" dirty="0"/>
                        <a:t>KS1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Weds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KS2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Thurs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KS2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Fri</a:t>
                      </a:r>
                    </a:p>
                    <a:p>
                      <a:r>
                        <a:rPr lang="en-GB" dirty="0"/>
                        <a:t>Whole School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087339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Resources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224587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Gather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751800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Word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572508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Respond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542803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Going Forth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358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9989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F3A347-FFCA-D1F7-9751-58D0264B235F}"/>
              </a:ext>
            </a:extLst>
          </p:cNvPr>
          <p:cNvSpPr txBox="1"/>
          <p:nvPr/>
        </p:nvSpPr>
        <p:spPr>
          <a:xfrm>
            <a:off x="195944" y="289250"/>
            <a:ext cx="11868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Summer            </a:t>
            </a:r>
            <a:r>
              <a:rPr lang="en-GB" b="1" dirty="0" err="1">
                <a:solidFill>
                  <a:srgbClr val="7030A0"/>
                </a:solidFill>
              </a:rPr>
              <a:t>Wk</a:t>
            </a:r>
            <a:r>
              <a:rPr lang="en-GB" b="1" dirty="0">
                <a:solidFill>
                  <a:srgbClr val="7030A0"/>
                </a:solidFill>
              </a:rPr>
              <a:t>: 5             Date: 30.9.24    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CB7945-0449-7EE1-EAE7-DE5D1D6455C4}"/>
              </a:ext>
            </a:extLst>
          </p:cNvPr>
          <p:cNvSpPr txBox="1"/>
          <p:nvPr/>
        </p:nvSpPr>
        <p:spPr>
          <a:xfrm>
            <a:off x="195944" y="924218"/>
            <a:ext cx="1113453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Theme / Readings for this week: </a:t>
            </a:r>
            <a:r>
              <a:rPr lang="en-GB" sz="1800" b="0" i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Easter 5: </a:t>
            </a:r>
            <a:r>
              <a:rPr lang="en-GB" sz="1800" b="1" i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Acts 11.1-18</a:t>
            </a:r>
            <a:r>
              <a:rPr lang="en-GB" sz="1800" b="0" i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; Psalm 148; Revelation 21.1-6; John 13.31-35</a:t>
            </a:r>
            <a:endParaRPr lang="en-GB" sz="1200" b="0" dirty="0">
              <a:effectLst/>
              <a:latin typeface="inherit"/>
            </a:endParaRPr>
          </a:p>
          <a:p>
            <a:endParaRPr lang="en-GB" b="1" dirty="0">
              <a:solidFill>
                <a:srgbClr val="7030A0"/>
              </a:solidFill>
            </a:endParaRPr>
          </a:p>
          <a:p>
            <a:endParaRPr lang="en-GB" b="1" dirty="0">
              <a:solidFill>
                <a:srgbClr val="7030A0"/>
              </a:solidFill>
            </a:endParaRP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5FD3918A-592E-D53B-1FEC-176CA04FEA1A}"/>
              </a:ext>
            </a:extLst>
          </p:cNvPr>
          <p:cNvGraphicFramePr>
            <a:graphicFrameLocks noGrp="1"/>
          </p:cNvGraphicFramePr>
          <p:nvPr/>
        </p:nvGraphicFramePr>
        <p:xfrm>
          <a:off x="0" y="2574848"/>
          <a:ext cx="12064483" cy="4171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828">
                  <a:extLst>
                    <a:ext uri="{9D8B030D-6E8A-4147-A177-3AD203B41FA5}">
                      <a16:colId xmlns:a16="http://schemas.microsoft.com/office/drawing/2014/main" val="2222147281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1844972483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3559322352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1801071825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3712660057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3469108754"/>
                    </a:ext>
                  </a:extLst>
                </a:gridCol>
              </a:tblGrid>
              <a:tr h="69519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Mon </a:t>
                      </a:r>
                    </a:p>
                    <a:p>
                      <a:r>
                        <a:rPr lang="en-GB" dirty="0"/>
                        <a:t>KS2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Tues</a:t>
                      </a:r>
                    </a:p>
                    <a:p>
                      <a:r>
                        <a:rPr lang="en-GB" dirty="0"/>
                        <a:t>KS1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Weds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KS2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Thurs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KS2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Fri</a:t>
                      </a:r>
                    </a:p>
                    <a:p>
                      <a:r>
                        <a:rPr lang="en-GB" dirty="0"/>
                        <a:t>Whole School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087339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Resources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224587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Gather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751800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Word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572508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Respond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542803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Going Forth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358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0355184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SketchLines">
      <a:dk1>
        <a:sysClr val="windowText" lastClr="000000"/>
      </a:dk1>
      <a:lt1>
        <a:sysClr val="window" lastClr="FFFFFF"/>
      </a:lt1>
      <a:dk2>
        <a:srgbClr val="564E4E"/>
      </a:dk2>
      <a:lt2>
        <a:srgbClr val="EEEBE2"/>
      </a:lt2>
      <a:accent1>
        <a:srgbClr val="E54837"/>
      </a:accent1>
      <a:accent2>
        <a:srgbClr val="947F53"/>
      </a:accent2>
      <a:accent3>
        <a:srgbClr val="BE8D64"/>
      </a:accent3>
      <a:accent4>
        <a:srgbClr val="E0C171"/>
      </a:accent4>
      <a:accent5>
        <a:srgbClr val="968572"/>
      </a:accent5>
      <a:accent6>
        <a:srgbClr val="855D5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1167</TotalTime>
  <Words>1128</Words>
  <Application>Microsoft Office PowerPoint</Application>
  <PresentationFormat>Widescreen</PresentationFormat>
  <Paragraphs>322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Meiryo</vt:lpstr>
      <vt:lpstr>Arial</vt:lpstr>
      <vt:lpstr>Corbel</vt:lpstr>
      <vt:lpstr>inherit</vt:lpstr>
      <vt:lpstr>proxima-nova</vt:lpstr>
      <vt:lpstr>Tahoma</vt:lpstr>
      <vt:lpstr>Times New Roman</vt:lpstr>
      <vt:lpstr>SketchLinesVTI</vt:lpstr>
      <vt:lpstr>Class Collective Worship </vt:lpstr>
      <vt:lpstr>Helping Children to plan: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Collective Worship</dc:title>
  <dc:creator>Helen McCahey</dc:creator>
  <cp:lastModifiedBy>Helen Mccahey</cp:lastModifiedBy>
  <cp:revision>77</cp:revision>
  <dcterms:created xsi:type="dcterms:W3CDTF">2022-07-27T18:40:45Z</dcterms:created>
  <dcterms:modified xsi:type="dcterms:W3CDTF">2025-04-22T09:58:19Z</dcterms:modified>
</cp:coreProperties>
</file>