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4" r:id="rId3"/>
    <p:sldId id="257" r:id="rId4"/>
    <p:sldId id="276" r:id="rId5"/>
    <p:sldId id="258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B1"/>
    <a:srgbClr val="66CCFF"/>
    <a:srgbClr val="1FE3FD"/>
    <a:srgbClr val="CCECFF"/>
    <a:srgbClr val="D8E9E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1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5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lose up image of hands applauding">
            <a:extLst>
              <a:ext uri="{FF2B5EF4-FFF2-40B4-BE49-F238E27FC236}">
                <a16:creationId xmlns:a16="http://schemas.microsoft.com/office/drawing/2014/main" id="{C505DF24-582E-DC43-5CE5-B4221747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BE38E-6E2F-7503-5AD7-1C184556F2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11225"/>
            <a:ext cx="5273675" cy="3067050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Class Collective Worship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32CC3-C487-C1E0-AD50-C03E31EE0D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847975"/>
            <a:ext cx="4162425" cy="1576388"/>
          </a:xfrm>
        </p:spPr>
        <p:txBody>
          <a:bodyPr anchor="t">
            <a:normAutofit/>
          </a:bodyPr>
          <a:lstStyle/>
          <a:p>
            <a:r>
              <a:rPr lang="en-GB" sz="4000" dirty="0"/>
              <a:t>Spring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ED8BB-2B30-1BF2-6E8F-3228465A8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15374" r="65867" b="68571"/>
          <a:stretch/>
        </p:blipFill>
        <p:spPr>
          <a:xfrm>
            <a:off x="1097309" y="3978275"/>
            <a:ext cx="1679511" cy="20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6                Date: 10.2.25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Whom shall I send?</a:t>
            </a:r>
          </a:p>
          <a:p>
            <a:r>
              <a:rPr lang="en-GB" dirty="0"/>
              <a:t>Isaiah 6.1-8,(9-13); Psalm 138; 1 Corinthians 15.1-11; </a:t>
            </a:r>
            <a:r>
              <a:rPr lang="en-GB" b="1" dirty="0"/>
              <a:t>Luke 5.1-11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8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7                Date: 24.2.25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Having a generous spirit</a:t>
            </a:r>
          </a:p>
          <a:p>
            <a:r>
              <a:rPr lang="en-GB" b="1" dirty="0">
                <a:solidFill>
                  <a:srgbClr val="7030A0"/>
                </a:solidFill>
              </a:rPr>
              <a:t>Genesis 45:3-11,15</a:t>
            </a:r>
          </a:p>
          <a:p>
            <a:r>
              <a:rPr lang="en-GB" b="1" dirty="0">
                <a:solidFill>
                  <a:srgbClr val="7030A0"/>
                </a:solidFill>
              </a:rPr>
              <a:t>Psalm 37:1-11,39-40</a:t>
            </a:r>
          </a:p>
          <a:p>
            <a:r>
              <a:rPr lang="en-GB" b="1" dirty="0">
                <a:solidFill>
                  <a:srgbClr val="7030A0"/>
                </a:solidFill>
              </a:rPr>
              <a:t>1 Corinthians 15:35-38,42-50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45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7030A0"/>
                </a:solidFill>
              </a:rPr>
              <a:t>Spring  8               </a:t>
            </a:r>
            <a:r>
              <a:rPr lang="en-GB" b="1" dirty="0">
                <a:solidFill>
                  <a:srgbClr val="7030A0"/>
                </a:solidFill>
              </a:rPr>
              <a:t>Date: 3.3.25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Face-to-face with God  (Transfiguration)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inherit"/>
              </a:rPr>
              <a:t>Psalm 99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inherit"/>
              </a:rPr>
              <a:t>2 Corinthians 3:12–4:2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effectLst/>
                <a:latin typeface="inherit"/>
              </a:rPr>
              <a:t>Luke 9:28-36,(37-43)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9                Date:  10.3.25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Tools to survive and thrive</a:t>
            </a:r>
          </a:p>
          <a:p>
            <a:r>
              <a:rPr lang="en-GB" b="1" dirty="0">
                <a:solidFill>
                  <a:srgbClr val="7030A0"/>
                </a:solidFill>
              </a:rPr>
              <a:t>Deuteronomy 26:1-11</a:t>
            </a:r>
          </a:p>
          <a:p>
            <a:r>
              <a:rPr lang="en-GB" b="1" dirty="0">
                <a:solidFill>
                  <a:srgbClr val="7030A0"/>
                </a:solidFill>
              </a:rPr>
              <a:t>Psalm 91:1-2,9-16</a:t>
            </a:r>
          </a:p>
          <a:p>
            <a:r>
              <a:rPr lang="en-GB" b="1" dirty="0">
                <a:solidFill>
                  <a:srgbClr val="7030A0"/>
                </a:solidFill>
              </a:rPr>
              <a:t>Romans 10:8b-13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8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10                Date:  17.3.25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Now and not yet</a:t>
            </a:r>
          </a:p>
          <a:p>
            <a:r>
              <a:rPr lang="en-GB" b="1" dirty="0">
                <a:solidFill>
                  <a:srgbClr val="7030A0"/>
                </a:solidFill>
              </a:rPr>
              <a:t>Deuteronomy 26:1-11</a:t>
            </a:r>
          </a:p>
          <a:p>
            <a:r>
              <a:rPr lang="en-GB" b="1" dirty="0">
                <a:solidFill>
                  <a:srgbClr val="7030A0"/>
                </a:solidFill>
              </a:rPr>
              <a:t>Psalm 91:1-2,9-16</a:t>
            </a:r>
          </a:p>
          <a:p>
            <a:r>
              <a:rPr lang="en-GB" b="1" dirty="0">
                <a:solidFill>
                  <a:srgbClr val="7030A0"/>
                </a:solidFill>
              </a:rPr>
              <a:t>Romans 10:8b-13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08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   11             Date: 24.3.25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Repentance and second chances</a:t>
            </a:r>
          </a:p>
          <a:p>
            <a:r>
              <a:rPr lang="en-GB" b="1" dirty="0">
                <a:solidFill>
                  <a:srgbClr val="7030A0"/>
                </a:solidFill>
              </a:rPr>
              <a:t>Isaiah 55:1-9</a:t>
            </a:r>
          </a:p>
          <a:p>
            <a:r>
              <a:rPr lang="en-GB" b="1" dirty="0">
                <a:solidFill>
                  <a:srgbClr val="7030A0"/>
                </a:solidFill>
              </a:rPr>
              <a:t>Psalm 63:1-8</a:t>
            </a:r>
          </a:p>
          <a:p>
            <a:r>
              <a:rPr lang="en-GB" b="1" dirty="0">
                <a:solidFill>
                  <a:srgbClr val="7030A0"/>
                </a:solidFill>
              </a:rPr>
              <a:t>1 Corinthians 10:1-13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2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   12                        Date: 12.3.25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72804" y="620287"/>
            <a:ext cx="10798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What kind of welcome</a:t>
            </a:r>
          </a:p>
          <a:p>
            <a:r>
              <a:rPr lang="en-GB" b="1" dirty="0">
                <a:solidFill>
                  <a:srgbClr val="7030A0"/>
                </a:solidFill>
              </a:rPr>
              <a:t>Joshua 5:9-12</a:t>
            </a:r>
          </a:p>
          <a:p>
            <a:r>
              <a:rPr lang="en-GB" b="1" dirty="0">
                <a:solidFill>
                  <a:srgbClr val="7030A0"/>
                </a:solidFill>
              </a:rPr>
              <a:t>Psalm 32</a:t>
            </a:r>
          </a:p>
          <a:p>
            <a:r>
              <a:rPr lang="en-GB" b="1" dirty="0">
                <a:solidFill>
                  <a:srgbClr val="7030A0"/>
                </a:solidFill>
              </a:rPr>
              <a:t>2 Corinthians 5:16-21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193363-1EE3-4A86-E8B5-C85B2000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Tahoma" panose="020B0604030504040204" pitchFamily="34" charset="0"/>
              </a:rPr>
              <a:t>Helping Children to plan: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B71C1C-0F02-8572-60F1-6DCB618510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1557339"/>
            <a:ext cx="4176713" cy="21605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Gather 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What music might you play?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arrange the children?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light the candle(s)?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Can you find an appropriate picture / poster / artefact? – explain it.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4F9583-574A-5733-53F8-8D792B4914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56363" y="2924176"/>
            <a:ext cx="4038600" cy="23034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Respond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help your friends  to reflect on what they have read?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say prayers that need a response?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Who will lead the prayers?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7C12724-1FCC-B9BE-B5C2-E4B520E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8"/>
            <a:ext cx="8208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Tahoma" panose="020B0604030504040204" pitchFamily="34" charset="0"/>
              </a:rPr>
              <a:t>What will you put on the focus table?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647A8A8-8755-5BB3-0F36-D8168645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0"/>
            <a:ext cx="41767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Who will read?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What Scripture will you read?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act out the reading?  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use a Power Point       	presentation?</a:t>
            </a:r>
            <a:r>
              <a:rPr lang="en-GB" altLang="en-US"/>
              <a:t>                                                                                          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E9180D2E-51A3-B033-9EDF-65BAF407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5164138"/>
            <a:ext cx="41767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Tahoma" panose="020B0604030504040204" pitchFamily="34" charset="0"/>
              </a:rPr>
              <a:t>Go Forth</a:t>
            </a:r>
          </a:p>
          <a:p>
            <a:pPr eaLnBrk="1" hangingPunct="1">
              <a:buFontTx/>
              <a:buChar char="•"/>
            </a:pPr>
            <a:r>
              <a:rPr lang="en-GB" altLang="en-US" dirty="0">
                <a:latin typeface="Tahoma" panose="020B0604030504040204" pitchFamily="34" charset="0"/>
              </a:rPr>
              <a:t>      What do you want your friends to        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take away from this Act of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Worship to remember its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message?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945BD47F-D73B-AA31-8E8F-CC20A0E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860800"/>
            <a:ext cx="43195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latin typeface="Tahoma" panose="020B0604030504040204" pitchFamily="34" charset="0"/>
              </a:rPr>
              <a:t>Listen</a:t>
            </a:r>
          </a:p>
          <a:p>
            <a:pPr eaLnBrk="1" hangingPunct="1">
              <a:spcBef>
                <a:spcPct val="50000"/>
              </a:spcBef>
            </a:pPr>
            <a:endParaRPr lang="en-GB" altLang="en-US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pic>
        <p:nvPicPr>
          <p:cNvPr id="5129" name="Picture 9" descr="Prayer_Works">
            <a:extLst>
              <a:ext uri="{FF2B5EF4-FFF2-40B4-BE49-F238E27FC236}">
                <a16:creationId xmlns:a16="http://schemas.microsoft.com/office/drawing/2014/main" id="{00989A9A-CC96-2D74-C218-F2EDA2A4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57339"/>
            <a:ext cx="25923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471A9817-CDC6-4DC7-C7AC-0427FA63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708276"/>
            <a:ext cx="2808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9B6D9-EC1A-44D8-B3E9-B311CE63F9FC}"/>
              </a:ext>
            </a:extLst>
          </p:cNvPr>
          <p:cNvSpPr txBox="1"/>
          <p:nvPr/>
        </p:nvSpPr>
        <p:spPr>
          <a:xfrm>
            <a:off x="621437" y="188913"/>
            <a:ext cx="1096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READINGS </a:t>
            </a:r>
            <a:r>
              <a:rPr lang="en-GB" sz="1200" b="1" dirty="0">
                <a:solidFill>
                  <a:srgbClr val="FF0000"/>
                </a:solidFill>
              </a:rPr>
              <a:t>MUST BE FROM THE ‘GOOD NEWS’ BIBLE. 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The following link includes responses for psalms (select the Sunday date for the readings):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https://www.catholicgallery.org/mass-reading/daily-mass-readings-2024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4" y="127583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Spring 1 2025</a:t>
            </a:r>
            <a:endParaRPr lang="en-GB" sz="1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35004"/>
              </p:ext>
            </p:extLst>
          </p:nvPr>
        </p:nvGraphicFramePr>
        <p:xfrm>
          <a:off x="755009" y="496915"/>
          <a:ext cx="10687547" cy="3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29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58754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91258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62889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607713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Jeremiah 31.7-14; Psalm 147.12-20; Ephesians 1.3-14; </a:t>
                      </a:r>
                      <a:r>
                        <a:rPr lang="en-GB" sz="1200" b="1" dirty="0"/>
                        <a:t>John 1.(1-9),10-18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 promise made real </a:t>
                      </a: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32370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13.1.25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inherit"/>
                        </a:rPr>
                        <a:t>I</a:t>
                      </a:r>
                      <a:r>
                        <a:rPr lang="en-GB" sz="1200" dirty="0" err="1"/>
                        <a:t>saiah</a:t>
                      </a:r>
                      <a:r>
                        <a:rPr lang="en-GB" sz="1200" dirty="0"/>
                        <a:t> 43.1-7; Psalm 29; Acts 8.14-17; </a:t>
                      </a:r>
                      <a:r>
                        <a:rPr lang="en-GB" sz="1200" b="1" dirty="0"/>
                        <a:t>Luke 3.15-17,21-22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dirty="0"/>
                        <a:t>Meeting in the waters 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7042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20.1.25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/>
                        <a:t>Isaiah 62.1-5; Psalm 36.5-10; 1 Corinthians 12.1-11; </a:t>
                      </a:r>
                      <a:r>
                        <a:rPr lang="en-GB" sz="1200" b="1" dirty="0"/>
                        <a:t>John 2.1-11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dirty="0"/>
                        <a:t>Unexpected abundance</a:t>
                      </a: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16751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27.1.25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Nehemiah 8.1-3, 5-6, 8-10; Psalm 19; 1 Corinthians 12.12-31a; </a:t>
                      </a:r>
                      <a:r>
                        <a:rPr lang="en-GB" sz="1200" b="1" dirty="0"/>
                        <a:t>Luke 4.14-21</a:t>
                      </a: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/>
                        <a:t>Good news for everybody</a:t>
                      </a:r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15532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3.2.25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dirty="0"/>
                        <a:t>Jeremiah 1.4-10; Psalm 71.1-6; 1 Corinthians 13.1-13; </a:t>
                      </a:r>
                      <a:r>
                        <a:rPr lang="en-GB" sz="1200" b="1" dirty="0"/>
                        <a:t>Luke 4.21-30</a:t>
                      </a: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1" dirty="0">
                          <a:effectLst/>
                          <a:latin typeface="inherit"/>
                        </a:rPr>
                        <a:t>Tough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7285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WK 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10.2.25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/>
                        <a:t>Isaiah 6.1-8,(9-13); Psalm 138; 1 Corinthians 15.1-11; </a:t>
                      </a:r>
                      <a:r>
                        <a:rPr lang="en-GB" sz="1200" b="1" dirty="0"/>
                        <a:t>Luke 5.1-11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dirty="0">
                          <a:effectLst/>
                          <a:latin typeface="inherit"/>
                        </a:rPr>
                        <a:t>Whom shall I send?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08117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16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7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4" y="127583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Autumn 2 2025</a:t>
            </a:r>
            <a:endParaRPr lang="en-GB" sz="12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14443"/>
              </p:ext>
            </p:extLst>
          </p:nvPr>
        </p:nvGraphicFramePr>
        <p:xfrm>
          <a:off x="642786" y="967432"/>
          <a:ext cx="10567143" cy="576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89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48822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45417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59792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576992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Genesis 45:3-11,15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Psalm 37:1-11,39-40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1 Corinthians 15:35-38,42-50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dirty="0">
                          <a:effectLst/>
                          <a:latin typeface="inherit"/>
                        </a:rPr>
                        <a:t>Having a generous spirit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137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8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3 .3.25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inherit"/>
                        </a:rPr>
                        <a:t>Psalm 99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inherit"/>
                        </a:rPr>
                        <a:t>2 Corinthians 3:12–4:2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inherit"/>
                        </a:rPr>
                        <a:t>Luke 9:28-36,(37-43)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Face-to-face with God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1" dirty="0">
                          <a:effectLst/>
                          <a:latin typeface="inherit"/>
                        </a:rPr>
                        <a:t>Transfiguration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0639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9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Deuteronomy 26:1-11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Psalm 91:1-2,9-16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Romans 10:8b-13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Tools to survive and thrive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8066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10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Deuteronomy 26:1-11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Psalm 91:1-2,9-16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Romans 10:8b-13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Now and Not Yet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3012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11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Isaiah 55:1-9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Psalm 63:1-8</a:t>
                      </a:r>
                    </a:p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1 Corinthians 10:1-13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Repentance and second chances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1645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r>
                        <a:rPr lang="en-GB" sz="1200" dirty="0"/>
                        <a:t> 12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Joshua 5:9-12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Psalm 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Corinthians 5:16-21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kind of welcome?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7339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1954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985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4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3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                Date: 6.1.25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  <a:r>
              <a:rPr lang="en-GB" dirty="0"/>
              <a:t>A promise made real 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dirty="0"/>
              <a:t>Jeremiah 31.7-14; Psalm 147.12-20; Ephesians 1.3-14; </a:t>
            </a:r>
            <a:r>
              <a:rPr lang="en-GB" b="1" dirty="0"/>
              <a:t>John 1.(1-9),10-18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41131"/>
              </p:ext>
            </p:extLst>
          </p:nvPr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MASS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FEAST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OF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EPIPHANY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8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2                Date: 13.1.25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</a:t>
            </a:r>
            <a:r>
              <a:rPr lang="en-GB" dirty="0"/>
              <a:t>Meeting in the waters 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I</a:t>
            </a:r>
            <a:r>
              <a:rPr lang="en-GB" dirty="0"/>
              <a:t>saiah 43.1-7; Psalm 29; Acts 8.14-17; </a:t>
            </a:r>
            <a:r>
              <a:rPr lang="en-GB" b="1" dirty="0"/>
              <a:t>Luke 3.15-17,21-22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40008"/>
              </p:ext>
            </p:extLst>
          </p:nvPr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4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3                Date: 20.1.25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  <a:r>
              <a:rPr lang="en-GB" dirty="0"/>
              <a:t>Unexpected abundance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dirty="0"/>
              <a:t>Isaiah 62.1-5; Psalm 36.5-10; 1 Corinthians 12.1-11; </a:t>
            </a:r>
            <a:r>
              <a:rPr lang="en-GB" b="1" dirty="0"/>
              <a:t>John 2.1-11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53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4                Date: 27.1.25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  <a:r>
              <a:rPr lang="en-GB" dirty="0"/>
              <a:t>Good news for everybody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dirty="0"/>
              <a:t>Nehemiah 8.1-3, 5-6, 8-10; Psalm 19; 1 Corinthians 12.12-31a; </a:t>
            </a:r>
            <a:r>
              <a:rPr lang="en-GB" b="1" dirty="0"/>
              <a:t>Luke 4.14-21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92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Spring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5                Date: 3.2.25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9338" y="804348"/>
            <a:ext cx="107986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Tough Love</a:t>
            </a:r>
          </a:p>
          <a:p>
            <a:r>
              <a:rPr lang="en-GB" dirty="0"/>
              <a:t>Jeremiah 1.4-10; Psalm 71.1-6; 1 Corinthians 13.1-13; </a:t>
            </a:r>
            <a:r>
              <a:rPr lang="en-GB" b="1" dirty="0"/>
              <a:t>Luke 4.21-30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6395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987</Words>
  <Application>Microsoft Office PowerPoint</Application>
  <PresentationFormat>Widescreen</PresentationFormat>
  <Paragraphs>320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Meiryo</vt:lpstr>
      <vt:lpstr>Arial</vt:lpstr>
      <vt:lpstr>Corbel</vt:lpstr>
      <vt:lpstr>inherit</vt:lpstr>
      <vt:lpstr>Tahoma</vt:lpstr>
      <vt:lpstr>SketchLinesVTI</vt:lpstr>
      <vt:lpstr>Class Collective Worship </vt:lpstr>
      <vt:lpstr>Helping Children to plan: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Collective Worship</dc:title>
  <dc:creator>Helen McCahey</dc:creator>
  <cp:lastModifiedBy>Helen Mccahey</cp:lastModifiedBy>
  <cp:revision>71</cp:revision>
  <dcterms:created xsi:type="dcterms:W3CDTF">2022-07-27T18:40:45Z</dcterms:created>
  <dcterms:modified xsi:type="dcterms:W3CDTF">2025-04-22T10:56:40Z</dcterms:modified>
</cp:coreProperties>
</file>