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74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2B1"/>
    <a:srgbClr val="66CCFF"/>
    <a:srgbClr val="1FE3FD"/>
    <a:srgbClr val="CCECFF"/>
    <a:srgbClr val="D8E9E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91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7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94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10/15/2024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1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510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5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9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3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1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7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4" r:id="rId6"/>
    <p:sldLayoutId id="2147483769" r:id="rId7"/>
    <p:sldLayoutId id="2147483765" r:id="rId8"/>
    <p:sldLayoutId id="2147483766" r:id="rId9"/>
    <p:sldLayoutId id="2147483767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otsontheweb.com/lectionary/2020/109-september-october-2020-a/proper-2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otsontheweb.com/lectionary/2020/109-september-october-2020-a/proper-25" TargetMode="External"/><Relationship Id="rId2" Type="http://schemas.openxmlformats.org/officeDocument/2006/relationships/hyperlink" Target="https://www.rootsontheweb.com/lectionary/2024/134-november-december-2024-bc/proper-26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otsontheweb.com/lectionary/2024/134-november-december-2024-bc/proper-2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otsontheweb.com/lectionary/2024/134-november-december-2024-bc/christ-the-kin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otsontheweb.com/lectionary/2024/134-november-december-2024-bc/advent-1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otsontheweb.com/lectionary/2024/134-november-december-2024-bc/advent-2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otsontheweb.com/lectionary/2024/134-november-december-2024-bc/advent-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otsontheweb.com/lectionary/2024/134-november-december-2024-bc/proper-27" TargetMode="External"/><Relationship Id="rId7" Type="http://schemas.openxmlformats.org/officeDocument/2006/relationships/hyperlink" Target="https://www.rootsontheweb.com/lectionary/2024/134-november-december-2024-bc/advent-3" TargetMode="External"/><Relationship Id="rId2" Type="http://schemas.openxmlformats.org/officeDocument/2006/relationships/hyperlink" Target="https://www.rootsontheweb.com/lectionary/2024/134-november-december-2024-bc/proper-2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ootsontheweb.com/lectionary/2024/134-november-december-2024-bc/advent-2" TargetMode="External"/><Relationship Id="rId5" Type="http://schemas.openxmlformats.org/officeDocument/2006/relationships/hyperlink" Target="https://www.rootsontheweb.com/lectionary/2024/134-november-december-2024-bc/christ-the-king" TargetMode="External"/><Relationship Id="rId4" Type="http://schemas.openxmlformats.org/officeDocument/2006/relationships/hyperlink" Target="https://www.rootsontheweb.com/lectionary/2024/134-november-december-2024-bc/proper-2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otsontheweb.com/lectionary/2020/109-september-october-2020-a/proper-1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lose up image of hands applauding">
            <a:extLst>
              <a:ext uri="{FF2B5EF4-FFF2-40B4-BE49-F238E27FC236}">
                <a16:creationId xmlns:a16="http://schemas.microsoft.com/office/drawing/2014/main" id="{C505DF24-582E-DC43-5CE5-B4221747A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12" r="12614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BE38E-6E2F-7503-5AD7-1C184556F2A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911225"/>
            <a:ext cx="5273675" cy="3067050"/>
          </a:xfrm>
        </p:spPr>
        <p:txBody>
          <a:bodyPr anchor="b">
            <a:normAutofit fontScale="90000"/>
          </a:bodyPr>
          <a:lstStyle/>
          <a:p>
            <a:r>
              <a:rPr lang="en-GB" sz="6000" dirty="0"/>
              <a:t>Class Collective Worship</a:t>
            </a:r>
            <a:br>
              <a:rPr lang="en-GB" sz="6000" dirty="0"/>
            </a:b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32CC3-C487-C1E0-AD50-C03E31EE0D2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847975"/>
            <a:ext cx="4162425" cy="1576388"/>
          </a:xfrm>
        </p:spPr>
        <p:txBody>
          <a:bodyPr anchor="t">
            <a:normAutofit/>
          </a:bodyPr>
          <a:lstStyle/>
          <a:p>
            <a:r>
              <a:rPr lang="en-GB" sz="4000" dirty="0"/>
              <a:t>Autumn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ED8BB-2B30-1BF2-6E8F-3228465A8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86" t="15374" r="65867" b="68571"/>
          <a:stretch/>
        </p:blipFill>
        <p:spPr>
          <a:xfrm>
            <a:off x="1097309" y="3978275"/>
            <a:ext cx="1679511" cy="20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          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7              Date: 14.10.24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24218"/>
            <a:ext cx="111345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Rosary</a:t>
            </a:r>
          </a:p>
          <a:p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Wisdom 7: 7-11</a:t>
            </a:r>
            <a:br>
              <a:rPr lang="en-GB" dirty="0"/>
            </a:b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Psalms 90: 12-13, 14-15, 16-17</a:t>
            </a:r>
            <a:br>
              <a:rPr lang="en-GB" dirty="0"/>
            </a:b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Hebrews 4: 12-13</a:t>
            </a:r>
            <a:br>
              <a:rPr lang="en-GB" dirty="0"/>
            </a:br>
            <a:r>
              <a:rPr lang="en-GB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Gospel:</a:t>
            </a: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 Mark 10: 17-30</a:t>
            </a:r>
            <a:endParaRPr lang="en-GB" b="1" dirty="0">
              <a:effectLst/>
              <a:latin typeface="inherit"/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sz="1800" u="sng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 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90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          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8              Date:21.10.24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24218"/>
            <a:ext cx="111345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 Harvest</a:t>
            </a:r>
          </a:p>
          <a:p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Isaiah 53: 10-11</a:t>
            </a:r>
            <a:br>
              <a:rPr lang="en-GB" sz="1800" dirty="0"/>
            </a:b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Psalms 33: 4-5, 18-19, 20, 22</a:t>
            </a:r>
            <a:br>
              <a:rPr lang="en-GB" sz="1800" dirty="0"/>
            </a:b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Hebrews 4: 14-16</a:t>
            </a:r>
            <a:br>
              <a:rPr lang="en-GB" sz="1800" dirty="0"/>
            </a:br>
            <a:r>
              <a:rPr lang="en-GB" sz="1800" dirty="0"/>
              <a:t>*</a:t>
            </a:r>
            <a:r>
              <a:rPr lang="en-GB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Gospel:</a:t>
            </a: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 Matthew 9:35-38</a:t>
            </a:r>
            <a:endParaRPr lang="en-GB" sz="1800" b="1" dirty="0">
              <a:effectLst/>
              <a:latin typeface="inherit"/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8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          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 9             Date: 4.11.24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658582"/>
            <a:ext cx="11134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</a:t>
            </a:r>
          </a:p>
          <a:p>
            <a:r>
              <a:rPr lang="en-GB" b="1" i="0" u="none" strike="noStrike" dirty="0">
                <a:solidFill>
                  <a:srgbClr val="0000FF"/>
                </a:solidFill>
                <a:effectLst/>
                <a:latin typeface="proxima-nova"/>
                <a:hlinkClick r:id="rId2"/>
              </a:rPr>
              <a:t> Love, actually</a:t>
            </a:r>
            <a:br>
              <a:rPr lang="en-GB" dirty="0"/>
            </a:br>
            <a:r>
              <a:rPr lang="en-GB" b="1" i="0" dirty="0">
                <a:solidFill>
                  <a:srgbClr val="000000"/>
                </a:solidFill>
                <a:effectLst/>
                <a:latin typeface="proxima-nova"/>
              </a:rPr>
              <a:t>Ruth 1:1-18</a:t>
            </a: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; Psalm 146; Hebrews 9.11-14; Mark 12.28-34</a:t>
            </a:r>
            <a:endParaRPr lang="en-GB" b="1" dirty="0">
              <a:solidFill>
                <a:srgbClr val="7030A0"/>
              </a:solidFill>
            </a:endParaRPr>
          </a:p>
          <a:p>
            <a:r>
              <a:rPr lang="en-GB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49419"/>
              </p:ext>
            </p:extLst>
          </p:nvPr>
        </p:nvGraphicFramePr>
        <p:xfrm>
          <a:off x="0" y="2114026"/>
          <a:ext cx="12064483" cy="4222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7466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51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          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10              Date: 11.11.24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24218"/>
            <a:ext cx="11134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</a:t>
            </a:r>
          </a:p>
          <a:p>
            <a:r>
              <a:rPr lang="en-GB" b="1" i="0" u="none" strike="noStrike" dirty="0">
                <a:solidFill>
                  <a:srgbClr val="0000FF"/>
                </a:solidFill>
                <a:effectLst/>
                <a:latin typeface="proxima-nova"/>
                <a:hlinkClick r:id="rId2"/>
              </a:rPr>
              <a:t>Giving beyond obligation</a:t>
            </a:r>
            <a:r>
              <a:rPr lang="en-GB" b="1" i="0" u="none" strike="noStrike" dirty="0">
                <a:solidFill>
                  <a:srgbClr val="0000FF"/>
                </a:solidFill>
                <a:effectLst/>
                <a:latin typeface="proxima-nova"/>
              </a:rPr>
              <a:t> (KS1 Giving)</a:t>
            </a:r>
            <a:br>
              <a:rPr lang="en-GB" dirty="0"/>
            </a:br>
            <a:r>
              <a:rPr lang="en-GB" b="1" i="0" dirty="0">
                <a:solidFill>
                  <a:srgbClr val="000000"/>
                </a:solidFill>
                <a:effectLst/>
                <a:latin typeface="proxima-nova"/>
              </a:rPr>
              <a:t>Ruth 3:1-5; 4:13-17</a:t>
            </a: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; Psalm 127; Hebrews 9.24-28; Mark 12.38-44</a:t>
            </a:r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03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           Wk:11               Date: 25.11.24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24218"/>
            <a:ext cx="11134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Month of The Holy Souls</a:t>
            </a:r>
          </a:p>
          <a:p>
            <a:r>
              <a:rPr lang="en-GB" b="1" i="0" u="sng" dirty="0">
                <a:solidFill>
                  <a:srgbClr val="0000FF"/>
                </a:solidFill>
                <a:effectLst/>
                <a:latin typeface="proxima-nova"/>
                <a:hlinkClick r:id="rId2"/>
              </a:rPr>
              <a:t>King Jesus: Pictured and promised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Christ the King: </a:t>
            </a:r>
            <a:r>
              <a:rPr lang="en-GB" b="1" i="0" dirty="0">
                <a:solidFill>
                  <a:srgbClr val="000000"/>
                </a:solidFill>
                <a:effectLst/>
                <a:latin typeface="proxima-nova"/>
              </a:rPr>
              <a:t>Daniel 7.9-10,13-14</a:t>
            </a: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; Psalm 93; Revelation 1.4b-8; John 18.33-37</a:t>
            </a:r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91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           Wk:12               Date: 2.12.24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24218"/>
            <a:ext cx="11134530" cy="1200329"/>
          </a:xfrm>
          <a:prstGeom prst="rect">
            <a:avLst/>
          </a:prstGeom>
          <a:solidFill>
            <a:srgbClr val="CE02B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Theme / Readings for this week: HOPE</a:t>
            </a:r>
          </a:p>
          <a:p>
            <a:r>
              <a:rPr lang="en-GB" b="1" i="0" u="none" strike="noStrike" dirty="0">
                <a:solidFill>
                  <a:srgbClr val="0000FF"/>
                </a:solidFill>
                <a:effectLst/>
                <a:latin typeface="proxima-nova"/>
                <a:hlinkClick r:id="rId2"/>
              </a:rPr>
              <a:t>Hopeful beginnings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Advent 1: Jeremiah 33.14-16; Psalm 25.1-10; 1 Thessalonians 3.9-13; </a:t>
            </a:r>
            <a:r>
              <a:rPr lang="en-GB" b="1" i="0" dirty="0">
                <a:solidFill>
                  <a:srgbClr val="000000"/>
                </a:solidFill>
                <a:effectLst/>
                <a:latin typeface="proxima-nova"/>
              </a:rPr>
              <a:t>Luke 21.25-36</a:t>
            </a:r>
            <a:endParaRPr lang="en-GB" b="1" dirty="0"/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71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           Wk:13             Date:  9.12.24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878051"/>
            <a:ext cx="11134530" cy="1200329"/>
          </a:xfrm>
          <a:prstGeom prst="rect">
            <a:avLst/>
          </a:prstGeom>
          <a:solidFill>
            <a:srgbClr val="CE02B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Theme / Readings for this week</a:t>
            </a:r>
            <a:r>
              <a:rPr lang="en-GB" b="1" dirty="0">
                <a:solidFill>
                  <a:srgbClr val="7030A0"/>
                </a:solidFill>
              </a:rPr>
              <a:t>:</a:t>
            </a:r>
          </a:p>
          <a:p>
            <a:r>
              <a:rPr lang="en-GB" b="1" i="0" u="none" strike="noStrike" dirty="0">
                <a:solidFill>
                  <a:srgbClr val="0000FF"/>
                </a:solidFill>
                <a:effectLst/>
                <a:latin typeface="proxima-nova"/>
                <a:hlinkClick r:id="rId2"/>
              </a:rPr>
              <a:t>A loving plan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Advent 2: Malachi 3.1-4; </a:t>
            </a:r>
            <a:r>
              <a:rPr lang="en-GB" b="1" i="0" dirty="0">
                <a:solidFill>
                  <a:srgbClr val="000000"/>
                </a:solidFill>
                <a:effectLst/>
                <a:latin typeface="proxima-nova"/>
              </a:rPr>
              <a:t>Luke 1.68-79 (Benedictus)</a:t>
            </a: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; Philippians 1.3-11; Luke 3.1-6</a:t>
            </a:r>
            <a:endParaRPr lang="en-GB" dirty="0"/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019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          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14             Date: 16.12.24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24218"/>
            <a:ext cx="11134530" cy="1200329"/>
          </a:xfrm>
          <a:prstGeom prst="rect">
            <a:avLst/>
          </a:prstGeom>
          <a:solidFill>
            <a:srgbClr val="CE02B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Theme / Readings for this week</a:t>
            </a:r>
            <a:r>
              <a:rPr lang="en-GB" b="1" dirty="0">
                <a:solidFill>
                  <a:srgbClr val="7030A0"/>
                </a:solidFill>
              </a:rPr>
              <a:t>:</a:t>
            </a:r>
          </a:p>
          <a:p>
            <a:r>
              <a:rPr lang="en-GB" b="1" i="0" u="none" strike="noStrike" dirty="0">
                <a:solidFill>
                  <a:srgbClr val="0000FF"/>
                </a:solidFill>
                <a:effectLst/>
                <a:latin typeface="proxima-nova"/>
                <a:hlinkClick r:id="rId2"/>
              </a:rPr>
              <a:t>Joyful news?</a:t>
            </a:r>
            <a:br>
              <a:rPr lang="en-GB" dirty="0"/>
            </a:b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Advent 3: </a:t>
            </a:r>
            <a:r>
              <a:rPr lang="en-GB" b="1" i="0" dirty="0">
                <a:solidFill>
                  <a:srgbClr val="000000"/>
                </a:solidFill>
                <a:effectLst/>
                <a:latin typeface="proxima-nova"/>
              </a:rPr>
              <a:t>Zephaniah 3.14-20</a:t>
            </a:r>
            <a:r>
              <a:rPr lang="en-GB" b="0" i="0" dirty="0">
                <a:solidFill>
                  <a:srgbClr val="000000"/>
                </a:solidFill>
                <a:effectLst/>
                <a:latin typeface="proxima-nova"/>
              </a:rPr>
              <a:t>; Isaiah 12.2-6 (Canticle); Philippians 4.4-7; Luke 3.7-18</a:t>
            </a:r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97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5193363-1EE3-4A86-E8B5-C85B20005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Tahoma" panose="020B0604030504040204" pitchFamily="34" charset="0"/>
              </a:rPr>
              <a:t>Helping Children to plan: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EB71C1C-0F02-8572-60F1-6DCB618510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47851" y="1557339"/>
            <a:ext cx="4176713" cy="216058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en-GB" altLang="en-US" sz="2400" b="1">
                <a:latin typeface="Tahoma" panose="020B0604030504040204" pitchFamily="34" charset="0"/>
              </a:rPr>
              <a:t>Gather 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What music might you play?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How will you arrange the children?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Will you light the candle(s)?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Can you find an appropriate picture / poster / artefact? – explain it.</a:t>
            </a:r>
          </a:p>
          <a:p>
            <a:pPr eaLnBrk="1" hangingPunct="1"/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D4F9583-574A-5733-53F8-8D792B4914B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56363" y="2924176"/>
            <a:ext cx="4038600" cy="23034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GB" altLang="en-US" sz="2400" b="1">
                <a:latin typeface="Tahoma" panose="020B0604030504040204" pitchFamily="34" charset="0"/>
              </a:rPr>
              <a:t>Respond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How will you help your friends  to reflect on what they have read?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Will you say prayers that need a response?</a:t>
            </a:r>
          </a:p>
          <a:p>
            <a:pPr eaLnBrk="1" hangingPunct="1"/>
            <a:r>
              <a:rPr lang="en-GB" altLang="en-US">
                <a:latin typeface="Tahoma" panose="020B0604030504040204" pitchFamily="34" charset="0"/>
              </a:rPr>
              <a:t>Who will lead the prayers?</a:t>
            </a:r>
          </a:p>
          <a:p>
            <a:pPr eaLnBrk="1" hangingPunct="1"/>
            <a:endParaRPr lang="en-GB" altLang="en-US">
              <a:latin typeface="Tahoma" panose="020B0604030504040204" pitchFamily="34" charset="0"/>
            </a:endParaRPr>
          </a:p>
          <a:p>
            <a:pPr eaLnBrk="1" hangingPunct="1"/>
            <a:endParaRPr lang="en-GB" altLang="en-US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47C12724-1FCC-B9BE-B5C2-E4B520E03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125538"/>
            <a:ext cx="8208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latin typeface="Tahoma" panose="020B0604030504040204" pitchFamily="34" charset="0"/>
              </a:rPr>
              <a:t>What will you put on the focus table?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7647A8A8-8755-5BB3-0F36-D81686451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292600"/>
            <a:ext cx="417671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GB" altLang="en-US">
                <a:latin typeface="Tahoma" panose="020B0604030504040204" pitchFamily="34" charset="0"/>
              </a:rPr>
              <a:t>  Who will read?</a:t>
            </a:r>
          </a:p>
          <a:p>
            <a:pPr eaLnBrk="1" hangingPunct="1">
              <a:spcBef>
                <a:spcPct val="5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GB" altLang="en-US">
                <a:latin typeface="Tahoma" panose="020B0604030504040204" pitchFamily="34" charset="0"/>
              </a:rPr>
              <a:t>  What Scripture will you read?      </a:t>
            </a:r>
          </a:p>
          <a:p>
            <a:pPr eaLnBrk="1" hangingPunct="1">
              <a:spcBef>
                <a:spcPct val="5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GB" altLang="en-US">
                <a:latin typeface="Tahoma" panose="020B0604030504040204" pitchFamily="34" charset="0"/>
              </a:rPr>
              <a:t>  Will you act out the reading?        </a:t>
            </a:r>
          </a:p>
          <a:p>
            <a:pPr eaLnBrk="1" hangingPunct="1">
              <a:spcBef>
                <a:spcPct val="5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GB" altLang="en-US">
                <a:latin typeface="Tahoma" panose="020B0604030504040204" pitchFamily="34" charset="0"/>
              </a:rPr>
              <a:t>  Will you use a Power Point       	presentation?</a:t>
            </a:r>
            <a:r>
              <a:rPr lang="en-GB" altLang="en-US"/>
              <a:t>                                                                                          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E9180D2E-51A3-B033-9EDF-65BAF4077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5164138"/>
            <a:ext cx="4176712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dirty="0">
                <a:latin typeface="Tahoma" panose="020B0604030504040204" pitchFamily="34" charset="0"/>
              </a:rPr>
              <a:t>Go Forth</a:t>
            </a:r>
          </a:p>
          <a:p>
            <a:pPr eaLnBrk="1" hangingPunct="1">
              <a:buFontTx/>
              <a:buChar char="•"/>
            </a:pPr>
            <a:r>
              <a:rPr lang="en-GB" altLang="en-US" dirty="0">
                <a:latin typeface="Tahoma" panose="020B0604030504040204" pitchFamily="34" charset="0"/>
              </a:rPr>
              <a:t>      What do you want your friends to                  </a:t>
            </a:r>
          </a:p>
          <a:p>
            <a:pPr eaLnBrk="1" hangingPunct="1"/>
            <a:r>
              <a:rPr lang="en-GB" altLang="en-US" dirty="0">
                <a:latin typeface="Tahoma" panose="020B0604030504040204" pitchFamily="34" charset="0"/>
              </a:rPr>
              <a:t>       take away from this Act of          </a:t>
            </a:r>
          </a:p>
          <a:p>
            <a:pPr eaLnBrk="1" hangingPunct="1"/>
            <a:r>
              <a:rPr lang="en-GB" altLang="en-US" dirty="0">
                <a:latin typeface="Tahoma" panose="020B0604030504040204" pitchFamily="34" charset="0"/>
              </a:rPr>
              <a:t>       Worship to remember its   </a:t>
            </a:r>
          </a:p>
          <a:p>
            <a:pPr eaLnBrk="1" hangingPunct="1"/>
            <a:r>
              <a:rPr lang="en-GB" altLang="en-US" dirty="0">
                <a:latin typeface="Tahoma" panose="020B0604030504040204" pitchFamily="34" charset="0"/>
              </a:rPr>
              <a:t>       message?</a:t>
            </a:r>
          </a:p>
          <a:p>
            <a:pPr eaLnBrk="1" hangingPunct="1">
              <a:spcBef>
                <a:spcPct val="50000"/>
              </a:spcBef>
            </a:pPr>
            <a:endParaRPr lang="en-GB" altLang="en-US" dirty="0"/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945BD47F-D73B-AA31-8E8F-CC20A0E1C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3860800"/>
            <a:ext cx="43195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latin typeface="Tahoma" panose="020B0604030504040204" pitchFamily="34" charset="0"/>
              </a:rPr>
              <a:t>Listen</a:t>
            </a:r>
          </a:p>
          <a:p>
            <a:pPr eaLnBrk="1" hangingPunct="1">
              <a:spcBef>
                <a:spcPct val="50000"/>
              </a:spcBef>
            </a:pPr>
            <a:endParaRPr lang="en-GB" altLang="en-US" b="1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GB" altLang="en-US"/>
          </a:p>
        </p:txBody>
      </p:sp>
      <p:pic>
        <p:nvPicPr>
          <p:cNvPr id="5129" name="Picture 9" descr="Prayer_Works">
            <a:extLst>
              <a:ext uri="{FF2B5EF4-FFF2-40B4-BE49-F238E27FC236}">
                <a16:creationId xmlns:a16="http://schemas.microsoft.com/office/drawing/2014/main" id="{00989A9A-CC96-2D74-C218-F2EDA2A40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557339"/>
            <a:ext cx="25923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10">
            <a:extLst>
              <a:ext uri="{FF2B5EF4-FFF2-40B4-BE49-F238E27FC236}">
                <a16:creationId xmlns:a16="http://schemas.microsoft.com/office/drawing/2014/main" id="{471A9817-CDC6-4DC7-C7AC-0427FA63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2708276"/>
            <a:ext cx="28082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9B6D9-EC1A-44D8-B3E9-B311CE63F9FC}"/>
              </a:ext>
            </a:extLst>
          </p:cNvPr>
          <p:cNvSpPr txBox="1"/>
          <p:nvPr/>
        </p:nvSpPr>
        <p:spPr>
          <a:xfrm>
            <a:off x="621437" y="188913"/>
            <a:ext cx="1096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rgbClr val="FF0000"/>
                </a:solidFill>
              </a:rPr>
              <a:t>READINGS </a:t>
            </a:r>
            <a:r>
              <a:rPr lang="en-GB" sz="1200" b="1" dirty="0">
                <a:solidFill>
                  <a:srgbClr val="FF0000"/>
                </a:solidFill>
              </a:rPr>
              <a:t>MUST BE FROM THE ‘GOOD NEWS’ BIBLE.  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The following link includes responses for psalms (select the Sunday date for the readings): 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https://www.catholicgallery.org/mass-reading/daily-mass-readings-2024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3BDCB-7937-8A48-85A8-A62EAE5700DE}"/>
              </a:ext>
            </a:extLst>
          </p:cNvPr>
          <p:cNvSpPr txBox="1"/>
          <p:nvPr/>
        </p:nvSpPr>
        <p:spPr>
          <a:xfrm>
            <a:off x="142614" y="127583"/>
            <a:ext cx="1156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Collective Worship prayer themes overview Autumn 1 2024                         </a:t>
            </a:r>
            <a:r>
              <a:rPr lang="en-GB" sz="1200" b="1" dirty="0"/>
              <a:t>(*Not the Sunday Reading)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7FC9E44-FA7F-CBDA-4C8B-95FD96541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30074"/>
              </p:ext>
            </p:extLst>
          </p:nvPr>
        </p:nvGraphicFramePr>
        <p:xfrm>
          <a:off x="749443" y="496915"/>
          <a:ext cx="10693113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495">
                  <a:extLst>
                    <a:ext uri="{9D8B030D-6E8A-4147-A177-3AD203B41FA5}">
                      <a16:colId xmlns:a16="http://schemas.microsoft.com/office/drawing/2014/main" val="2985120109"/>
                    </a:ext>
                  </a:extLst>
                </a:gridCol>
                <a:gridCol w="858754">
                  <a:extLst>
                    <a:ext uri="{9D8B030D-6E8A-4147-A177-3AD203B41FA5}">
                      <a16:colId xmlns:a16="http://schemas.microsoft.com/office/drawing/2014/main" val="1287395140"/>
                    </a:ext>
                  </a:extLst>
                </a:gridCol>
                <a:gridCol w="3891258">
                  <a:extLst>
                    <a:ext uri="{9D8B030D-6E8A-4147-A177-3AD203B41FA5}">
                      <a16:colId xmlns:a16="http://schemas.microsoft.com/office/drawing/2014/main" val="119413164"/>
                    </a:ext>
                  </a:extLst>
                </a:gridCol>
                <a:gridCol w="2628893">
                  <a:extLst>
                    <a:ext uri="{9D8B030D-6E8A-4147-A177-3AD203B41FA5}">
                      <a16:colId xmlns:a16="http://schemas.microsoft.com/office/drawing/2014/main" val="3414201644"/>
                    </a:ext>
                  </a:extLst>
                </a:gridCol>
                <a:gridCol w="2607713">
                  <a:extLst>
                    <a:ext uri="{9D8B030D-6E8A-4147-A177-3AD203B41FA5}">
                      <a16:colId xmlns:a16="http://schemas.microsoft.com/office/drawing/2014/main" val="3372993175"/>
                    </a:ext>
                  </a:extLst>
                </a:gridCol>
              </a:tblGrid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endParaRPr lang="en-GB" sz="1200" dirty="0"/>
                    </a:p>
                    <a:p>
                      <a:r>
                        <a:rPr lang="en-GB" sz="1200" dirty="0"/>
                        <a:t>Liturgical 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457958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inherit"/>
                        </a:rPr>
                        <a:t>Isa 35:4-7     Jas 2:1-5    Matt 4: 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Proclaim the Good News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332370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  <a:latin typeface="inherit"/>
                        </a:rPr>
                        <a:t>16.9.24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inherit"/>
                        </a:rPr>
                        <a:t>Isa 50:5-9    Ps 114: 1-6. 8-9 r.9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inherit"/>
                        </a:rPr>
                        <a:t>Mark 8:27-35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dirty="0">
                          <a:effectLst/>
                          <a:latin typeface="inherit"/>
                        </a:rPr>
                        <a:t>Difficult times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970426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  <a:latin typeface="inherit"/>
                        </a:rPr>
                        <a:t>23.9.24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inherit"/>
                        </a:rPr>
                        <a:t>Jas 3:16—4:3</a:t>
                      </a:r>
                      <a:r>
                        <a:rPr lang="en-US" sz="1200" b="0" baseline="0" dirty="0">
                          <a:effectLst/>
                          <a:latin typeface="inherit"/>
                        </a:rPr>
                        <a:t>  </a:t>
                      </a:r>
                      <a:r>
                        <a:rPr lang="en-US" sz="1200" b="0" dirty="0">
                          <a:effectLst/>
                          <a:latin typeface="inherit"/>
                        </a:rPr>
                        <a:t>Ps 53: 3-6. 8 r.6    Mark 9:30-37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effectLst/>
                        <a:latin typeface="inherit"/>
                      </a:endParaRPr>
                    </a:p>
                    <a:p>
                      <a:pPr algn="l" fontAlgn="t"/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effectLst/>
                          <a:latin typeface="inherit"/>
                        </a:rPr>
                        <a:t>If anyone wants to be first, he must make himself servant of all.</a:t>
                      </a:r>
                    </a:p>
                    <a:p>
                      <a:pPr algn="l" fontAlgn="ctr"/>
                      <a:endParaRPr lang="en-US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16751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  <a:latin typeface="inherit"/>
                        </a:rPr>
                        <a:t>30.9.24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effectLst/>
                          <a:latin typeface="inherit"/>
                        </a:rPr>
                        <a:t>Ps 127 r.5   </a:t>
                      </a:r>
                      <a:r>
                        <a:rPr lang="en-GB" sz="1200" b="0" dirty="0" err="1">
                          <a:effectLst/>
                          <a:latin typeface="inherit"/>
                        </a:rPr>
                        <a:t>Heb</a:t>
                      </a:r>
                      <a:r>
                        <a:rPr lang="en-GB" sz="1200" b="0" dirty="0">
                          <a:effectLst/>
                          <a:latin typeface="inherit"/>
                        </a:rPr>
                        <a:t> 2:9-11  Mark 10:2-16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effectLst/>
                        <a:latin typeface="inheri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effectLst/>
                        <a:latin typeface="inheri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>
                          <a:effectLst/>
                          <a:latin typeface="inherit"/>
                        </a:rPr>
                        <a:t>What God has united, man must not divide..</a:t>
                      </a:r>
                    </a:p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815532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dirty="0">
                          <a:effectLst/>
                          <a:latin typeface="inherit"/>
                        </a:rPr>
                        <a:t>7.10.24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Genesis 2: 18-24</a:t>
                      </a:r>
                      <a:br>
                        <a:rPr lang="en-GB" sz="1200" dirty="0"/>
                      </a:b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Psalms 128: 1-2, 3, 4-5, 6</a:t>
                      </a:r>
                      <a:br>
                        <a:rPr lang="en-GB" sz="1200" dirty="0"/>
                      </a:b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2: 9-11</a:t>
                      </a:r>
                      <a:br>
                        <a:rPr lang="en-GB" sz="1200" dirty="0"/>
                      </a:b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Gospel: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Mark 10: 2-16</a:t>
                      </a:r>
                      <a:endParaRPr lang="en-GB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1" dirty="0">
                          <a:effectLst/>
                          <a:latin typeface="inherit"/>
                        </a:rPr>
                        <a:t>Oct Rosary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272859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7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inherit"/>
                        </a:rPr>
                        <a:t>14.10.24</a:t>
                      </a:r>
                    </a:p>
                    <a:p>
                      <a:pPr algn="l" fontAlgn="t"/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Wisdom 7: 7-11</a:t>
                      </a:r>
                      <a:br>
                        <a:rPr lang="en-GB" sz="1200" dirty="0"/>
                      </a:b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Psalms 90: 12-13, 14-15, 16-17</a:t>
                      </a:r>
                      <a:br>
                        <a:rPr lang="en-GB" sz="1200" dirty="0"/>
                      </a:b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4: 12-13</a:t>
                      </a:r>
                      <a:br>
                        <a:rPr lang="en-GB" sz="1200" dirty="0"/>
                      </a:b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Gospel: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Mark 10: 17-30</a:t>
                      </a:r>
                      <a:endParaRPr lang="en-GB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dirty="0">
                          <a:effectLst/>
                          <a:latin typeface="inherit"/>
                        </a:rPr>
                        <a:t>Oct Rosary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08117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inherit"/>
                        </a:rPr>
                        <a:t>21.10.24</a:t>
                      </a:r>
                    </a:p>
                    <a:p>
                      <a:pPr algn="l" fontAlgn="t"/>
                      <a:endParaRPr lang="en-US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Isaiah 53: 10-11</a:t>
                      </a:r>
                      <a:br>
                        <a:rPr lang="en-GB" sz="1200" dirty="0"/>
                      </a:b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Psalms 33: 4-5, 18-19, 20, 22</a:t>
                      </a:r>
                      <a:br>
                        <a:rPr lang="en-GB" sz="1200" dirty="0"/>
                      </a:b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Hebrews 4: 14-16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*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Gospel: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Matthew 9:35-38</a:t>
                      </a:r>
                      <a:endParaRPr lang="en-GB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dirty="0">
                          <a:effectLst/>
                          <a:latin typeface="inherit"/>
                        </a:rPr>
                        <a:t>Harvest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160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27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3BDCB-7937-8A48-85A8-A62EAE5700DE}"/>
              </a:ext>
            </a:extLst>
          </p:cNvPr>
          <p:cNvSpPr txBox="1"/>
          <p:nvPr/>
        </p:nvSpPr>
        <p:spPr>
          <a:xfrm>
            <a:off x="142614" y="127583"/>
            <a:ext cx="1156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Collective Worship prayer themes overview Autumn 2 2024                         </a:t>
            </a:r>
            <a:r>
              <a:rPr lang="en-GB" sz="1200" b="1" dirty="0"/>
              <a:t>(*Not the Sunday Reading)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7FC9E44-FA7F-CBDA-4C8B-95FD96541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35654"/>
              </p:ext>
            </p:extLst>
          </p:nvPr>
        </p:nvGraphicFramePr>
        <p:xfrm>
          <a:off x="642786" y="967432"/>
          <a:ext cx="10567143" cy="5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989">
                  <a:extLst>
                    <a:ext uri="{9D8B030D-6E8A-4147-A177-3AD203B41FA5}">
                      <a16:colId xmlns:a16="http://schemas.microsoft.com/office/drawing/2014/main" val="2985120109"/>
                    </a:ext>
                  </a:extLst>
                </a:gridCol>
                <a:gridCol w="848822">
                  <a:extLst>
                    <a:ext uri="{9D8B030D-6E8A-4147-A177-3AD203B41FA5}">
                      <a16:colId xmlns:a16="http://schemas.microsoft.com/office/drawing/2014/main" val="1287395140"/>
                    </a:ext>
                  </a:extLst>
                </a:gridCol>
                <a:gridCol w="3845417">
                  <a:extLst>
                    <a:ext uri="{9D8B030D-6E8A-4147-A177-3AD203B41FA5}">
                      <a16:colId xmlns:a16="http://schemas.microsoft.com/office/drawing/2014/main" val="119413164"/>
                    </a:ext>
                  </a:extLst>
                </a:gridCol>
                <a:gridCol w="2597923">
                  <a:extLst>
                    <a:ext uri="{9D8B030D-6E8A-4147-A177-3AD203B41FA5}">
                      <a16:colId xmlns:a16="http://schemas.microsoft.com/office/drawing/2014/main" val="3414201644"/>
                    </a:ext>
                  </a:extLst>
                </a:gridCol>
                <a:gridCol w="2576992">
                  <a:extLst>
                    <a:ext uri="{9D8B030D-6E8A-4147-A177-3AD203B41FA5}">
                      <a16:colId xmlns:a16="http://schemas.microsoft.com/office/drawing/2014/main" val="3372993175"/>
                    </a:ext>
                  </a:extLst>
                </a:gridCol>
              </a:tblGrid>
              <a:tr h="368560">
                <a:tc>
                  <a:txBody>
                    <a:bodyPr/>
                    <a:lstStyle/>
                    <a:p>
                      <a:r>
                        <a:rPr lang="en-GB" sz="1200" dirty="0" err="1"/>
                        <a:t>Wk</a:t>
                      </a:r>
                      <a:endParaRPr lang="en-GB" sz="1200" dirty="0"/>
                    </a:p>
                    <a:p>
                      <a:r>
                        <a:rPr lang="en-GB" sz="1200" dirty="0"/>
                        <a:t>Liturgical 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457958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en-US" sz="1200" b="1" dirty="0">
                          <a:effectLst/>
                          <a:latin typeface="inherit"/>
                        </a:rPr>
                        <a:t>.10.24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dirty="0">
                          <a:effectLst/>
                          <a:latin typeface="inherit"/>
                        </a:rPr>
                        <a:t>HALF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dirty="0"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771374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4.11.24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Ruth 1:1-18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Psalm 146; Hebrews 9.11-14; Mark 12.28-34</a:t>
                      </a:r>
                      <a:endParaRPr lang="en-GB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(Month of the Holy Souls)</a:t>
                      </a:r>
                    </a:p>
                    <a:p>
                      <a:pPr algn="l" fontAlgn="ctr"/>
                      <a:r>
                        <a:rPr lang="en-GB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Love, actually</a:t>
                      </a:r>
                      <a:endParaRPr lang="en-GB" sz="1200" b="0" u="non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706393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10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sz="1200" b="1" dirty="0">
                          <a:effectLst/>
                          <a:latin typeface="inherit"/>
                        </a:rPr>
                        <a:t>.11.24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Ruth 3:1-5; 4:13-17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Psalm 127; Hebrews 9.24-28; Mark 12.38-44</a:t>
                      </a:r>
                      <a:endParaRPr lang="en-GB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(Month of the Holy Souls)</a:t>
                      </a:r>
                    </a:p>
                    <a:p>
                      <a:pPr algn="l" fontAlgn="ctr"/>
                      <a:r>
                        <a:rPr lang="en-GB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Giving beyond obligation</a:t>
                      </a:r>
                      <a:r>
                        <a:rPr lang="en-GB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(KS1: Giving)</a:t>
                      </a:r>
                      <a:endParaRPr lang="en-GB" sz="1200" b="0" u="none" dirty="0">
                        <a:solidFill>
                          <a:schemeClr val="tx1"/>
                        </a:solidFill>
                        <a:effectLst/>
                        <a:latin typeface="inheri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180666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11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200" b="1" dirty="0">
                          <a:effectLst/>
                          <a:latin typeface="inherit"/>
                        </a:rPr>
                        <a:t>.11.24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Samuel 1:4-20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1 Samuel 2:1-10; Hebrews 10.11-14(15-18)19-25; Mark 13.1-8</a:t>
                      </a:r>
                      <a:endParaRPr lang="en-GB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Month of the Holy Souls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What song shall we sing?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heri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GB" sz="1200" b="0" i="1" dirty="0">
                        <a:effectLst/>
                        <a:latin typeface="inheri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530123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12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en-US" sz="1200" b="1" dirty="0">
                          <a:effectLst/>
                          <a:latin typeface="inherit"/>
                        </a:rPr>
                        <a:t>.11.24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 the King: 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 7.9-10,13-14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Psalm 93; Revelation 1.4b-8; John 18.33-37</a:t>
                      </a:r>
                      <a:endParaRPr lang="en-GB" sz="1200" b="1" dirty="0">
                        <a:effectLst/>
                        <a:latin typeface="inheri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inherit"/>
                          <a:ea typeface="+mn-ea"/>
                          <a:cs typeface="+mn-cs"/>
                        </a:rPr>
                        <a:t>Month of the Holy Souls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King Jesus: Pictured and promised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inheri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11645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13</a:t>
                      </a:r>
                    </a:p>
                  </a:txBody>
                  <a:tcPr>
                    <a:solidFill>
                      <a:srgbClr val="CE02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200" b="1" dirty="0">
                          <a:effectLst/>
                          <a:latin typeface="inherit"/>
                        </a:rPr>
                        <a:t>.12.24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Advent 1: Jeremiah 33.14-16; Psalm 25.1-10; 1 Thessalonians 3.9-13; 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Luke 21.25-36</a:t>
                      </a: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Advent: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Hopeful beginnings</a:t>
                      </a:r>
                      <a:endParaRPr lang="en-GB" sz="12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473399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14</a:t>
                      </a:r>
                    </a:p>
                  </a:txBody>
                  <a:tcPr>
                    <a:solidFill>
                      <a:srgbClr val="CE02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200" b="1" dirty="0">
                          <a:effectLst/>
                          <a:latin typeface="inherit"/>
                        </a:rPr>
                        <a:t>.12.24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Advent 2: Malachi 3.1-4; 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Luke 1.68-79 (Benedictus)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Philippians 1.3-11; Luke 3.1-6</a:t>
                      </a: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"/>
                          <a:ea typeface="+mn-ea"/>
                          <a:cs typeface="+mn-cs"/>
                        </a:rPr>
                        <a:t>Advent: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 loving plan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019543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r>
                        <a:rPr lang="en-GB" sz="1200" dirty="0"/>
                        <a:t>15</a:t>
                      </a:r>
                    </a:p>
                  </a:txBody>
                  <a:tcPr>
                    <a:solidFill>
                      <a:srgbClr val="CE02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US" sz="1200" b="1" dirty="0">
                          <a:effectLst/>
                          <a:latin typeface="inherit"/>
                        </a:rPr>
                        <a:t>.12.24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Advent 3: 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Zephaniah 3.14-20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Isaiah 12.2-6 (Canticle); Philippians 4.4-7; Luke 3.7-18</a:t>
                      </a: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"/>
                          <a:ea typeface="+mn-ea"/>
                          <a:cs typeface="+mn-cs"/>
                        </a:rPr>
                        <a:t>Advent: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Joyful news?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679854"/>
                  </a:ext>
                </a:extLst>
              </a:tr>
              <a:tr h="36856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448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03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72804" y="250955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2                Date:  9. 9.24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74171" y="812737"/>
            <a:ext cx="1079862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Proclaim the Good News</a:t>
            </a:r>
          </a:p>
          <a:p>
            <a:r>
              <a:rPr lang="en-US" dirty="0">
                <a:latin typeface="inherit"/>
              </a:rPr>
              <a:t>Isa 35:4-7     Jas 2:1-5    Matt 4: 23</a:t>
            </a: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82320"/>
              </p:ext>
            </p:extLst>
          </p:nvPr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78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           Wk:3              Date: 16.9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24218"/>
            <a:ext cx="1113453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</a:t>
            </a:r>
          </a:p>
          <a:p>
            <a:r>
              <a:rPr lang="en-GB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en-GB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Difficult times     </a:t>
            </a:r>
          </a:p>
          <a:p>
            <a:pPr lvl="0" fontAlgn="t">
              <a:defRPr/>
            </a:pPr>
            <a:r>
              <a:rPr lang="en-US" dirty="0">
                <a:latin typeface="inherit"/>
              </a:rPr>
              <a:t>Isa 50:5-9    Ps 114: 1-6. 8-9 r.9    Mark 8:27-35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54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612106" y="278806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          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4             Date: 23.9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612106" y="896923"/>
            <a:ext cx="1113453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</a:t>
            </a:r>
          </a:p>
          <a:p>
            <a:r>
              <a:rPr lang="en-GB" i="1" dirty="0">
                <a:latin typeface="inherit"/>
              </a:rPr>
              <a:t>If anyone wants to be first, he must make himself servant of all</a:t>
            </a:r>
          </a:p>
          <a:p>
            <a:r>
              <a:rPr lang="en-US" dirty="0">
                <a:latin typeface="inherit"/>
              </a:rPr>
              <a:t>Jas 3:16—4:3  Ps 53: 3-6. 8 r.6    Mark 9:30-37</a:t>
            </a:r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989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95944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           </a:t>
            </a:r>
            <a:r>
              <a:rPr lang="en-GB" b="1" dirty="0" err="1">
                <a:solidFill>
                  <a:srgbClr val="7030A0"/>
                </a:solidFill>
              </a:rPr>
              <a:t>Wk</a:t>
            </a:r>
            <a:r>
              <a:rPr lang="en-GB" b="1" dirty="0">
                <a:solidFill>
                  <a:srgbClr val="7030A0"/>
                </a:solidFill>
              </a:rPr>
              <a:t>: 5             Date: 30.9.24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24218"/>
            <a:ext cx="1113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</a:t>
            </a: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35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3A347-FFCA-D1F7-9751-58D0264B235F}"/>
              </a:ext>
            </a:extLst>
          </p:cNvPr>
          <p:cNvSpPr txBox="1"/>
          <p:nvPr/>
        </p:nvSpPr>
        <p:spPr>
          <a:xfrm>
            <a:off x="161730" y="289250"/>
            <a:ext cx="118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Autumn            Wk:6              Date: 7.10.24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B7945-0449-7EE1-EAE7-DE5D1D6455C4}"/>
              </a:ext>
            </a:extLst>
          </p:cNvPr>
          <p:cNvSpPr txBox="1"/>
          <p:nvPr/>
        </p:nvSpPr>
        <p:spPr>
          <a:xfrm>
            <a:off x="195944" y="924218"/>
            <a:ext cx="111345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Theme / Readings for this week:  Rosary</a:t>
            </a:r>
          </a:p>
          <a:p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Genesis 2: 18-24</a:t>
            </a:r>
            <a:br>
              <a:rPr lang="en-GB" dirty="0"/>
            </a:b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Psalms 128: 1-2, 3, 4-5, 6</a:t>
            </a:r>
            <a:br>
              <a:rPr lang="en-GB" dirty="0"/>
            </a:b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Hebrews 2: 9-11</a:t>
            </a:r>
            <a:br>
              <a:rPr lang="en-GB" dirty="0"/>
            </a:br>
            <a:r>
              <a:rPr lang="en-GB" sz="1800" b="1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Gospel:</a:t>
            </a:r>
            <a:r>
              <a:rPr lang="en-GB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 Mark 10: 2-16</a:t>
            </a:r>
            <a:endParaRPr lang="en-GB" b="0" dirty="0">
              <a:effectLst/>
              <a:latin typeface="inherit"/>
            </a:endParaRPr>
          </a:p>
          <a:p>
            <a:endParaRPr lang="en-GB" b="1" dirty="0">
              <a:solidFill>
                <a:srgbClr val="7030A0"/>
              </a:solidFill>
            </a:endParaRPr>
          </a:p>
          <a:p>
            <a:endParaRPr lang="en-GB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FD3918A-592E-D53B-1FEC-176CA04FEA1A}"/>
              </a:ext>
            </a:extLst>
          </p:cNvPr>
          <p:cNvGraphicFramePr>
            <a:graphicFrameLocks noGrp="1"/>
          </p:cNvGraphicFramePr>
          <p:nvPr/>
        </p:nvGraphicFramePr>
        <p:xfrm>
          <a:off x="0" y="2574848"/>
          <a:ext cx="12064483" cy="4171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828">
                  <a:extLst>
                    <a:ext uri="{9D8B030D-6E8A-4147-A177-3AD203B41FA5}">
                      <a16:colId xmlns:a16="http://schemas.microsoft.com/office/drawing/2014/main" val="2222147281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44972483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559322352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1801071825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712660057"/>
                    </a:ext>
                  </a:extLst>
                </a:gridCol>
                <a:gridCol w="2138531">
                  <a:extLst>
                    <a:ext uri="{9D8B030D-6E8A-4147-A177-3AD203B41FA5}">
                      <a16:colId xmlns:a16="http://schemas.microsoft.com/office/drawing/2014/main" val="3469108754"/>
                    </a:ext>
                  </a:extLst>
                </a:gridCol>
              </a:tblGrid>
              <a:tr h="69519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 </a:t>
                      </a:r>
                    </a:p>
                    <a:p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Tues</a:t>
                      </a:r>
                    </a:p>
                    <a:p>
                      <a:r>
                        <a:rPr lang="en-GB" dirty="0"/>
                        <a:t>KS1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KS2 CW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  <a:p>
                      <a:r>
                        <a:rPr lang="en-GB" dirty="0"/>
                        <a:t>Whole School</a:t>
                      </a:r>
                    </a:p>
                  </a:txBody>
                  <a:tcPr>
                    <a:solidFill>
                      <a:srgbClr val="1FE3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087339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Resources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24587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Gather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1800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Word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72508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Respond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42803"/>
                  </a:ext>
                </a:extLst>
              </a:tr>
              <a:tr h="695197">
                <a:tc>
                  <a:txBody>
                    <a:bodyPr/>
                    <a:lstStyle/>
                    <a:p>
                      <a:r>
                        <a:rPr lang="en-GB" dirty="0"/>
                        <a:t>Going Forth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358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55632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1295</Words>
  <Application>Microsoft Office PowerPoint</Application>
  <PresentationFormat>Widescreen</PresentationFormat>
  <Paragraphs>343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Meiryo</vt:lpstr>
      <vt:lpstr>Arial</vt:lpstr>
      <vt:lpstr>Corbel</vt:lpstr>
      <vt:lpstr>inherit</vt:lpstr>
      <vt:lpstr>proxima-nova</vt:lpstr>
      <vt:lpstr>Tahoma</vt:lpstr>
      <vt:lpstr>Times New Roman</vt:lpstr>
      <vt:lpstr>SketchLinesVTI</vt:lpstr>
      <vt:lpstr>Class Collective Worship </vt:lpstr>
      <vt:lpstr>Helping Children to plan: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Collective Worship</dc:title>
  <dc:creator>Helen McCahey</dc:creator>
  <cp:lastModifiedBy>Helen Mccahey</cp:lastModifiedBy>
  <cp:revision>64</cp:revision>
  <dcterms:created xsi:type="dcterms:W3CDTF">2022-07-27T18:40:45Z</dcterms:created>
  <dcterms:modified xsi:type="dcterms:W3CDTF">2024-10-15T10:35:18Z</dcterms:modified>
</cp:coreProperties>
</file>