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32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63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59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8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52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57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9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6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3EB7-392A-49CB-BFB5-4C17F6556A3F}" type="datetimeFigureOut">
              <a:rPr lang="en-GB" smtClean="0"/>
              <a:t>20/02/2019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94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b.education.com/games/spelling/" TargetMode="External"/><Relationship Id="rId2" Type="http://schemas.openxmlformats.org/officeDocument/2006/relationships/hyperlink" Target="https://www.spellzone.com/unit02/page1.c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skillswise/topic-group/spelling" TargetMode="External"/><Relationship Id="rId5" Type="http://schemas.openxmlformats.org/officeDocument/2006/relationships/hyperlink" Target="https://www.beatingdyslexia.com/spelling-strategies.html" TargetMode="External"/><Relationship Id="rId4" Type="http://schemas.openxmlformats.org/officeDocument/2006/relationships/hyperlink" Target="https://www.education.com/resources/spelling/?referral_url=kidsspel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Building and Improving your child’s vocabulary.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047" y="3861048"/>
            <a:ext cx="6872808" cy="1752600"/>
          </a:xfrm>
        </p:spPr>
        <p:txBody>
          <a:bodyPr/>
          <a:lstStyle/>
          <a:p>
            <a:r>
              <a:rPr lang="en-GB" dirty="0"/>
              <a:t>Whilst encouraging your child to read.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94297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84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does your child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children learn words from everyday conversation and from reading books regularly</a:t>
            </a:r>
          </a:p>
          <a:p>
            <a:r>
              <a:rPr lang="en-GB" dirty="0"/>
              <a:t>Usually a child of 6-8 years old encounters 6-7 new words a day, whereas a child of 8-12 years old learns 12 new words a day</a:t>
            </a:r>
          </a:p>
          <a:p>
            <a:r>
              <a:rPr lang="en-GB" dirty="0"/>
              <a:t>Although your child will read new words, they usually rely on hearing words 10-20 times before it becomes part of their ‘vocabulary’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4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2" y="332656"/>
            <a:ext cx="8795320" cy="1143000"/>
          </a:xfrm>
        </p:spPr>
        <p:txBody>
          <a:bodyPr>
            <a:normAutofit/>
          </a:bodyPr>
          <a:lstStyle/>
          <a:p>
            <a:r>
              <a:rPr lang="en-GB" sz="3000" b="1" dirty="0"/>
              <a:t>Why is building vocabulary so important for your child?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/>
              <a:t>To see new words regularly and learn their meaning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understand reading comprehension and to improve their understanding of words they read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be able to use new words in their writing, as well as improving their spelling.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11" y="4005064"/>
            <a:ext cx="176686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979" y="1954738"/>
            <a:ext cx="17684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45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40" y="-234280"/>
            <a:ext cx="9144000" cy="1143000"/>
          </a:xfrm>
        </p:spPr>
        <p:txBody>
          <a:bodyPr>
            <a:normAutofit/>
          </a:bodyPr>
          <a:lstStyle/>
          <a:p>
            <a:r>
              <a:rPr lang="en-GB" sz="3000" dirty="0"/>
              <a:t>It is also a very important part of your child’s curriculum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77777"/>
              </p:ext>
            </p:extLst>
          </p:nvPr>
        </p:nvGraphicFramePr>
        <p:xfrm>
          <a:off x="107504" y="947117"/>
          <a:ext cx="8856984" cy="579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165">
                <a:tc>
                  <a:txBody>
                    <a:bodyPr/>
                    <a:lstStyle/>
                    <a:p>
                      <a:r>
                        <a:rPr lang="en-GB" dirty="0"/>
                        <a:t>Emerging readers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By the end of KS2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3771">
                <a:tc>
                  <a:txBody>
                    <a:bodyPr/>
                    <a:lstStyle/>
                    <a:p>
                      <a:r>
                        <a:rPr lang="en-GB" dirty="0"/>
                        <a:t>I can select pictures, words and books that excite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what a text means by discussing my understanding of different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the meaning of new words: using prefixes such as im, in, dis, mis, un, re, sub, anti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understand how the writers use of language and the impact it has on me and a reader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7348">
                <a:tc>
                  <a:txBody>
                    <a:bodyPr/>
                    <a:lstStyle/>
                    <a:p>
                      <a:r>
                        <a:rPr lang="en-GB" dirty="0"/>
                        <a:t>I can discuss pictures ,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words and books that excite 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explain and discuss the meaning of words in context</a:t>
                      </a:r>
                    </a:p>
                    <a:p>
                      <a:r>
                        <a:rPr lang="en-GB" dirty="0"/>
                        <a:t>I can begin to answer comprehension questions familiar</a:t>
                      </a:r>
                      <a:r>
                        <a:rPr lang="en-GB" baseline="0" dirty="0"/>
                        <a:t> words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find the meaning of words from their context, using dictionaries to check the meaning of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</a:t>
                      </a:r>
                      <a:r>
                        <a:rPr lang="en-GB" baseline="0" dirty="0"/>
                        <a:t> meaning of all of the words on my age related word list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7421"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can discuss exciting words and phrases used in a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 meaning of</a:t>
                      </a:r>
                      <a:r>
                        <a:rPr lang="en-GB" baseline="0" dirty="0"/>
                        <a:t> at least ½ of my age related key words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use and discuss figurative language and use thesauruses to extend my word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answer comprehension</a:t>
                      </a:r>
                      <a:r>
                        <a:rPr lang="en-GB" baseline="0" dirty="0"/>
                        <a:t> questions using my knowledge of words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54444" y="581828"/>
            <a:ext cx="71287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82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360" y="116632"/>
            <a:ext cx="91553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How to improve your child’s vocabulary?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25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700" b="1" dirty="0"/>
              <a:t>By asking questions as you read with your child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3800" dirty="0"/>
              <a:t>What does this word mean here?</a:t>
            </a:r>
          </a:p>
          <a:p>
            <a:r>
              <a:rPr lang="en-GB" sz="3800" dirty="0"/>
              <a:t>Does this word match the picture (and why)?</a:t>
            </a:r>
          </a:p>
          <a:p>
            <a:r>
              <a:rPr lang="en-GB" sz="3800" dirty="0"/>
              <a:t>Can you think of other or different words that could be used?</a:t>
            </a:r>
          </a:p>
          <a:p>
            <a:r>
              <a:rPr lang="en-GB" sz="3800" dirty="0"/>
              <a:t>Think of words that mean the same – these are called synonyms. Can you think of a word that means the same as _______?</a:t>
            </a:r>
          </a:p>
          <a:p>
            <a:r>
              <a:rPr lang="en-GB" sz="3800" dirty="0"/>
              <a:t>Think of words that mean the opposite – these are called homophones. Can you think of a word that means the opposite of  _______?</a:t>
            </a:r>
          </a:p>
          <a:p>
            <a:r>
              <a:rPr lang="en-GB" sz="3800" dirty="0"/>
              <a:t>Can you think of words that sound the same?</a:t>
            </a:r>
          </a:p>
          <a:p>
            <a:r>
              <a:rPr lang="en-GB" sz="3800" dirty="0"/>
              <a:t>Can you think of a different word that the author could have used?</a:t>
            </a:r>
          </a:p>
          <a:p>
            <a:r>
              <a:rPr lang="en-GB" sz="3800" dirty="0"/>
              <a:t>Does it always mean this, does this word have different meanings?</a:t>
            </a:r>
          </a:p>
        </p:txBody>
      </p:sp>
    </p:spTree>
    <p:extLst>
      <p:ext uri="{BB962C8B-B14F-4D97-AF65-F5344CB8AC3E}">
        <p14:creationId xmlns:p14="http://schemas.microsoft.com/office/powerpoint/2010/main" val="270633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n-GB" dirty="0"/>
              <a:t>Tips for learning new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544616"/>
          </a:xfrm>
        </p:spPr>
        <p:txBody>
          <a:bodyPr>
            <a:noAutofit/>
          </a:bodyPr>
          <a:lstStyle/>
          <a:p>
            <a:pPr marL="514350" indent="-514350">
              <a:buAutoNum type="arabicPlain"/>
            </a:pPr>
            <a:r>
              <a:rPr lang="en-GB" sz="2200" dirty="0"/>
              <a:t>READ,READ and READ – don’t be afraid to give a child friendly definition yourself of words that you child may find tricky</a:t>
            </a:r>
          </a:p>
          <a:p>
            <a:pPr marL="514350" indent="-514350">
              <a:buAutoNum type="arabicPlain"/>
            </a:pPr>
            <a:r>
              <a:rPr lang="en-GB" sz="2200" dirty="0"/>
              <a:t>Check using dictionaries – online ones are a life saver</a:t>
            </a:r>
          </a:p>
          <a:p>
            <a:pPr marL="514350" indent="-514350">
              <a:buAutoNum type="arabicPlain"/>
            </a:pPr>
            <a:r>
              <a:rPr lang="en-GB" sz="2200" dirty="0"/>
              <a:t>Your child can draw a picture to memorise the meaning of a story or the meaning of new words that they have found – funny pictures are great</a:t>
            </a:r>
          </a:p>
          <a:p>
            <a:pPr marL="514350" indent="-514350">
              <a:buAutoNum type="arabicPlain"/>
            </a:pPr>
            <a:r>
              <a:rPr lang="en-GB" sz="2200" dirty="0"/>
              <a:t>If your child is reading independently – encourage them to notice the words they don’t know, they could write these down; ask your child the plot of a book or what the words mean</a:t>
            </a:r>
          </a:p>
          <a:p>
            <a:pPr marL="514350" indent="-514350">
              <a:buAutoNum type="arabicPlain"/>
            </a:pPr>
            <a:r>
              <a:rPr lang="en-GB" sz="2200" dirty="0"/>
              <a:t>Keep a list of weekly spelling words in a place that can be seen regular – e.g. on a fridge. Try to use them in everyday conversation with your child, challenge your child – who can use these the most in a week?</a:t>
            </a:r>
          </a:p>
          <a:p>
            <a:pPr marL="514350" indent="-514350">
              <a:buAutoNum type="arabicPlain"/>
            </a:pPr>
            <a:r>
              <a:rPr lang="en-GB" sz="2200" dirty="0"/>
              <a:t>Learn a word a day</a:t>
            </a:r>
          </a:p>
          <a:p>
            <a:pPr marL="514350" indent="-514350">
              <a:buAutoNum type="arabicPlain"/>
            </a:pPr>
            <a:r>
              <a:rPr lang="en-GB" sz="2200" dirty="0"/>
              <a:t>Play games – Hot Potato – give your child a word, you must take it in turns to think of an alternative e.g.. Said – exclaimed – asked…</a:t>
            </a:r>
          </a:p>
          <a:p>
            <a:pPr marL="514350" indent="-514350">
              <a:buAutoNum type="arabicPlain"/>
            </a:pPr>
            <a:r>
              <a:rPr lang="en-GB" sz="2200" dirty="0"/>
              <a:t>Have fun with words that rhyme.</a:t>
            </a:r>
          </a:p>
        </p:txBody>
      </p:sp>
    </p:spTree>
    <p:extLst>
      <p:ext uri="{BB962C8B-B14F-4D97-AF65-F5344CB8AC3E}">
        <p14:creationId xmlns:p14="http://schemas.microsoft.com/office/powerpoint/2010/main" val="262488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Help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https://www.spellzone.com/unit02/page1.cfm</a:t>
            </a:r>
            <a:endParaRPr lang="en-GB" dirty="0"/>
          </a:p>
          <a:p>
            <a:r>
              <a:rPr lang="en-GB" dirty="0">
                <a:hlinkClick r:id="rId3"/>
              </a:rPr>
              <a:t>https://gb.education.com/games/spelling/</a:t>
            </a:r>
            <a:endParaRPr lang="en-GB" dirty="0"/>
          </a:p>
          <a:p>
            <a:r>
              <a:rPr lang="en-GB" dirty="0">
                <a:hlinkClick r:id="rId4"/>
              </a:rPr>
              <a:t>https://www.education.com/resources/spelling/?referral_url=kidsspell.com</a:t>
            </a:r>
            <a:endParaRPr lang="en-GB" dirty="0"/>
          </a:p>
          <a:p>
            <a:r>
              <a:rPr lang="en-GB" dirty="0">
                <a:hlinkClick r:id="rId5"/>
              </a:rPr>
              <a:t>https://www.beatingdyslexia.com/spelling-strategies.html</a:t>
            </a:r>
            <a:endParaRPr lang="en-GB" dirty="0"/>
          </a:p>
          <a:p>
            <a:r>
              <a:rPr lang="en-GB" dirty="0">
                <a:hlinkClick r:id="rId6"/>
              </a:rPr>
              <a:t>http://www.bbc.co.uk/skillswise/topic-group/spelling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8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748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Building and Improving your child’s vocabulary.</vt:lpstr>
      <vt:lpstr>How does your child learn?</vt:lpstr>
      <vt:lpstr>Why is building vocabulary so important for your child?</vt:lpstr>
      <vt:lpstr>It is also a very important part of your child’s curriculum</vt:lpstr>
      <vt:lpstr>How to improve your child’s vocabulary?</vt:lpstr>
      <vt:lpstr>Tips for learning new words</vt:lpstr>
      <vt:lpstr>Help Online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Improving your child’s vocabulary.</dc:title>
  <dc:creator>Helen Dooley</dc:creator>
  <cp:lastModifiedBy>Helen McCahey</cp:lastModifiedBy>
  <cp:revision>7</cp:revision>
  <dcterms:created xsi:type="dcterms:W3CDTF">2018-11-09T09:56:02Z</dcterms:created>
  <dcterms:modified xsi:type="dcterms:W3CDTF">2019-02-20T08:15:49Z</dcterms:modified>
</cp:coreProperties>
</file>