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7" r:id="rId7"/>
    <p:sldId id="258" r:id="rId8"/>
    <p:sldId id="259" r:id="rId9"/>
    <p:sldId id="264" r:id="rId10"/>
    <p:sldId id="263" r:id="rId11"/>
    <p:sldId id="262" r:id="rId12"/>
    <p:sldId id="261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A3D05C-1422-4E74-9B32-A1E61D257BD7}" v="2174" dt="2021-09-10T10:24:10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4B18-5E1D-4EBC-AEB6-BE93500D5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86B9A-B18E-471D-ADC8-980FF2DEB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E988C-364E-479B-8C02-756F2AAA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04FF0-7C95-446C-BBC2-21CB680B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00648-9732-4441-B8EC-D21B53CEC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89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C9C61-9693-4BE7-80EA-F27332696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3CFCC-411B-4A0F-8AD6-8D5B3E87E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A00BA-4971-462C-A85E-3F4F21B73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E434A-5794-472E-92FA-6D0BE79A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7C4BF-07D0-49A4-8178-948F7B24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75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CB5344-F459-482C-82F0-B32C17E8EC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D22BD8-609A-4A84-805C-61A075DBD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87979-BD28-433D-9A1B-75CBD4916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D29C2-AABE-4470-8715-E823638CA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8722-7441-4916-BB39-E768D07A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00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6DDB8-C6D3-485E-9D6D-9B3F2269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34C24-536B-4B36-A58D-3B9C151E3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0D2EC-74BD-4B3D-A750-6BCDF47A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A3EA6-CDD2-419C-A295-F110B8AE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A7E3F-76FA-429D-A94F-61E8DC2F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8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094EB-7032-4CBF-B1CE-D9E9A99F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57204-2233-40EA-9418-9969BC7CB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46FC2-EEA4-43CA-A0FB-A39D2017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585BB-2A4F-4561-AC94-06E5BD22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28F21-A121-4316-8EE4-81E70080B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7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7DB4-BA18-4748-8137-7AE37AFF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2D04C-A1F7-4A9B-A729-D758C607E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A7781-65AB-4223-8696-79FFCDA6B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11277-F85E-40FB-B8CC-70596701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46691-C52C-4A8D-A6D6-566827B19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659F5-A4CD-41BF-89E1-E9ADC2043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59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DD23-2BF3-4AD9-AA54-FB5BC0FA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8DF3E-29A1-4935-9A95-0957CDAFD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801B5-C78F-4E4A-B277-033ED8933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59C95D-2FD4-4910-AEEF-5F344A20C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91F2B5-67D8-46DF-BC1C-4AC619320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DAFB83-8D0B-46DF-8D7F-097F34D17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2A722D-C21B-4C81-A71A-1EF8AF607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58A8A7-BA18-4516-BFA8-EFE53B7C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60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C7A39-B8AA-43C3-9D3E-A830037A5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23D1FD-0522-4F64-8409-45FF988B8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D4DFE-C256-470F-9B7F-617BCDC3E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85693-23F2-4C78-AF9E-CEFABBEC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8ED664-66BB-496D-BA30-75319553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F5738-D91F-4A8A-9C94-3DB3BF81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6FEF2-12E6-4C09-AB3D-36A73063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36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D018-65F7-40B6-94FD-923DA5E01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E91D4-FBE3-4BFB-A652-E9910F05C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717F8-AA8F-40B4-99F5-086595AC7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72C48-8ADF-4815-B871-52F2DA79B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89C94-635E-4CE6-AF1A-A8C3A1246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1493B-9B33-403D-9EF4-ACE0AE17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01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3C15-9899-48F3-9844-61830D72B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0AAC21-CE8C-4EFD-9383-35BB369D9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DA5AC3-4AAA-4579-B461-907789FFD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D05A9-CA07-43C5-B50A-0FC18F4BB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03406-83C4-4E6C-A90B-66B00ADC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43FD5-19E2-4576-91BC-8127763DC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47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1AC4E5-6C8C-4B94-B87F-C35E7E4DC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D400A-9CD8-4F0A-B71F-629FAE36E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ED73F-F3BF-4720-A86A-E38E421B7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FD36B-5FDC-4FAB-8781-3F43298D356B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028E6-06DE-4D1E-8723-BECD5FF724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C26E2-43D8-4E95-85B7-5E39066A4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9ED75-81DE-48C4-89E7-D28B195A52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98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Language Arts Challenge Opportunities: FIFTH GRADE">
            <a:extLst>
              <a:ext uri="{FF2B5EF4-FFF2-40B4-BE49-F238E27FC236}">
                <a16:creationId xmlns:a16="http://schemas.microsoft.com/office/drawing/2014/main" id="{A4D1C43B-C69C-4B2D-8F19-72F26C2F8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9" y="755973"/>
            <a:ext cx="11374582" cy="534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9FB2D7-DADB-48F5-9D9A-0AAE9FF21F55}"/>
              </a:ext>
            </a:extLst>
          </p:cNvPr>
          <p:cNvSpPr/>
          <p:nvPr/>
        </p:nvSpPr>
        <p:spPr>
          <a:xfrm>
            <a:off x="699163" y="1459869"/>
            <a:ext cx="74694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latin typeface="CCW Cursive Writing 11" panose="03050602040000000000" pitchFamily="66" charset="0"/>
              </a:rPr>
              <a:t>Reading in EYFS  at St Julie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30110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364457" y="454864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259997-6CB9-4621-BE94-759849DE0B72}"/>
              </a:ext>
            </a:extLst>
          </p:cNvPr>
          <p:cNvSpPr txBox="1"/>
          <p:nvPr/>
        </p:nvSpPr>
        <p:spPr>
          <a:xfrm>
            <a:off x="488983" y="556270"/>
            <a:ext cx="11135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By the time the children leave St Julie they will have been immersed in more than 50 books on the reading spine, as well as being introduced to many more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55F1F5-90B1-4A62-B6C4-C4CC014EE9FF}"/>
              </a:ext>
            </a:extLst>
          </p:cNvPr>
          <p:cNvSpPr txBox="1"/>
          <p:nvPr/>
        </p:nvSpPr>
        <p:spPr>
          <a:xfrm>
            <a:off x="663387" y="2413536"/>
            <a:ext cx="104408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GB" sz="1400" dirty="0"/>
              <a:t>EYFS - Reading Spine</a:t>
            </a:r>
          </a:p>
          <a:p>
            <a:pPr algn="ctr" fontAlgn="t"/>
            <a:r>
              <a:rPr lang="en-GB" sz="1400" dirty="0"/>
              <a:t> </a:t>
            </a:r>
          </a:p>
          <a:p>
            <a:pPr lvl="0" algn="ctr"/>
            <a:r>
              <a:rPr lang="en-GB" sz="1400" dirty="0"/>
              <a:t>Owl Babies – Martin Waddell </a:t>
            </a:r>
          </a:p>
          <a:p>
            <a:pPr lvl="0" algn="ctr"/>
            <a:r>
              <a:rPr lang="en-GB" sz="1400" dirty="0"/>
              <a:t>We are Together – Britta </a:t>
            </a:r>
            <a:r>
              <a:rPr lang="en-GB" sz="1400" dirty="0" err="1"/>
              <a:t>Teckentrup</a:t>
            </a:r>
            <a:endParaRPr lang="en-GB" sz="1400" dirty="0"/>
          </a:p>
          <a:p>
            <a:pPr lvl="0" algn="ctr"/>
            <a:r>
              <a:rPr lang="en-GB" sz="1400" dirty="0"/>
              <a:t>Happy in our Skin – Fran </a:t>
            </a:r>
            <a:r>
              <a:rPr lang="en-GB" sz="1400" dirty="0" err="1"/>
              <a:t>Manushkin</a:t>
            </a:r>
            <a:endParaRPr lang="en-GB" sz="1400" dirty="0"/>
          </a:p>
          <a:p>
            <a:pPr lvl="0" algn="ctr"/>
            <a:r>
              <a:rPr lang="en-GB" sz="1400" dirty="0"/>
              <a:t>The Gruffalo – Julia Donaldson </a:t>
            </a:r>
          </a:p>
          <a:p>
            <a:pPr lvl="0" algn="ctr"/>
            <a:r>
              <a:rPr lang="en-GB" sz="1400" dirty="0"/>
              <a:t>Mr </a:t>
            </a:r>
            <a:r>
              <a:rPr lang="en-GB" sz="1400" dirty="0" err="1"/>
              <a:t>Gumpy’s</a:t>
            </a:r>
            <a:r>
              <a:rPr lang="en-GB" sz="1400" dirty="0"/>
              <a:t> Outing – John </a:t>
            </a:r>
            <a:r>
              <a:rPr lang="en-GB" sz="1400" dirty="0" err="1"/>
              <a:t>Burningham</a:t>
            </a:r>
            <a:r>
              <a:rPr lang="en-GB" sz="1400" dirty="0"/>
              <a:t> </a:t>
            </a:r>
          </a:p>
          <a:p>
            <a:pPr lvl="0" algn="ctr"/>
            <a:r>
              <a:rPr lang="en-GB" sz="1400" dirty="0"/>
              <a:t>Rosie’s Walk – Pat Hutchins </a:t>
            </a:r>
          </a:p>
          <a:p>
            <a:pPr lvl="0" algn="ctr"/>
            <a:r>
              <a:rPr lang="en-GB" sz="1400" dirty="0"/>
              <a:t>Six Dinner Sid – Inga Moore </a:t>
            </a:r>
          </a:p>
          <a:p>
            <a:pPr lvl="0" algn="ctr"/>
            <a:r>
              <a:rPr lang="en-GB" sz="1400" dirty="0"/>
              <a:t>Mrs Armitage – Quentin Blake </a:t>
            </a:r>
          </a:p>
          <a:p>
            <a:pPr lvl="0" algn="ctr"/>
            <a:r>
              <a:rPr lang="en-GB" sz="1400" dirty="0"/>
              <a:t>Farmer Duck – Martin Waddell </a:t>
            </a:r>
          </a:p>
          <a:p>
            <a:pPr lvl="0" algn="ctr"/>
            <a:r>
              <a:rPr lang="en-GB" sz="1400" dirty="0"/>
              <a:t>Peace at Last – Jill Murphy </a:t>
            </a:r>
          </a:p>
          <a:p>
            <a:pPr lvl="0" algn="ctr"/>
            <a:r>
              <a:rPr lang="en-GB" sz="1400" dirty="0"/>
              <a:t>Lost and Found – Oliver Jeffers </a:t>
            </a:r>
          </a:p>
          <a:p>
            <a:pPr lvl="0" algn="ctr"/>
            <a:r>
              <a:rPr lang="en-GB" sz="1400" dirty="0"/>
              <a:t>The Bog Baby – Jeanne Willis</a:t>
            </a:r>
          </a:p>
          <a:p>
            <a:pPr lvl="0" algn="ctr"/>
            <a:r>
              <a:rPr lang="en-GB" sz="1400" dirty="0" err="1"/>
              <a:t>Shhh</a:t>
            </a:r>
            <a:r>
              <a:rPr lang="en-GB" sz="1400" dirty="0"/>
              <a:t>! – Sally </a:t>
            </a:r>
            <a:r>
              <a:rPr lang="en-GB" sz="1400" dirty="0" err="1"/>
              <a:t>Grindley</a:t>
            </a:r>
            <a:endParaRPr lang="en-GB" sz="1400" dirty="0"/>
          </a:p>
          <a:p>
            <a:pPr lvl="0" algn="ctr"/>
            <a:r>
              <a:rPr lang="en-GB" sz="1400" dirty="0"/>
              <a:t>Sharing a Shell – Julia Donaldson</a:t>
            </a:r>
          </a:p>
          <a:p>
            <a:pPr algn="ctr"/>
            <a:r>
              <a:rPr lang="en-GB" sz="1400" dirty="0"/>
              <a:t> </a:t>
            </a:r>
          </a:p>
          <a:p>
            <a:pPr algn="ctr"/>
            <a:r>
              <a:rPr lang="en-GB" sz="1400" dirty="0"/>
              <a:t>The books from the ‘Reading Spine’ will be shared with the children during the year</a:t>
            </a:r>
          </a:p>
        </p:txBody>
      </p:sp>
    </p:spTree>
    <p:extLst>
      <p:ext uri="{BB962C8B-B14F-4D97-AF65-F5344CB8AC3E}">
        <p14:creationId xmlns:p14="http://schemas.microsoft.com/office/powerpoint/2010/main" val="268150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15636" y="493222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E8681C-7559-4C07-9AC4-384544F9D1FE}"/>
              </a:ext>
            </a:extLst>
          </p:cNvPr>
          <p:cNvSpPr txBox="1"/>
          <p:nvPr/>
        </p:nvSpPr>
        <p:spPr>
          <a:xfrm>
            <a:off x="177339" y="1196411"/>
            <a:ext cx="7625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CW Cursive Writing 11" panose="03050602040000000000" pitchFamily="66" charset="0"/>
              </a:rPr>
              <a:t>Reading is so important for  children’s development.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74F8AA-D9ED-47D4-9035-64F69D7521B1}"/>
              </a:ext>
            </a:extLst>
          </p:cNvPr>
          <p:cNvSpPr txBox="1"/>
          <p:nvPr/>
        </p:nvSpPr>
        <p:spPr>
          <a:xfrm>
            <a:off x="604059" y="2443201"/>
            <a:ext cx="10845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CW Cursive Writing 11" panose="03050602040000000000" pitchFamily="66" charset="0"/>
              </a:rPr>
              <a:t>Research shows that reading helps children to acquire a wide range of vocabulary and this will support them to reach their full potential in education.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4B3A5B-F3D1-469E-A5D0-BADA654A962C}"/>
              </a:ext>
            </a:extLst>
          </p:cNvPr>
          <p:cNvSpPr txBox="1"/>
          <p:nvPr/>
        </p:nvSpPr>
        <p:spPr>
          <a:xfrm>
            <a:off x="437804" y="4594908"/>
            <a:ext cx="11316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CW Cursive Writing 11" panose="03050602040000000000" pitchFamily="66" charset="0"/>
              </a:rPr>
              <a:t>At St Julie we want to help the children to not only become confident readers but also to develop a love of reading for pleasure and information that will last a lifetime.</a:t>
            </a:r>
          </a:p>
        </p:txBody>
      </p:sp>
      <p:pic>
        <p:nvPicPr>
          <p:cNvPr id="1026" name="Picture 2" descr="Free art print of Children Reading Books. Illustration of Happy Children  Sitting while Reading Books | FreeArt | fa13711708">
            <a:extLst>
              <a:ext uri="{FF2B5EF4-FFF2-40B4-BE49-F238E27FC236}">
                <a16:creationId xmlns:a16="http://schemas.microsoft.com/office/drawing/2014/main" id="{932E4376-F5A3-4024-BD55-2333CB7A4A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" t="571" r="1878" b="10903"/>
          <a:stretch/>
        </p:blipFill>
        <p:spPr bwMode="auto">
          <a:xfrm>
            <a:off x="8290560" y="693432"/>
            <a:ext cx="3003275" cy="1559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10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Rectangle 7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Rectangle 7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Rectangle 7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Reading Quotes Dr Seuss. QuotesGram">
            <a:extLst>
              <a:ext uri="{FF2B5EF4-FFF2-40B4-BE49-F238E27FC236}">
                <a16:creationId xmlns:a16="http://schemas.microsoft.com/office/drawing/2014/main" id="{7729C44B-3D56-495C-9366-4364E84825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4197" y="457200"/>
            <a:ext cx="10203605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700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26720" y="428079"/>
            <a:ext cx="11338560" cy="59093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329DD0-8A56-45D9-9113-C4434E44509F}"/>
              </a:ext>
            </a:extLst>
          </p:cNvPr>
          <p:cNvSpPr txBox="1"/>
          <p:nvPr/>
        </p:nvSpPr>
        <p:spPr>
          <a:xfrm>
            <a:off x="615142" y="764771"/>
            <a:ext cx="1084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CW Cursive Writing 11" panose="03050602040000000000" pitchFamily="66" charset="0"/>
              </a:rPr>
              <a:t>Phonics – Floppy Phonics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601FE5-399A-437C-AA1B-5ED26E6C281E}"/>
              </a:ext>
            </a:extLst>
          </p:cNvPr>
          <p:cNvSpPr txBox="1"/>
          <p:nvPr/>
        </p:nvSpPr>
        <p:spPr>
          <a:xfrm>
            <a:off x="615142" y="1705731"/>
            <a:ext cx="1084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CW Cursive Writing 11" panose="03050602040000000000" pitchFamily="66" charset="0"/>
              </a:rPr>
              <a:t>Reading books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AAAE1-C7B2-4A04-925E-91337B64223C}"/>
              </a:ext>
            </a:extLst>
          </p:cNvPr>
          <p:cNvSpPr txBox="1"/>
          <p:nvPr/>
        </p:nvSpPr>
        <p:spPr>
          <a:xfrm>
            <a:off x="615142" y="3714039"/>
            <a:ext cx="1084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CW Cursive Writing 11" panose="03050602040000000000" pitchFamily="66" charset="0"/>
              </a:rPr>
              <a:t>Homework – Phonics folder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0F8461-2391-4AC4-A16B-AD651A4C62C3}"/>
              </a:ext>
            </a:extLst>
          </p:cNvPr>
          <p:cNvSpPr txBox="1"/>
          <p:nvPr/>
        </p:nvSpPr>
        <p:spPr>
          <a:xfrm>
            <a:off x="615142" y="2709885"/>
            <a:ext cx="1084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CW Cursive Writing 11" panose="03050602040000000000" pitchFamily="66" charset="0"/>
              </a:rPr>
              <a:t>Helpful Words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D2A7F5-CB98-45AD-AF5B-175CC151ACED}"/>
              </a:ext>
            </a:extLst>
          </p:cNvPr>
          <p:cNvSpPr txBox="1"/>
          <p:nvPr/>
        </p:nvSpPr>
        <p:spPr>
          <a:xfrm>
            <a:off x="543098" y="4718193"/>
            <a:ext cx="1084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CW Cursive Writing 11" panose="03050602040000000000" pitchFamily="66" charset="0"/>
              </a:rPr>
              <a:t>Reading Book Spine</a:t>
            </a: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2CE21C32-9704-4A04-BE64-910612270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243" y="4399794"/>
            <a:ext cx="304800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71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26720" y="324196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25059B-BC7E-4DB7-A70F-4C8A981AC0EE}"/>
              </a:ext>
            </a:extLst>
          </p:cNvPr>
          <p:cNvSpPr txBox="1"/>
          <p:nvPr/>
        </p:nvSpPr>
        <p:spPr>
          <a:xfrm>
            <a:off x="615142" y="764771"/>
            <a:ext cx="10845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solidFill>
                  <a:schemeClr val="accent1"/>
                </a:solidFill>
                <a:latin typeface="CCW Cursive Writing 11" panose="03050602040000000000" pitchFamily="66" charset="0"/>
              </a:rPr>
              <a:t>Phonics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AD223D-FCAB-44E1-9E61-CBA456D66A7A}"/>
              </a:ext>
            </a:extLst>
          </p:cNvPr>
          <p:cNvSpPr txBox="1"/>
          <p:nvPr/>
        </p:nvSpPr>
        <p:spPr>
          <a:xfrm>
            <a:off x="615142" y="1751629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New phonics scheme  - Floppy Phonics</a:t>
            </a:r>
          </a:p>
        </p:txBody>
      </p:sp>
      <p:pic>
        <p:nvPicPr>
          <p:cNvPr id="8194" name="Picture 2" descr="Floppy's Phonics Fiction - Peters">
            <a:extLst>
              <a:ext uri="{FF2B5EF4-FFF2-40B4-BE49-F238E27FC236}">
                <a16:creationId xmlns:a16="http://schemas.microsoft.com/office/drawing/2014/main" id="{87073F0F-7D26-4FED-A46B-1DFEE7C47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3778" y="487680"/>
            <a:ext cx="2336702" cy="110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116FC7-FD34-46FB-B899-2EC7C4B961D8}"/>
              </a:ext>
            </a:extLst>
          </p:cNvPr>
          <p:cNvSpPr txBox="1"/>
          <p:nvPr/>
        </p:nvSpPr>
        <p:spPr>
          <a:xfrm>
            <a:off x="615142" y="2647296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Synthetic, Systematic daily approach to teaching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598B1F-EB87-4FBC-828D-2F0417E466FD}"/>
              </a:ext>
            </a:extLst>
          </p:cNvPr>
          <p:cNvSpPr txBox="1"/>
          <p:nvPr/>
        </p:nvSpPr>
        <p:spPr>
          <a:xfrm>
            <a:off x="615142" y="3604953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Daily phonics session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09AEE8-523C-4ACF-8C35-E453AA2E274B}"/>
              </a:ext>
            </a:extLst>
          </p:cNvPr>
          <p:cNvSpPr txBox="1"/>
          <p:nvPr/>
        </p:nvSpPr>
        <p:spPr>
          <a:xfrm>
            <a:off x="615142" y="4596938"/>
            <a:ext cx="10845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Reading books relate to the phonemes and graphemes we have covered in school.</a:t>
            </a:r>
          </a:p>
        </p:txBody>
      </p:sp>
    </p:spTree>
    <p:extLst>
      <p:ext uri="{BB962C8B-B14F-4D97-AF65-F5344CB8AC3E}">
        <p14:creationId xmlns:p14="http://schemas.microsoft.com/office/powerpoint/2010/main" val="24459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26720" y="405938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29B235-6F17-4355-ACED-398DE4FC831F}"/>
              </a:ext>
            </a:extLst>
          </p:cNvPr>
          <p:cNvSpPr txBox="1"/>
          <p:nvPr/>
        </p:nvSpPr>
        <p:spPr>
          <a:xfrm>
            <a:off x="554182" y="532244"/>
            <a:ext cx="10845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solidFill>
                  <a:schemeClr val="accent1"/>
                </a:solidFill>
                <a:latin typeface="CCW Cursive Writing 11" panose="03050602040000000000" pitchFamily="66" charset="0"/>
              </a:rPr>
              <a:t>Reading Books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7AD06E-F67B-4E2B-9E84-11A6CABE8ED9}"/>
              </a:ext>
            </a:extLst>
          </p:cNvPr>
          <p:cNvSpPr txBox="1"/>
          <p:nvPr/>
        </p:nvSpPr>
        <p:spPr>
          <a:xfrm>
            <a:off x="554182" y="1268773"/>
            <a:ext cx="10845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Reading books from school will come in different forms.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93D69-14AB-486A-BBAB-77CC91903CDB}"/>
              </a:ext>
            </a:extLst>
          </p:cNvPr>
          <p:cNvSpPr txBox="1"/>
          <p:nvPr/>
        </p:nvSpPr>
        <p:spPr>
          <a:xfrm>
            <a:off x="504305" y="2490739"/>
            <a:ext cx="10845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Phonetically decodable books matched to Floppy Phonics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62F71-740B-48EE-951F-C51065AB70CF}"/>
              </a:ext>
            </a:extLst>
          </p:cNvPr>
          <p:cNvSpPr txBox="1"/>
          <p:nvPr/>
        </p:nvSpPr>
        <p:spPr>
          <a:xfrm>
            <a:off x="504305" y="3583418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Free choice banded books.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8920E8-DF88-4835-A2D8-9C6BDE923F78}"/>
              </a:ext>
            </a:extLst>
          </p:cNvPr>
          <p:cNvSpPr txBox="1"/>
          <p:nvPr/>
        </p:nvSpPr>
        <p:spPr>
          <a:xfrm>
            <a:off x="504305" y="4433454"/>
            <a:ext cx="10845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Bug Club – decodable books with comprehension questions.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EE10FA-6713-4589-99DF-2E162B8D8834}"/>
              </a:ext>
            </a:extLst>
          </p:cNvPr>
          <p:cNvSpPr txBox="1"/>
          <p:nvPr/>
        </p:nvSpPr>
        <p:spPr>
          <a:xfrm>
            <a:off x="504305" y="5824451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Guided reading and 1:1 reading with adults in school.</a:t>
            </a:r>
          </a:p>
        </p:txBody>
      </p:sp>
      <p:pic>
        <p:nvPicPr>
          <p:cNvPr id="2050" name="Picture 2" descr="7 Books That Teach Young Children About Racial and Social Justice -  ParentCo.">
            <a:extLst>
              <a:ext uri="{FF2B5EF4-FFF2-40B4-BE49-F238E27FC236}">
                <a16:creationId xmlns:a16="http://schemas.microsoft.com/office/drawing/2014/main" id="{1A11ACB1-1FC4-4404-A16C-32B2905BD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4272" y="376212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83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26720" y="405938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420D04-8709-48F1-BF90-05D82F4F0355}"/>
              </a:ext>
            </a:extLst>
          </p:cNvPr>
          <p:cNvSpPr txBox="1"/>
          <p:nvPr/>
        </p:nvSpPr>
        <p:spPr>
          <a:xfrm>
            <a:off x="487680" y="653934"/>
            <a:ext cx="10845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latin typeface="CCW Cursive Writing 11" panose="03050602040000000000" pitchFamily="66" charset="0"/>
              </a:rPr>
              <a:t>EYFS Helpful Words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824CE-0835-4591-9FA3-26B57B07013D}"/>
              </a:ext>
            </a:extLst>
          </p:cNvPr>
          <p:cNvSpPr txBox="1"/>
          <p:nvPr/>
        </p:nvSpPr>
        <p:spPr>
          <a:xfrm>
            <a:off x="487680" y="1649656"/>
            <a:ext cx="4184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A list of words that children are expected to be able to read and write correctly by the end of EYFS</a:t>
            </a:r>
          </a:p>
        </p:txBody>
      </p:sp>
    </p:spTree>
    <p:extLst>
      <p:ext uri="{BB962C8B-B14F-4D97-AF65-F5344CB8AC3E}">
        <p14:creationId xmlns:p14="http://schemas.microsoft.com/office/powerpoint/2010/main" val="160102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415636" y="448887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62D0F6-2C13-4C1A-883E-DBF191C95378}"/>
              </a:ext>
            </a:extLst>
          </p:cNvPr>
          <p:cNvSpPr txBox="1"/>
          <p:nvPr/>
        </p:nvSpPr>
        <p:spPr>
          <a:xfrm>
            <a:off x="509847" y="553879"/>
            <a:ext cx="10845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solidFill>
                  <a:schemeClr val="accent1"/>
                </a:solidFill>
                <a:latin typeface="CCW Cursive Writing 11" panose="03050602040000000000" pitchFamily="66" charset="0"/>
              </a:rPr>
              <a:t>Homework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F32E94-A717-4280-A892-434F9D4FAD0C}"/>
              </a:ext>
            </a:extLst>
          </p:cNvPr>
          <p:cNvSpPr txBox="1"/>
          <p:nvPr/>
        </p:nvSpPr>
        <p:spPr>
          <a:xfrm>
            <a:off x="554182" y="1268773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Reading – Reading records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3AFEF5-2687-4927-8FA0-38093CFD3B77}"/>
              </a:ext>
            </a:extLst>
          </p:cNvPr>
          <p:cNvSpPr txBox="1"/>
          <p:nvPr/>
        </p:nvSpPr>
        <p:spPr>
          <a:xfrm>
            <a:off x="554182" y="2088659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Monday – Free choice after Christmas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12CF6B-19AA-4965-B578-8A92054F3E9A}"/>
              </a:ext>
            </a:extLst>
          </p:cNvPr>
          <p:cNvSpPr txBox="1"/>
          <p:nvPr/>
        </p:nvSpPr>
        <p:spPr>
          <a:xfrm>
            <a:off x="554182" y="2677712"/>
            <a:ext cx="11039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Friday 	– decodable text</a:t>
            </a:r>
          </a:p>
          <a:p>
            <a:r>
              <a:rPr lang="en-GB" sz="2400" dirty="0">
                <a:latin typeface="CCW Cursive Writing 11" panose="03050602040000000000" pitchFamily="66" charset="0"/>
              </a:rPr>
              <a:t>		- Floppy Phonics reinforcement sheets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26C0D8-0A28-441B-BB1F-63B441C176D3}"/>
              </a:ext>
            </a:extLst>
          </p:cNvPr>
          <p:cNvSpPr txBox="1"/>
          <p:nvPr/>
        </p:nvSpPr>
        <p:spPr>
          <a:xfrm>
            <a:off x="554181" y="4309362"/>
            <a:ext cx="110393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Wednesday – Bug Club reading comprehension</a:t>
            </a:r>
          </a:p>
          <a:p>
            <a:r>
              <a:rPr lang="en-GB" sz="2400" dirty="0">
                <a:latin typeface="CCW Cursive Writing 11" panose="03050602040000000000" pitchFamily="66" charset="0"/>
              </a:rPr>
              <a:t>			- Additional task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1D840C-3C83-442B-B71E-A3BBF686E8D0}"/>
              </a:ext>
            </a:extLst>
          </p:cNvPr>
          <p:cNvSpPr txBox="1"/>
          <p:nvPr/>
        </p:nvSpPr>
        <p:spPr>
          <a:xfrm>
            <a:off x="554182" y="5737534"/>
            <a:ext cx="1084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Common exception words.</a:t>
            </a:r>
          </a:p>
        </p:txBody>
      </p:sp>
      <p:pic>
        <p:nvPicPr>
          <p:cNvPr id="4098" name="Picture 2" descr="Kids Whose Parents Read to Them Hear Up to 1.4 Million More Words | Mental  Floss">
            <a:extLst>
              <a:ext uri="{FF2B5EF4-FFF2-40B4-BE49-F238E27FC236}">
                <a16:creationId xmlns:a16="http://schemas.microsoft.com/office/drawing/2014/main" id="{188A39A1-2005-4BE6-8B24-073BFB03D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7340" y="753922"/>
            <a:ext cx="2646391" cy="17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84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503688-1B8B-450C-8F31-7210DE73D497}"/>
              </a:ext>
            </a:extLst>
          </p:cNvPr>
          <p:cNvSpPr txBox="1"/>
          <p:nvPr/>
        </p:nvSpPr>
        <p:spPr>
          <a:xfrm>
            <a:off x="382386" y="448887"/>
            <a:ext cx="11338560" cy="60461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62B1B1-A91D-427A-8752-1EA431ED264B}"/>
              </a:ext>
            </a:extLst>
          </p:cNvPr>
          <p:cNvSpPr txBox="1"/>
          <p:nvPr/>
        </p:nvSpPr>
        <p:spPr>
          <a:xfrm>
            <a:off x="559723" y="697966"/>
            <a:ext cx="10845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latin typeface="CCW Cursive Writing 11" panose="03050602040000000000" pitchFamily="66" charset="0"/>
              </a:rPr>
              <a:t>Reading Spine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259997-6CB9-4621-BE94-759849DE0B72}"/>
              </a:ext>
            </a:extLst>
          </p:cNvPr>
          <p:cNvSpPr txBox="1"/>
          <p:nvPr/>
        </p:nvSpPr>
        <p:spPr>
          <a:xfrm>
            <a:off x="559723" y="1590199"/>
            <a:ext cx="10845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A set of key books that the children will have read to them frequently throughout the year during our daily story time sessions.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49598B-FD09-4395-90A8-14B8E2BBF441}"/>
              </a:ext>
            </a:extLst>
          </p:cNvPr>
          <p:cNvSpPr txBox="1"/>
          <p:nvPr/>
        </p:nvSpPr>
        <p:spPr>
          <a:xfrm>
            <a:off x="471054" y="3313704"/>
            <a:ext cx="10845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The Spine in the backbone to the children’s love of books and cover a wide range of age appropriate literature that will grow throughout their time in school.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86389-A48B-4FA7-881F-F436553762EF}"/>
              </a:ext>
            </a:extLst>
          </p:cNvPr>
          <p:cNvSpPr txBox="1"/>
          <p:nvPr/>
        </p:nvSpPr>
        <p:spPr>
          <a:xfrm>
            <a:off x="471054" y="5208784"/>
            <a:ext cx="10845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CW Cursive Writing 11" panose="03050602040000000000" pitchFamily="66" charset="0"/>
              </a:rPr>
              <a:t>The children should know these books really well by the end of the year so feel free to share these books at home.  </a:t>
            </a:r>
          </a:p>
        </p:txBody>
      </p:sp>
    </p:spTree>
    <p:extLst>
      <p:ext uri="{BB962C8B-B14F-4D97-AF65-F5344CB8AC3E}">
        <p14:creationId xmlns:p14="http://schemas.microsoft.com/office/powerpoint/2010/main" val="148481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05DC7E8D753F409250B68607A9FFE2" ma:contentTypeVersion="13" ma:contentTypeDescription="Create a new document." ma:contentTypeScope="" ma:versionID="7f20c82b3ce29fb886eaaffd26c5895f">
  <xsd:schema xmlns:xsd="http://www.w3.org/2001/XMLSchema" xmlns:xs="http://www.w3.org/2001/XMLSchema" xmlns:p="http://schemas.microsoft.com/office/2006/metadata/properties" xmlns:ns3="c0ecfc76-929d-4532-aa34-d942928244aa" xmlns:ns4="430cfdd5-d65f-4e00-94ad-c7f9d07524de" targetNamespace="http://schemas.microsoft.com/office/2006/metadata/properties" ma:root="true" ma:fieldsID="540e8f6e61281ac671136a331e09a645" ns3:_="" ns4:_="">
    <xsd:import namespace="c0ecfc76-929d-4532-aa34-d942928244aa"/>
    <xsd:import namespace="430cfdd5-d65f-4e00-94ad-c7f9d07524d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cfc76-929d-4532-aa34-d942928244a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cfdd5-d65f-4e00-94ad-c7f9d07524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77B740-FBB2-48A9-9794-AD4F73A9BF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ecfc76-929d-4532-aa34-d942928244aa"/>
    <ds:schemaRef ds:uri="430cfdd5-d65f-4e00-94ad-c7f9d07524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BC7A0E-74EC-4BA3-BFD0-5890FFB5F188}">
  <ds:schemaRefs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c0ecfc76-929d-4532-aa34-d942928244aa"/>
    <ds:schemaRef ds:uri="430cfdd5-d65f-4e00-94ad-c7f9d07524de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2218B8-E93E-4932-A40C-08C3878D6C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142</TotalTime>
  <Words>322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CCW Cursive Writing 11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 Kernick</dc:creator>
  <cp:lastModifiedBy>Helen Slocombe</cp:lastModifiedBy>
  <cp:revision>10</cp:revision>
  <dcterms:created xsi:type="dcterms:W3CDTF">2021-09-09T19:26:26Z</dcterms:created>
  <dcterms:modified xsi:type="dcterms:W3CDTF">2021-09-27T14:24:57Z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0x0101008905DC7E8D753F409250B68607A9FFE2</vt:lpwstr>
  </property>
</Properties>
</file>