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72"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a:solidFill>
                  <a:schemeClr val="dk1"/>
                </a:solidFill>
                <a:latin typeface="Calibri"/>
                <a:ea typeface="Calibri"/>
                <a:cs typeface="Calibri"/>
                <a:sym typeface="Calibri"/>
              </a:rPr>
              <a:t>Interestingly, 260 days (the sacred year) is the number of days between the conception and birth of a child. The ancient Maya certainly understood the cycle of human conception, and perhaps the tzolk’in is based on this natural human cycle.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3</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www.mayan-calendar.org/" TargetMode="External"/><Relationship Id="rId4" Type="http://schemas.openxmlformats.org/officeDocument/2006/relationships/hyperlink" Target="http://www.ancientscripts.com/maya.html" TargetMode="External"/><Relationship Id="rId5" Type="http://schemas.openxmlformats.org/officeDocument/2006/relationships/hyperlink" Target="http://maya.nmai.si.edu/" TargetMode="External"/><Relationship Id="rId6" Type="http://schemas.openxmlformats.org/officeDocument/2006/relationships/hyperlink" Target="http://www.famsi.org/" TargetMode="External"/><Relationship Id="rId7" Type="http://schemas.openxmlformats.org/officeDocument/2006/relationships/hyperlink" Target="http://www.pauahtun.org/Calendar/Default.htm" TargetMode="External"/><Relationship Id="rId8" Type="http://schemas.openxmlformats.org/officeDocument/2006/relationships/hyperlink" Target="http://www.mesoweb.com/" TargetMode="External"/><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r="6250"/>
          <a:stretch/>
        </p:blipFill>
        <p:spPr>
          <a:xfrm>
            <a:off x="919541" y="908720"/>
            <a:ext cx="7308304" cy="5199554"/>
          </a:xfrm>
          <a:prstGeom prst="rect">
            <a:avLst/>
          </a:prstGeom>
          <a:noFill/>
          <a:ln>
            <a:noFill/>
          </a:ln>
        </p:spPr>
      </p:pic>
      <p:sp>
        <p:nvSpPr>
          <p:cNvPr id="89" name="Shape 89"/>
          <p:cNvSpPr/>
          <p:nvPr/>
        </p:nvSpPr>
        <p:spPr>
          <a:xfrm>
            <a:off x="0" y="6250014"/>
            <a:ext cx="8784976"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1800" b="0" i="0" u="none" strike="noStrike" cap="none">
                <a:solidFill>
                  <a:schemeClr val="dk1"/>
                </a:solidFill>
                <a:latin typeface="Calibri"/>
                <a:ea typeface="Calibri"/>
                <a:cs typeface="Calibri"/>
                <a:sym typeface="Calibri"/>
              </a:rPr>
              <a:t>This is a contemporary Maya calendar used at Melody Primary School in Guatemala</a:t>
            </a:r>
          </a:p>
        </p:txBody>
      </p:sp>
      <p:sp>
        <p:nvSpPr>
          <p:cNvPr id="90" name="Shape 90"/>
          <p:cNvSpPr txBox="1"/>
          <p:nvPr/>
        </p:nvSpPr>
        <p:spPr>
          <a:xfrm>
            <a:off x="935595" y="164259"/>
            <a:ext cx="7344815"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2800" b="1" i="0" u="none" strike="noStrike" cap="none">
                <a:solidFill>
                  <a:schemeClr val="dk1"/>
                </a:solidFill>
                <a:latin typeface="Calibri"/>
                <a:ea typeface="Calibri"/>
                <a:cs typeface="Calibri"/>
                <a:sym typeface="Calibri"/>
              </a:rPr>
              <a:t>How did the Ancient Maya tell the time?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611560" y="548679"/>
            <a:ext cx="8172084" cy="5445025"/>
          </a:xfrm>
          <a:prstGeom prst="rect">
            <a:avLst/>
          </a:prstGeom>
          <a:noFill/>
          <a:ln>
            <a:noFill/>
          </a:ln>
        </p:spPr>
      </p:pic>
      <p:sp>
        <p:nvSpPr>
          <p:cNvPr id="137" name="Shape 137"/>
          <p:cNvSpPr/>
          <p:nvPr/>
        </p:nvSpPr>
        <p:spPr>
          <a:xfrm>
            <a:off x="611560" y="6165303"/>
            <a:ext cx="817208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i="1">
                <a:solidFill>
                  <a:schemeClr val="dk1"/>
                </a:solidFill>
                <a:latin typeface="Calibri"/>
                <a:ea typeface="Calibri"/>
                <a:cs typeface="Calibri"/>
                <a:sym typeface="Calibri"/>
              </a:rPr>
              <a:t>A contemporary representation of the Calendar Round, interlocking the Tzolk’in (left) with the Haab (right). </a:t>
            </a:r>
          </a:p>
        </p:txBody>
      </p:sp>
      <p:sp>
        <p:nvSpPr>
          <p:cNvPr id="138" name="Shape 138"/>
          <p:cNvSpPr txBox="1"/>
          <p:nvPr/>
        </p:nvSpPr>
        <p:spPr>
          <a:xfrm>
            <a:off x="2864634" y="11658"/>
            <a:ext cx="3024335"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3200" b="1">
                <a:solidFill>
                  <a:schemeClr val="dk1"/>
                </a:solidFill>
                <a:latin typeface="Calibri"/>
                <a:ea typeface="Calibri"/>
                <a:cs typeface="Calibri"/>
                <a:sym typeface="Calibri"/>
              </a:rPr>
              <a:t>Calendar Round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971600" y="290512"/>
            <a:ext cx="7382024" cy="5316671"/>
          </a:xfrm>
          <a:prstGeom prst="rect">
            <a:avLst/>
          </a:prstGeom>
          <a:noFill/>
          <a:ln>
            <a:noFill/>
          </a:ln>
        </p:spPr>
      </p:pic>
      <p:sp>
        <p:nvSpPr>
          <p:cNvPr id="144" name="Shape 144"/>
          <p:cNvSpPr/>
          <p:nvPr/>
        </p:nvSpPr>
        <p:spPr>
          <a:xfrm>
            <a:off x="251519" y="5872564"/>
            <a:ext cx="8784976"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1800" i="1">
                <a:solidFill>
                  <a:schemeClr val="dk1"/>
                </a:solidFill>
                <a:latin typeface="Calibri"/>
                <a:ea typeface="Calibri"/>
                <a:cs typeface="Calibri"/>
                <a:sym typeface="Calibri"/>
              </a:rPr>
              <a:t>Roberto Poz Pérez, K'iche', is a calendar Day Keeper in a village near </a:t>
            </a:r>
          </a:p>
          <a:p>
            <a:pPr marL="0" marR="0" lvl="0" indent="0" algn="ctr" rtl="0">
              <a:spcBef>
                <a:spcPts val="0"/>
              </a:spcBef>
              <a:buSzPct val="25000"/>
              <a:buNone/>
            </a:pPr>
            <a:r>
              <a:rPr lang="en-GB" sz="1800" i="1">
                <a:solidFill>
                  <a:schemeClr val="dk1"/>
                </a:solidFill>
                <a:latin typeface="Calibri"/>
                <a:ea typeface="Calibri"/>
                <a:cs typeface="Calibri"/>
                <a:sym typeface="Calibri"/>
              </a:rPr>
              <a:t>Quetzaltenango, Guatemala.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a:stretch/>
        </p:blipFill>
        <p:spPr>
          <a:xfrm>
            <a:off x="5076055" y="63338"/>
            <a:ext cx="3256024" cy="6824576"/>
          </a:xfrm>
          <a:prstGeom prst="rect">
            <a:avLst/>
          </a:prstGeom>
          <a:noFill/>
          <a:ln>
            <a:noFill/>
          </a:ln>
        </p:spPr>
      </p:pic>
      <p:sp>
        <p:nvSpPr>
          <p:cNvPr id="150" name="Shape 150"/>
          <p:cNvSpPr txBox="1"/>
          <p:nvPr/>
        </p:nvSpPr>
        <p:spPr>
          <a:xfrm>
            <a:off x="539552" y="476672"/>
            <a:ext cx="4032448"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3200" b="1">
                <a:solidFill>
                  <a:schemeClr val="dk1"/>
                </a:solidFill>
                <a:latin typeface="Calibri"/>
                <a:ea typeface="Calibri"/>
                <a:cs typeface="Calibri"/>
                <a:sym typeface="Calibri"/>
              </a:rPr>
              <a:t>Long Count Calendar </a:t>
            </a:r>
          </a:p>
        </p:txBody>
      </p:sp>
      <p:sp>
        <p:nvSpPr>
          <p:cNvPr id="151" name="Shape 151"/>
          <p:cNvSpPr txBox="1"/>
          <p:nvPr/>
        </p:nvSpPr>
        <p:spPr>
          <a:xfrm>
            <a:off x="539552" y="1398133"/>
            <a:ext cx="4536504" cy="5262979"/>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GB" sz="2400">
                <a:solidFill>
                  <a:schemeClr val="dk1"/>
                </a:solidFill>
                <a:latin typeface="Calibri"/>
                <a:ea typeface="Calibri"/>
                <a:cs typeface="Calibri"/>
                <a:sym typeface="Calibri"/>
              </a:rPr>
              <a:t>The Long Count Calendar lasted for 5125 years.  Like our own calendar, the Maya marked dates for more extensive time from a fixed starting point. In our calendar this begins with the birth date of Jesus Christ. For the Maya the beginning of present creation was 13</a:t>
            </a:r>
            <a:r>
              <a:rPr lang="en-GB" sz="2400" baseline="30000">
                <a:solidFill>
                  <a:schemeClr val="dk1"/>
                </a:solidFill>
                <a:latin typeface="Calibri"/>
                <a:ea typeface="Calibri"/>
                <a:cs typeface="Calibri"/>
                <a:sym typeface="Calibri"/>
              </a:rPr>
              <a:t>th</a:t>
            </a:r>
            <a:r>
              <a:rPr lang="en-GB" sz="2400">
                <a:solidFill>
                  <a:schemeClr val="dk1"/>
                </a:solidFill>
                <a:latin typeface="Calibri"/>
                <a:ea typeface="Calibri"/>
                <a:cs typeface="Calibri"/>
                <a:sym typeface="Calibri"/>
              </a:rPr>
              <a:t> August, 3114 B.C. and it ended on 21</a:t>
            </a:r>
            <a:r>
              <a:rPr lang="en-GB" sz="2400" baseline="30000">
                <a:solidFill>
                  <a:schemeClr val="dk1"/>
                </a:solidFill>
                <a:latin typeface="Calibri"/>
                <a:ea typeface="Calibri"/>
                <a:cs typeface="Calibri"/>
                <a:sym typeface="Calibri"/>
              </a:rPr>
              <a:t>st</a:t>
            </a:r>
            <a:r>
              <a:rPr lang="en-GB" sz="2400">
                <a:solidFill>
                  <a:schemeClr val="dk1"/>
                </a:solidFill>
                <a:latin typeface="Calibri"/>
                <a:ea typeface="Calibri"/>
                <a:cs typeface="Calibri"/>
                <a:sym typeface="Calibri"/>
              </a:rPr>
              <a:t> December 2012. This round is then repeated. </a:t>
            </a:r>
          </a:p>
          <a:p>
            <a:pPr marL="0" marR="0" lvl="0" indent="0" algn="just" rtl="0">
              <a:spcBef>
                <a:spcPts val="0"/>
              </a:spcBef>
              <a:buNone/>
            </a:pPr>
            <a:endParaRPr sz="2400">
              <a:solidFill>
                <a:schemeClr val="dk1"/>
              </a:solidFill>
              <a:latin typeface="Calibri"/>
              <a:ea typeface="Calibri"/>
              <a:cs typeface="Calibri"/>
              <a:sym typeface="Calibri"/>
            </a:endParaRPr>
          </a:p>
          <a:p>
            <a:pPr marL="0" marR="0" lvl="0" indent="0" algn="just" rtl="0">
              <a:spcBef>
                <a:spcPts val="0"/>
              </a:spcBef>
              <a:buSzPct val="25000"/>
              <a:buNone/>
            </a:pPr>
            <a:r>
              <a:rPr lang="en-GB" sz="2400">
                <a:solidFill>
                  <a:schemeClr val="dk1"/>
                </a:solidFill>
                <a:latin typeface="Calibri"/>
                <a:ea typeface="Calibri"/>
                <a:cs typeface="Calibri"/>
                <a:sym typeface="Calibri"/>
              </a:rPr>
              <a:t>The first glyph at the top of the image is the introductory glyph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rotWithShape="1">
          <a:blip r:embed="rId3">
            <a:alphaModFix/>
          </a:blip>
          <a:srcRect t="69396" b="5598"/>
          <a:stretch/>
        </p:blipFill>
        <p:spPr>
          <a:xfrm>
            <a:off x="-828600" y="332656"/>
            <a:ext cx="10707630" cy="3744415"/>
          </a:xfrm>
          <a:prstGeom prst="rect">
            <a:avLst/>
          </a:prstGeom>
          <a:noFill/>
          <a:ln>
            <a:noFill/>
          </a:ln>
        </p:spPr>
      </p:pic>
      <p:sp>
        <p:nvSpPr>
          <p:cNvPr id="157" name="Shape 157"/>
          <p:cNvSpPr/>
          <p:nvPr/>
        </p:nvSpPr>
        <p:spPr>
          <a:xfrm>
            <a:off x="4503030" y="692695"/>
            <a:ext cx="137508" cy="288032"/>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p:nvPr/>
        </p:nvSpPr>
        <p:spPr>
          <a:xfrm>
            <a:off x="4581617" y="548679"/>
            <a:ext cx="137508" cy="288032"/>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88950" y="975351"/>
            <a:ext cx="8229600" cy="85566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9" b="1" i="0" u="none" strike="noStrike" cap="none">
                <a:solidFill>
                  <a:schemeClr val="dk1"/>
                </a:solidFill>
                <a:latin typeface="Calibri"/>
                <a:ea typeface="Calibri"/>
                <a:cs typeface="Calibri"/>
                <a:sym typeface="Calibri"/>
              </a:rPr>
              <a:t>Did the Maya predict </a:t>
            </a:r>
            <a:br>
              <a:rPr lang="en-GB" sz="3959" b="1" i="0" u="none" strike="noStrike" cap="none">
                <a:solidFill>
                  <a:schemeClr val="dk1"/>
                </a:solidFill>
                <a:latin typeface="Calibri"/>
                <a:ea typeface="Calibri"/>
                <a:cs typeface="Calibri"/>
                <a:sym typeface="Calibri"/>
              </a:rPr>
            </a:br>
            <a:r>
              <a:rPr lang="en-GB" sz="3959" b="1" i="0" u="none" strike="noStrike" cap="none">
                <a:solidFill>
                  <a:schemeClr val="dk1"/>
                </a:solidFill>
                <a:latin typeface="Calibri"/>
                <a:ea typeface="Calibri"/>
                <a:cs typeface="Calibri"/>
                <a:sym typeface="Calibri"/>
              </a:rPr>
              <a:t>the end of world?</a:t>
            </a:r>
            <a:r>
              <a:rPr lang="en-GB" sz="3959" b="0" i="0" u="none" strike="noStrike" cap="none">
                <a:solidFill>
                  <a:schemeClr val="dk2"/>
                </a:solidFill>
                <a:latin typeface="Calibri"/>
                <a:ea typeface="Calibri"/>
                <a:cs typeface="Calibri"/>
                <a:sym typeface="Calibri"/>
              </a:rPr>
              <a:t/>
            </a:r>
            <a:br>
              <a:rPr lang="en-GB" sz="3959" b="0" i="0" u="none" strike="noStrike" cap="none">
                <a:solidFill>
                  <a:schemeClr val="dk2"/>
                </a:solidFill>
                <a:latin typeface="Calibri"/>
                <a:ea typeface="Calibri"/>
                <a:cs typeface="Calibri"/>
                <a:sym typeface="Calibri"/>
              </a:rPr>
            </a:br>
            <a:r>
              <a:rPr lang="en-GB" sz="3959" b="0" i="0" u="none" strike="noStrike" cap="none">
                <a:solidFill>
                  <a:srgbClr val="002060"/>
                </a:solidFill>
                <a:latin typeface="Calibri"/>
                <a:ea typeface="Calibri"/>
                <a:cs typeface="Calibri"/>
                <a:sym typeface="Calibri"/>
              </a:rPr>
              <a:t/>
            </a:r>
            <a:br>
              <a:rPr lang="en-GB" sz="3959" b="0" i="0" u="none" strike="noStrike" cap="none">
                <a:solidFill>
                  <a:srgbClr val="002060"/>
                </a:solidFill>
                <a:latin typeface="Calibri"/>
                <a:ea typeface="Calibri"/>
                <a:cs typeface="Calibri"/>
                <a:sym typeface="Calibri"/>
              </a:rPr>
            </a:br>
            <a:endParaRPr lang="en-GB" sz="3959" b="0" i="0" u="none" strike="noStrike" cap="none">
              <a:solidFill>
                <a:srgbClr val="002060"/>
              </a:solidFill>
              <a:latin typeface="Calibri"/>
              <a:ea typeface="Calibri"/>
              <a:cs typeface="Calibri"/>
              <a:sym typeface="Calibri"/>
            </a:endParaRPr>
          </a:p>
        </p:txBody>
      </p:sp>
      <p:sp>
        <p:nvSpPr>
          <p:cNvPr id="164" name="Shape 164"/>
          <p:cNvSpPr txBox="1">
            <a:spLocks noGrp="1"/>
          </p:cNvSpPr>
          <p:nvPr>
            <p:ph type="body" idx="1"/>
          </p:nvPr>
        </p:nvSpPr>
        <p:spPr>
          <a:xfrm>
            <a:off x="457200" y="1855788"/>
            <a:ext cx="8218487" cy="4525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rgbClr val="002060"/>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sz="3200" b="0" i="0" u="none" strike="noStrike" cap="none">
              <a:solidFill>
                <a:srgbClr val="002060"/>
              </a:solidFill>
              <a:latin typeface="Calibri"/>
              <a:ea typeface="Calibri"/>
              <a:cs typeface="Calibri"/>
              <a:sym typeface="Calibri"/>
            </a:endParaRPr>
          </a:p>
        </p:txBody>
      </p:sp>
      <p:sp>
        <p:nvSpPr>
          <p:cNvPr id="165" name="Shape 165"/>
          <p:cNvSpPr txBox="1"/>
          <p:nvPr/>
        </p:nvSpPr>
        <p:spPr>
          <a:xfrm>
            <a:off x="433681" y="1556791"/>
            <a:ext cx="5300662" cy="4525961"/>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Clr>
                <a:schemeClr val="dk1"/>
              </a:buClr>
              <a:buSzPct val="25000"/>
              <a:buFont typeface="Arial"/>
              <a:buNone/>
            </a:pPr>
            <a:r>
              <a:rPr lang="en-GB" sz="2400">
                <a:solidFill>
                  <a:schemeClr val="dk1"/>
                </a:solidFill>
                <a:latin typeface="Arial"/>
                <a:ea typeface="Arial"/>
                <a:cs typeface="Arial"/>
                <a:sym typeface="Arial"/>
              </a:rPr>
              <a:t>The Ancient Maya calendar finished one of its great cycles (Long count of 5125 years) in December 2012, which  fuelled countless theories about the end of the world on December 21, 2012. There was even a movie made  about it!</a:t>
            </a:r>
          </a:p>
          <a:p>
            <a:pPr marL="0" marR="0" lvl="0" indent="0" algn="just" rtl="0">
              <a:spcBef>
                <a:spcPts val="480"/>
              </a:spcBef>
              <a:spcAft>
                <a:spcPts val="0"/>
              </a:spcAft>
              <a:buClr>
                <a:srgbClr val="002350"/>
              </a:buClr>
              <a:buFont typeface="Arial"/>
              <a:buNone/>
            </a:pPr>
            <a:endParaRPr sz="2400">
              <a:solidFill>
                <a:schemeClr val="dk1"/>
              </a:solidFill>
              <a:latin typeface="Arial"/>
              <a:ea typeface="Arial"/>
              <a:cs typeface="Arial"/>
              <a:sym typeface="Arial"/>
            </a:endParaRPr>
          </a:p>
          <a:p>
            <a:pPr marL="0" marR="0" lvl="0" indent="0" algn="just" rtl="0">
              <a:spcBef>
                <a:spcPts val="480"/>
              </a:spcBef>
              <a:spcAft>
                <a:spcPts val="0"/>
              </a:spcAft>
              <a:buClr>
                <a:schemeClr val="dk1"/>
              </a:buClr>
              <a:buSzPct val="25000"/>
              <a:buFont typeface="Arial"/>
              <a:buNone/>
            </a:pPr>
            <a:r>
              <a:rPr lang="en-GB" sz="2400">
                <a:solidFill>
                  <a:schemeClr val="dk1"/>
                </a:solidFill>
                <a:latin typeface="Arial"/>
                <a:ea typeface="Arial"/>
                <a:cs typeface="Arial"/>
                <a:sym typeface="Arial"/>
              </a:rPr>
              <a:t>Of course this didn’t happen. The following day a new cycle began. Just like our New Years Day or the start of the Millennium. </a:t>
            </a:r>
          </a:p>
          <a:p>
            <a:pPr marL="0" marR="0" lvl="0" indent="0" algn="l" rtl="0">
              <a:spcBef>
                <a:spcPts val="560"/>
              </a:spcBef>
              <a:spcAft>
                <a:spcPts val="0"/>
              </a:spcAft>
              <a:buClr>
                <a:srgbClr val="002350"/>
              </a:buClr>
              <a:buFont typeface="Arial"/>
              <a:buNone/>
            </a:pPr>
            <a:endParaRPr sz="2800">
              <a:solidFill>
                <a:srgbClr val="002350"/>
              </a:solidFill>
              <a:latin typeface="Arial"/>
              <a:ea typeface="Arial"/>
              <a:cs typeface="Arial"/>
              <a:sym typeface="Arial"/>
            </a:endParaRPr>
          </a:p>
          <a:p>
            <a:pPr marL="0" marR="0" lvl="0" indent="0" algn="l" rtl="0">
              <a:spcBef>
                <a:spcPts val="560"/>
              </a:spcBef>
              <a:spcAft>
                <a:spcPts val="0"/>
              </a:spcAft>
              <a:buClr>
                <a:srgbClr val="002350"/>
              </a:buClr>
              <a:buSzPct val="25000"/>
              <a:buFont typeface="Arial"/>
              <a:buNone/>
            </a:pPr>
            <a:r>
              <a:rPr lang="en-GB" sz="2800">
                <a:solidFill>
                  <a:srgbClr val="002350"/>
                </a:solidFill>
                <a:latin typeface="Arial"/>
                <a:ea typeface="Arial"/>
                <a:cs typeface="Arial"/>
                <a:sym typeface="Arial"/>
              </a:rPr>
              <a:t/>
            </a:r>
            <a:br>
              <a:rPr lang="en-GB" sz="2800">
                <a:solidFill>
                  <a:srgbClr val="002350"/>
                </a:solidFill>
                <a:latin typeface="Arial"/>
                <a:ea typeface="Arial"/>
                <a:cs typeface="Arial"/>
                <a:sym typeface="Arial"/>
              </a:rPr>
            </a:br>
            <a:r>
              <a:rPr lang="en-GB" sz="2800">
                <a:solidFill>
                  <a:srgbClr val="002350"/>
                </a:solidFill>
                <a:latin typeface="Arial"/>
                <a:ea typeface="Arial"/>
                <a:cs typeface="Arial"/>
                <a:sym typeface="Arial"/>
              </a:rPr>
              <a:t/>
            </a:r>
            <a:br>
              <a:rPr lang="en-GB" sz="2800">
                <a:solidFill>
                  <a:srgbClr val="002350"/>
                </a:solidFill>
                <a:latin typeface="Arial"/>
                <a:ea typeface="Arial"/>
                <a:cs typeface="Arial"/>
                <a:sym typeface="Arial"/>
              </a:rPr>
            </a:br>
            <a:endParaRPr lang="en-GB" sz="2800">
              <a:solidFill>
                <a:srgbClr val="002350"/>
              </a:solidFill>
              <a:latin typeface="Arial"/>
              <a:ea typeface="Arial"/>
              <a:cs typeface="Arial"/>
              <a:sym typeface="Arial"/>
            </a:endParaRPr>
          </a:p>
        </p:txBody>
      </p:sp>
      <p:pic>
        <p:nvPicPr>
          <p:cNvPr id="166" name="Shape 166"/>
          <p:cNvPicPr preferRelativeResize="0"/>
          <p:nvPr/>
        </p:nvPicPr>
        <p:blipFill rotWithShape="1">
          <a:blip r:embed="rId3">
            <a:alphaModFix/>
          </a:blip>
          <a:srcRect/>
          <a:stretch/>
        </p:blipFill>
        <p:spPr>
          <a:xfrm>
            <a:off x="5940151" y="1690141"/>
            <a:ext cx="2960687" cy="43926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1403648" y="332656"/>
            <a:ext cx="676875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3600">
                <a:solidFill>
                  <a:schemeClr val="dk1"/>
                </a:solidFill>
                <a:latin typeface="Calibri"/>
                <a:ea typeface="Calibri"/>
                <a:cs typeface="Calibri"/>
                <a:sym typeface="Calibri"/>
              </a:rPr>
              <a:t>Aztec or Maya?</a:t>
            </a:r>
          </a:p>
        </p:txBody>
      </p:sp>
      <p:pic>
        <p:nvPicPr>
          <p:cNvPr id="172" name="Shape 172"/>
          <p:cNvPicPr preferRelativeResize="0"/>
          <p:nvPr/>
        </p:nvPicPr>
        <p:blipFill rotWithShape="1">
          <a:blip r:embed="rId3">
            <a:alphaModFix/>
          </a:blip>
          <a:srcRect/>
          <a:stretch/>
        </p:blipFill>
        <p:spPr>
          <a:xfrm>
            <a:off x="4644007" y="1542445"/>
            <a:ext cx="4321928" cy="4293115"/>
          </a:xfrm>
          <a:prstGeom prst="rect">
            <a:avLst/>
          </a:prstGeom>
          <a:noFill/>
          <a:ln>
            <a:noFill/>
          </a:ln>
        </p:spPr>
      </p:pic>
      <p:pic>
        <p:nvPicPr>
          <p:cNvPr id="173" name="Shape 173"/>
          <p:cNvPicPr preferRelativeResize="0"/>
          <p:nvPr/>
        </p:nvPicPr>
        <p:blipFill rotWithShape="1">
          <a:blip r:embed="rId4">
            <a:alphaModFix/>
          </a:blip>
          <a:srcRect/>
          <a:stretch/>
        </p:blipFill>
        <p:spPr>
          <a:xfrm>
            <a:off x="-180528" y="1076454"/>
            <a:ext cx="5184279" cy="522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rotWithShape="1">
          <a:blip r:embed="rId3">
            <a:alphaModFix/>
          </a:blip>
          <a:srcRect l="19166" r="14572"/>
          <a:stretch/>
        </p:blipFill>
        <p:spPr>
          <a:xfrm>
            <a:off x="683568" y="1001798"/>
            <a:ext cx="3539612" cy="3600399"/>
          </a:xfrm>
          <a:prstGeom prst="rect">
            <a:avLst/>
          </a:prstGeom>
          <a:noFill/>
          <a:ln>
            <a:noFill/>
          </a:ln>
        </p:spPr>
      </p:pic>
      <p:sp>
        <p:nvSpPr>
          <p:cNvPr id="179" name="Shape 179"/>
          <p:cNvSpPr txBox="1"/>
          <p:nvPr/>
        </p:nvSpPr>
        <p:spPr>
          <a:xfrm>
            <a:off x="827583" y="4815826"/>
            <a:ext cx="339559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b="1">
                <a:solidFill>
                  <a:schemeClr val="dk1"/>
                </a:solidFill>
                <a:latin typeface="Calibri"/>
                <a:ea typeface="Calibri"/>
                <a:cs typeface="Calibri"/>
                <a:sym typeface="Calibri"/>
              </a:rPr>
              <a:t>Blackpool Tower in England, UK</a:t>
            </a:r>
          </a:p>
        </p:txBody>
      </p:sp>
      <p:pic>
        <p:nvPicPr>
          <p:cNvPr id="180" name="Shape 180"/>
          <p:cNvPicPr preferRelativeResize="0"/>
          <p:nvPr/>
        </p:nvPicPr>
        <p:blipFill rotWithShape="1">
          <a:blip r:embed="rId4">
            <a:alphaModFix/>
          </a:blip>
          <a:srcRect l="5052"/>
          <a:stretch/>
        </p:blipFill>
        <p:spPr>
          <a:xfrm>
            <a:off x="5135880" y="1001798"/>
            <a:ext cx="3831218" cy="3653583"/>
          </a:xfrm>
          <a:prstGeom prst="rect">
            <a:avLst/>
          </a:prstGeom>
          <a:noFill/>
          <a:ln>
            <a:noFill/>
          </a:ln>
        </p:spPr>
      </p:pic>
      <p:sp>
        <p:nvSpPr>
          <p:cNvPr id="181" name="Shape 181"/>
          <p:cNvSpPr txBox="1"/>
          <p:nvPr/>
        </p:nvSpPr>
        <p:spPr>
          <a:xfrm>
            <a:off x="5475421" y="4815826"/>
            <a:ext cx="32403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b="1">
                <a:solidFill>
                  <a:schemeClr val="dk1"/>
                </a:solidFill>
                <a:latin typeface="Calibri"/>
                <a:ea typeface="Calibri"/>
                <a:cs typeface="Calibri"/>
                <a:sym typeface="Calibri"/>
              </a:rPr>
              <a:t>Eiffel Tower in Paris, France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p:nvPr/>
        </p:nvSpPr>
        <p:spPr>
          <a:xfrm>
            <a:off x="323528" y="620687"/>
            <a:ext cx="8424935" cy="3693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b="1">
                <a:solidFill>
                  <a:schemeClr val="dk1"/>
                </a:solidFill>
                <a:latin typeface="Calibri"/>
                <a:ea typeface="Calibri"/>
                <a:cs typeface="Calibri"/>
                <a:sym typeface="Calibri"/>
              </a:rPr>
              <a:t>Additional Resources </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GB" sz="1800">
                <a:solidFill>
                  <a:schemeClr val="dk1"/>
                </a:solidFill>
                <a:latin typeface="Calibri"/>
                <a:ea typeface="Calibri"/>
                <a:cs typeface="Calibri"/>
                <a:sym typeface="Calibri"/>
              </a:rPr>
              <a:t>Maya Calendar System: </a:t>
            </a:r>
          </a:p>
          <a:p>
            <a:pPr marL="0" marR="0" lvl="0" indent="0" algn="l" rtl="0">
              <a:spcBef>
                <a:spcPts val="0"/>
              </a:spcBef>
              <a:buSzPct val="25000"/>
              <a:buNone/>
            </a:pPr>
            <a:r>
              <a:rPr lang="en-GB" sz="1800" u="sng">
                <a:solidFill>
                  <a:schemeClr val="hlink"/>
                </a:solidFill>
                <a:latin typeface="Calibri"/>
                <a:ea typeface="Calibri"/>
                <a:cs typeface="Calibri"/>
                <a:sym typeface="Calibri"/>
                <a:hlinkClick r:id="rId3"/>
              </a:rPr>
              <a:t>http://www.mayan-calendar.org</a:t>
            </a:r>
          </a:p>
          <a:p>
            <a:pPr marL="0" marR="0" lvl="0" indent="0" algn="l" rtl="0">
              <a:spcBef>
                <a:spcPts val="0"/>
              </a:spcBef>
              <a:buSzPct val="25000"/>
              <a:buNone/>
            </a:pPr>
            <a:r>
              <a:rPr lang="en-GB" sz="1800" u="sng">
                <a:solidFill>
                  <a:schemeClr val="hlink"/>
                </a:solidFill>
                <a:latin typeface="Calibri"/>
                <a:ea typeface="Calibri"/>
                <a:cs typeface="Calibri"/>
                <a:sym typeface="Calibri"/>
                <a:hlinkClick r:id="rId4"/>
              </a:rPr>
              <a:t>http://www.ancientscripts.com/maya.html</a:t>
            </a:r>
          </a:p>
          <a:p>
            <a:pPr marL="0" marR="0" lvl="0" indent="0" algn="l" rtl="0">
              <a:spcBef>
                <a:spcPts val="0"/>
              </a:spcBef>
              <a:buSzPct val="25000"/>
              <a:buNone/>
            </a:pPr>
            <a:r>
              <a:rPr lang="en-GB" sz="1800" u="sng">
                <a:solidFill>
                  <a:schemeClr val="hlink"/>
                </a:solidFill>
                <a:latin typeface="Calibri"/>
                <a:ea typeface="Calibri"/>
                <a:cs typeface="Calibri"/>
                <a:sym typeface="Calibri"/>
                <a:hlinkClick r:id="rId5"/>
              </a:rPr>
              <a:t>http://maya.nmai.si.edu/</a:t>
            </a:r>
          </a:p>
          <a:p>
            <a:pPr marL="0" marR="0" lvl="0" indent="0" algn="l" rtl="0">
              <a:spcBef>
                <a:spcPts val="0"/>
              </a:spcBef>
              <a:buSzPct val="25000"/>
              <a:buNone/>
            </a:pPr>
            <a:r>
              <a:rPr lang="en-GB" sz="1800" u="sng">
                <a:solidFill>
                  <a:schemeClr val="hlink"/>
                </a:solidFill>
                <a:latin typeface="Calibri"/>
                <a:ea typeface="Calibri"/>
                <a:cs typeface="Calibri"/>
                <a:sym typeface="Calibri"/>
                <a:hlinkClick r:id="rId6"/>
              </a:rPr>
              <a:t>http://www.famsi.org</a:t>
            </a:r>
          </a:p>
          <a:p>
            <a:pPr marL="0" marR="0" lvl="0" indent="0" algn="l" rtl="0">
              <a:spcBef>
                <a:spcPts val="0"/>
              </a:spcBef>
              <a:buSzPct val="25000"/>
              <a:buNone/>
            </a:pPr>
            <a:r>
              <a:rPr lang="en-GB" sz="1800" u="sng">
                <a:solidFill>
                  <a:schemeClr val="hlink"/>
                </a:solidFill>
                <a:latin typeface="Calibri"/>
                <a:ea typeface="Calibri"/>
                <a:cs typeface="Calibri"/>
                <a:sym typeface="Calibri"/>
                <a:hlinkClick r:id="rId7"/>
              </a:rPr>
              <a:t>http://www.pauahtun.org/Calendar/Default.htm</a:t>
            </a:r>
          </a:p>
          <a:p>
            <a:pPr marL="0" marR="0" lvl="0" indent="0" algn="l" rtl="0">
              <a:spcBef>
                <a:spcPts val="0"/>
              </a:spcBef>
              <a:buSzPct val="25000"/>
              <a:buNone/>
            </a:pPr>
            <a:r>
              <a:rPr lang="en-GB" sz="1800" u="sng">
                <a:solidFill>
                  <a:schemeClr val="hlink"/>
                </a:solidFill>
                <a:latin typeface="Calibri"/>
                <a:ea typeface="Calibri"/>
                <a:cs typeface="Calibri"/>
                <a:sym typeface="Calibri"/>
                <a:hlinkClick r:id="rId8"/>
              </a:rPr>
              <a:t>http://www.mesoweb.com</a:t>
            </a:r>
            <a:r>
              <a:rPr lang="en-GB" sz="1800">
                <a:solidFill>
                  <a:schemeClr val="dk1"/>
                </a:solidFill>
                <a:latin typeface="Calibri"/>
                <a:ea typeface="Calibri"/>
                <a:cs typeface="Calibri"/>
                <a:sym typeface="Calibri"/>
              </a:rPr>
              <a:t> </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GB" sz="1800">
                <a:solidFill>
                  <a:schemeClr val="dk1"/>
                </a:solidFill>
                <a:latin typeface="Calibri"/>
                <a:ea typeface="Calibri"/>
                <a:cs typeface="Calibri"/>
                <a:sym typeface="Calibri"/>
              </a:rPr>
              <a:t>Glossary List in this “Living Maya Time” Website (In Resources Section)</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3">
            <a:alphaModFix/>
          </a:blip>
          <a:srcRect l="29936" t="28932" r="37758" b="22479"/>
          <a:stretch/>
        </p:blipFill>
        <p:spPr>
          <a:xfrm>
            <a:off x="1043608" y="332656"/>
            <a:ext cx="7056783" cy="59673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p:nvPr/>
        </p:nvSpPr>
        <p:spPr>
          <a:xfrm>
            <a:off x="536043" y="1915200"/>
            <a:ext cx="8136903" cy="538608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3200" b="1" i="0" u="none" strike="noStrike" cap="none">
                <a:solidFill>
                  <a:schemeClr val="dk1"/>
                </a:solidFill>
                <a:latin typeface="Calibri"/>
                <a:ea typeface="Calibri"/>
                <a:cs typeface="Calibri"/>
                <a:sym typeface="Calibri"/>
              </a:rPr>
              <a:t>Maya Calendar Cycles </a:t>
            </a:r>
          </a:p>
          <a:p>
            <a:pPr marL="0" marR="0" lvl="0" indent="0" algn="just" rtl="0">
              <a:spcBef>
                <a:spcPts val="0"/>
              </a:spcBef>
              <a:buNone/>
            </a:pPr>
            <a:endParaRPr sz="1800" b="0" i="0" u="none" strike="noStrike" cap="none">
              <a:solidFill>
                <a:schemeClr val="dk1"/>
              </a:solidFill>
              <a:latin typeface="Calibri"/>
              <a:ea typeface="Calibri"/>
              <a:cs typeface="Calibri"/>
              <a:sym typeface="Calibri"/>
            </a:endParaRPr>
          </a:p>
          <a:p>
            <a:pPr marL="0" marR="0" lvl="0" indent="0" algn="just" rtl="0">
              <a:spcBef>
                <a:spcPts val="0"/>
              </a:spcBef>
              <a:buSzPct val="25000"/>
              <a:buNone/>
            </a:pPr>
            <a:r>
              <a:rPr lang="en-GB" sz="2400" b="0" i="0" u="none" strike="noStrike" cap="none">
                <a:solidFill>
                  <a:schemeClr val="dk1"/>
                </a:solidFill>
                <a:latin typeface="Calibri"/>
                <a:ea typeface="Calibri"/>
                <a:cs typeface="Calibri"/>
                <a:sym typeface="Calibri"/>
              </a:rPr>
              <a:t>For counting the days in a year, the Maya used two counting cycles, called the tzolk’in and the haab. </a:t>
            </a:r>
          </a:p>
          <a:p>
            <a:pPr marL="0" marR="0" lvl="0" indent="0" algn="just" rtl="0">
              <a:spcBef>
                <a:spcPts val="0"/>
              </a:spcBef>
              <a:buNone/>
            </a:pPr>
            <a:endParaRPr sz="2400" b="0" i="0" u="none" strike="noStrike" cap="none">
              <a:solidFill>
                <a:schemeClr val="dk1"/>
              </a:solidFill>
              <a:latin typeface="Calibri"/>
              <a:ea typeface="Calibri"/>
              <a:cs typeface="Calibri"/>
              <a:sym typeface="Calibri"/>
            </a:endParaRPr>
          </a:p>
          <a:p>
            <a:pPr marL="0" marR="0" lvl="0" indent="0" algn="just" rtl="0">
              <a:spcBef>
                <a:spcPts val="0"/>
              </a:spcBef>
              <a:buSzPct val="25000"/>
              <a:buNone/>
            </a:pPr>
            <a:r>
              <a:rPr lang="en-GB" sz="2400" b="1" i="0" u="none" strike="noStrike" cap="none">
                <a:solidFill>
                  <a:schemeClr val="dk1"/>
                </a:solidFill>
                <a:latin typeface="Calibri"/>
                <a:ea typeface="Calibri"/>
                <a:cs typeface="Calibri"/>
                <a:sym typeface="Calibri"/>
              </a:rPr>
              <a:t>THE TZOLK’IN  (the sacred year)</a:t>
            </a:r>
          </a:p>
          <a:p>
            <a:pPr marL="0" marR="0" lvl="0" indent="0" algn="just" rtl="0">
              <a:spcBef>
                <a:spcPts val="0"/>
              </a:spcBef>
              <a:buSzPct val="25000"/>
              <a:buNone/>
            </a:pPr>
            <a:r>
              <a:rPr lang="en-GB" sz="2400" b="0" i="0" u="none" strike="noStrike" cap="none">
                <a:solidFill>
                  <a:schemeClr val="dk1"/>
                </a:solidFill>
                <a:latin typeface="Calibri"/>
                <a:ea typeface="Calibri"/>
                <a:cs typeface="Calibri"/>
                <a:sym typeface="Calibri"/>
              </a:rPr>
              <a:t>The tzolk’in is a cycle of 260 days, composed of 20 day names (similar to our Monday, Tuesday, etc.) plus the numbers 1 to 13 (similar to our saying Monday is the first day of the week, Tuesday the second day of the week, etc.). These days and numbers are intermeshed for example: 1 Imix, 2Ik, to 13 Ben. Each day had its ritual significance, similar to an astrology chart. </a:t>
            </a:r>
          </a:p>
          <a:p>
            <a:pPr marL="0" marR="0" lvl="0" indent="0" algn="just" rtl="0">
              <a:spcBef>
                <a:spcPts val="0"/>
              </a:spcBef>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2" name="Shape 102"/>
          <p:cNvSpPr/>
          <p:nvPr/>
        </p:nvSpPr>
        <p:spPr>
          <a:xfrm>
            <a:off x="390971" y="-1343"/>
            <a:ext cx="8280919" cy="1938991"/>
          </a:xfrm>
          <a:prstGeom prst="rect">
            <a:avLst/>
          </a:prstGeom>
          <a:noFill/>
          <a:ln>
            <a:noFill/>
          </a:ln>
        </p:spPr>
        <p:txBody>
          <a:bodyPr lIns="91425" tIns="45700" rIns="91425" bIns="45700" anchor="t" anchorCtr="0">
            <a:noAutofit/>
          </a:bodyPr>
          <a:lstStyle/>
          <a:p>
            <a:pPr marL="0" marR="0" lvl="0" indent="0" algn="just" rtl="0">
              <a:spcBef>
                <a:spcPts val="0"/>
              </a:spcBef>
              <a:buNone/>
            </a:pPr>
            <a:endParaRPr sz="2400" b="1">
              <a:solidFill>
                <a:schemeClr val="dk1"/>
              </a:solidFill>
              <a:latin typeface="Calibri"/>
              <a:ea typeface="Calibri"/>
              <a:cs typeface="Calibri"/>
              <a:sym typeface="Calibri"/>
            </a:endParaRPr>
          </a:p>
          <a:p>
            <a:pPr marL="0" marR="0" lvl="0" indent="0" algn="just" rtl="0">
              <a:spcBef>
                <a:spcPts val="0"/>
              </a:spcBef>
              <a:buSzPct val="25000"/>
              <a:buNone/>
            </a:pPr>
            <a:r>
              <a:rPr lang="en-GB" sz="2400" b="1">
                <a:solidFill>
                  <a:schemeClr val="dk1"/>
                </a:solidFill>
                <a:latin typeface="Calibri"/>
                <a:ea typeface="Calibri"/>
                <a:cs typeface="Calibri"/>
                <a:sym typeface="Calibri"/>
              </a:rPr>
              <a:t>Using their knowledge of astronomy and mathematics, the Maya developed one of the most accurate calendar systems in human history. </a:t>
            </a:r>
          </a:p>
          <a:p>
            <a:pPr marL="0" marR="0" lvl="0" indent="0" algn="l" rtl="0">
              <a:spcBef>
                <a:spcPts val="0"/>
              </a:spcBef>
              <a:buNone/>
            </a:pPr>
            <a:endParaRPr sz="2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rotWithShape="1">
          <a:blip r:embed="rId3">
            <a:alphaModFix/>
          </a:blip>
          <a:srcRect t="16750" b="56474"/>
          <a:stretch/>
        </p:blipFill>
        <p:spPr>
          <a:xfrm>
            <a:off x="-423418" y="764704"/>
            <a:ext cx="10194145" cy="3817520"/>
          </a:xfrm>
          <a:prstGeom prst="rect">
            <a:avLst/>
          </a:prstGeom>
          <a:noFill/>
          <a:ln>
            <a:noFill/>
          </a:ln>
        </p:spPr>
      </p:pic>
      <p:sp>
        <p:nvSpPr>
          <p:cNvPr id="108" name="Shape 108"/>
          <p:cNvSpPr/>
          <p:nvPr/>
        </p:nvSpPr>
        <p:spPr>
          <a:xfrm>
            <a:off x="899591" y="5028823"/>
            <a:ext cx="792088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000" dirty="0">
                <a:solidFill>
                  <a:schemeClr val="dk1"/>
                </a:solidFill>
                <a:latin typeface="Calibri"/>
                <a:ea typeface="Calibri"/>
                <a:cs typeface="Calibri"/>
                <a:sym typeface="Calibri"/>
              </a:rPr>
              <a:t>These glyphs all are from a wall painting unearthed at </a:t>
            </a:r>
            <a:r>
              <a:rPr lang="en-GB" sz="2000" dirty="0" err="1">
                <a:solidFill>
                  <a:schemeClr val="dk1"/>
                </a:solidFill>
                <a:latin typeface="Calibri"/>
                <a:ea typeface="Calibri"/>
                <a:cs typeface="Calibri"/>
                <a:sym typeface="Calibri"/>
              </a:rPr>
              <a:t>Ek</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Balam</a:t>
            </a:r>
            <a:r>
              <a:rPr lang="en-GB" sz="2000" dirty="0">
                <a:solidFill>
                  <a:schemeClr val="dk1"/>
                </a:solidFill>
                <a:latin typeface="Calibri"/>
                <a:ea typeface="Calibri"/>
                <a:cs typeface="Calibri"/>
                <a:sym typeface="Calibri"/>
              </a:rPr>
              <a:t>, Yucatan, dating to the </a:t>
            </a:r>
            <a:r>
              <a:rPr lang="en-GB" sz="2000" dirty="0" smtClean="0">
                <a:solidFill>
                  <a:schemeClr val="dk1"/>
                </a:solidFill>
                <a:latin typeface="Calibri"/>
                <a:ea typeface="Calibri"/>
                <a:cs typeface="Calibri"/>
                <a:sym typeface="Calibri"/>
              </a:rPr>
              <a:t>early </a:t>
            </a:r>
            <a:r>
              <a:rPr lang="en-GB" sz="2000" dirty="0">
                <a:solidFill>
                  <a:schemeClr val="dk1"/>
                </a:solidFill>
                <a:latin typeface="Calibri"/>
                <a:ea typeface="Calibri"/>
                <a:cs typeface="Calibri"/>
                <a:sym typeface="Calibri"/>
              </a:rPr>
              <a:t>ninth century </a:t>
            </a:r>
            <a:r>
              <a:rPr lang="en-GB" sz="2000" dirty="0" smtClean="0">
                <a:solidFill>
                  <a:schemeClr val="dk1"/>
                </a:solidFill>
                <a:latin typeface="Calibri"/>
                <a:ea typeface="Calibri"/>
                <a:cs typeface="Calibri"/>
                <a:sym typeface="Calibri"/>
              </a:rPr>
              <a:t>AD</a:t>
            </a:r>
            <a:r>
              <a:rPr lang="en-GB" sz="2000" dirty="0">
                <a:solidFill>
                  <a:schemeClr val="dk1"/>
                </a:solidFill>
                <a:latin typeface="Calibri"/>
                <a:ea typeface="Calibri"/>
                <a:cs typeface="Calibri"/>
                <a:sym typeface="Calibri"/>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p:cNvPicPr preferRelativeResize="0"/>
          <p:nvPr/>
        </p:nvPicPr>
        <p:blipFill rotWithShape="1">
          <a:blip r:embed="rId3">
            <a:alphaModFix/>
          </a:blip>
          <a:srcRect/>
          <a:stretch/>
        </p:blipFill>
        <p:spPr>
          <a:xfrm>
            <a:off x="1691680" y="476672"/>
            <a:ext cx="5995885" cy="5275016"/>
          </a:xfrm>
          <a:prstGeom prst="rect">
            <a:avLst/>
          </a:prstGeom>
          <a:noFill/>
          <a:ln>
            <a:noFill/>
          </a:ln>
        </p:spPr>
      </p:pic>
      <p:sp>
        <p:nvSpPr>
          <p:cNvPr id="114" name="Shape 114"/>
          <p:cNvSpPr/>
          <p:nvPr/>
        </p:nvSpPr>
        <p:spPr>
          <a:xfrm>
            <a:off x="549162" y="5877271"/>
            <a:ext cx="82809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800" i="1">
                <a:solidFill>
                  <a:schemeClr val="dk1"/>
                </a:solidFill>
                <a:latin typeface="Calibri"/>
                <a:ea typeface="Calibri"/>
                <a:cs typeface="Calibri"/>
                <a:sym typeface="Calibri"/>
              </a:rPr>
              <a:t>A Maya representation of the Tzolk’in from the Madrid Codex. Time is represented by 260 dots marking a path or a journey of twenty days and thirteen numbers.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p:nvPr/>
        </p:nvSpPr>
        <p:spPr>
          <a:xfrm>
            <a:off x="395536" y="476672"/>
            <a:ext cx="8068403" cy="19389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2000" b="1" dirty="0">
                <a:solidFill>
                  <a:schemeClr val="dk1"/>
                </a:solidFill>
                <a:latin typeface="Calibri"/>
                <a:ea typeface="Calibri"/>
                <a:cs typeface="Calibri"/>
                <a:sym typeface="Calibri"/>
              </a:rPr>
              <a:t>THE HAAB </a:t>
            </a:r>
          </a:p>
          <a:p>
            <a:pPr marL="0" marR="0" lvl="0" indent="0" algn="l" rtl="0">
              <a:spcBef>
                <a:spcPts val="0"/>
              </a:spcBef>
              <a:buSzPct val="25000"/>
              <a:buNone/>
            </a:pPr>
            <a:r>
              <a:rPr lang="en-GB" sz="2000" dirty="0">
                <a:solidFill>
                  <a:schemeClr val="dk1"/>
                </a:solidFill>
                <a:latin typeface="Calibri"/>
                <a:ea typeface="Calibri"/>
                <a:cs typeface="Calibri"/>
                <a:sym typeface="Calibri"/>
              </a:rPr>
              <a:t>The other cycle is the </a:t>
            </a:r>
            <a:r>
              <a:rPr lang="en-GB" sz="2000" dirty="0" err="1">
                <a:solidFill>
                  <a:schemeClr val="dk1"/>
                </a:solidFill>
                <a:latin typeface="Calibri"/>
                <a:ea typeface="Calibri"/>
                <a:cs typeface="Calibri"/>
                <a:sym typeface="Calibri"/>
              </a:rPr>
              <a:t>haab</a:t>
            </a:r>
            <a:r>
              <a:rPr lang="en-GB" sz="2000" dirty="0">
                <a:solidFill>
                  <a:schemeClr val="dk1"/>
                </a:solidFill>
                <a:latin typeface="Calibri"/>
                <a:ea typeface="Calibri"/>
                <a:cs typeface="Calibri"/>
                <a:sym typeface="Calibri"/>
              </a:rPr>
              <a:t>, a 365-day cycle similar to our solar year. The </a:t>
            </a:r>
            <a:r>
              <a:rPr lang="en-GB" sz="2000" dirty="0" err="1">
                <a:solidFill>
                  <a:schemeClr val="dk1"/>
                </a:solidFill>
                <a:latin typeface="Calibri"/>
                <a:ea typeface="Calibri"/>
                <a:cs typeface="Calibri"/>
                <a:sym typeface="Calibri"/>
              </a:rPr>
              <a:t>haab</a:t>
            </a:r>
            <a:r>
              <a:rPr lang="en-GB" sz="2000" dirty="0">
                <a:solidFill>
                  <a:schemeClr val="dk1"/>
                </a:solidFill>
                <a:latin typeface="Calibri"/>
                <a:ea typeface="Calibri"/>
                <a:cs typeface="Calibri"/>
                <a:sym typeface="Calibri"/>
              </a:rPr>
              <a:t> consists of 18 months of 20 days each; the first day of the first month, </a:t>
            </a:r>
            <a:r>
              <a:rPr lang="en-GB" sz="2000" dirty="0" smtClean="0">
                <a:solidFill>
                  <a:schemeClr val="dk1"/>
                </a:solidFill>
                <a:latin typeface="Calibri"/>
                <a:ea typeface="Calibri"/>
                <a:cs typeface="Calibri"/>
                <a:sym typeface="Calibri"/>
              </a:rPr>
              <a:t>Pop</a:t>
            </a:r>
            <a:r>
              <a:rPr lang="en-GB" sz="2000" dirty="0">
                <a:solidFill>
                  <a:schemeClr val="dk1"/>
                </a:solidFill>
                <a:latin typeface="Calibri"/>
                <a:ea typeface="Calibri"/>
                <a:cs typeface="Calibri"/>
                <a:sym typeface="Calibri"/>
              </a:rPr>
              <a:t>, was 0</a:t>
            </a:r>
            <a:r>
              <a:rPr lang="en-GB" sz="2000" dirty="0" smtClean="0">
                <a:solidFill>
                  <a:schemeClr val="dk1"/>
                </a:solidFill>
                <a:latin typeface="Calibri"/>
                <a:ea typeface="Calibri"/>
                <a:cs typeface="Calibri"/>
                <a:sym typeface="Calibri"/>
              </a:rPr>
              <a:t>-Pop</a:t>
            </a:r>
            <a:r>
              <a:rPr lang="en-GB" sz="2000" dirty="0">
                <a:solidFill>
                  <a:schemeClr val="dk1"/>
                </a:solidFill>
                <a:latin typeface="Calibri"/>
                <a:ea typeface="Calibri"/>
                <a:cs typeface="Calibri"/>
                <a:sym typeface="Calibri"/>
              </a:rPr>
              <a:t>, and the last day of the month was 19 </a:t>
            </a:r>
            <a:r>
              <a:rPr lang="en-GB" sz="2000" dirty="0" smtClean="0">
                <a:solidFill>
                  <a:schemeClr val="dk1"/>
                </a:solidFill>
                <a:latin typeface="Calibri"/>
                <a:ea typeface="Calibri"/>
                <a:cs typeface="Calibri"/>
                <a:sym typeface="Calibri"/>
              </a:rPr>
              <a:t>Pop</a:t>
            </a:r>
            <a:r>
              <a:rPr lang="en-GB" sz="2000" dirty="0">
                <a:solidFill>
                  <a:schemeClr val="dk1"/>
                </a:solidFill>
                <a:latin typeface="Calibri"/>
                <a:ea typeface="Calibri"/>
                <a:cs typeface="Calibri"/>
                <a:sym typeface="Calibri"/>
              </a:rPr>
              <a:t>. The </a:t>
            </a:r>
            <a:r>
              <a:rPr lang="en-GB" sz="2000" dirty="0" err="1">
                <a:solidFill>
                  <a:schemeClr val="dk1"/>
                </a:solidFill>
                <a:latin typeface="Calibri"/>
                <a:ea typeface="Calibri"/>
                <a:cs typeface="Calibri"/>
                <a:sym typeface="Calibri"/>
              </a:rPr>
              <a:t>haab</a:t>
            </a:r>
            <a:r>
              <a:rPr lang="en-GB" sz="2000" dirty="0">
                <a:solidFill>
                  <a:schemeClr val="dk1"/>
                </a:solidFill>
                <a:latin typeface="Calibri"/>
                <a:ea typeface="Calibri"/>
                <a:cs typeface="Calibri"/>
                <a:sym typeface="Calibri"/>
              </a:rPr>
              <a:t> was made to coincide with the solar cycle by adding a 5-day “short month” called the </a:t>
            </a:r>
            <a:r>
              <a:rPr lang="en-GB" sz="2000" dirty="0" err="1">
                <a:solidFill>
                  <a:schemeClr val="dk1"/>
                </a:solidFill>
                <a:latin typeface="Calibri"/>
                <a:ea typeface="Calibri"/>
                <a:cs typeface="Calibri"/>
                <a:sym typeface="Calibri"/>
              </a:rPr>
              <a:t>Uayeb</a:t>
            </a:r>
            <a:r>
              <a:rPr lang="en-GB" sz="2000" dirty="0">
                <a:solidFill>
                  <a:schemeClr val="dk1"/>
                </a:solidFill>
                <a:latin typeface="Calibri"/>
                <a:ea typeface="Calibri"/>
                <a:cs typeface="Calibri"/>
                <a:sym typeface="Calibri"/>
              </a:rPr>
              <a:t> (or </a:t>
            </a:r>
            <a:r>
              <a:rPr lang="en-GB" sz="2000" dirty="0" err="1">
                <a:solidFill>
                  <a:schemeClr val="dk1"/>
                </a:solidFill>
                <a:latin typeface="Calibri"/>
                <a:ea typeface="Calibri"/>
                <a:cs typeface="Calibri"/>
                <a:sym typeface="Calibri"/>
              </a:rPr>
              <a:t>Wayeb</a:t>
            </a:r>
            <a:r>
              <a:rPr lang="en-GB" sz="2000" dirty="0">
                <a:solidFill>
                  <a:schemeClr val="dk1"/>
                </a:solidFill>
                <a:latin typeface="Calibri"/>
                <a:ea typeface="Calibri"/>
                <a:cs typeface="Calibri"/>
                <a:sym typeface="Calibri"/>
              </a:rPr>
              <a:t>) at the end of the cycle.</a:t>
            </a:r>
          </a:p>
        </p:txBody>
      </p:sp>
      <p:pic>
        <p:nvPicPr>
          <p:cNvPr id="120" name="Shape 120"/>
          <p:cNvPicPr preferRelativeResize="0"/>
          <p:nvPr/>
        </p:nvPicPr>
        <p:blipFill rotWithShape="1">
          <a:blip r:embed="rId3">
            <a:alphaModFix/>
          </a:blip>
          <a:srcRect t="43980" b="29752"/>
          <a:stretch/>
        </p:blipFill>
        <p:spPr>
          <a:xfrm>
            <a:off x="-344534" y="2996951"/>
            <a:ext cx="9800798" cy="3600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GB" sz="1800" i="1" dirty="0"/>
              <a:t>A contemporary representation of the </a:t>
            </a:r>
            <a:r>
              <a:rPr lang="en-GB" sz="1800" i="1" dirty="0" err="1"/>
              <a:t>Tzolk’in</a:t>
            </a:r>
            <a:r>
              <a:rPr lang="en-GB" sz="1800" i="1" dirty="0"/>
              <a:t> (inner </a:t>
            </a:r>
            <a:r>
              <a:rPr lang="en-GB" sz="1800" i="1" dirty="0" smtClean="0"/>
              <a:t>two circles) </a:t>
            </a:r>
            <a:r>
              <a:rPr lang="en-GB" sz="1800" i="1" dirty="0"/>
              <a:t>and </a:t>
            </a:r>
            <a:r>
              <a:rPr lang="en-GB" sz="1800" i="1" dirty="0" err="1"/>
              <a:t>Haab</a:t>
            </a:r>
            <a:r>
              <a:rPr lang="en-GB" sz="1800" i="1" dirty="0"/>
              <a:t> (outer </a:t>
            </a:r>
            <a:r>
              <a:rPr lang="en-GB" sz="1800" i="1" dirty="0" smtClean="0"/>
              <a:t>two circles) calendars</a:t>
            </a:r>
            <a:r>
              <a:rPr lang="en-GB" sz="1800" i="1" dirty="0"/>
              <a:t> </a:t>
            </a:r>
            <a:r>
              <a:rPr lang="en-GB" sz="1800" i="1" dirty="0" smtClean="0"/>
              <a:t>from </a:t>
            </a:r>
            <a:r>
              <a:rPr lang="en-GB" sz="1800" i="1" smtClean="0"/>
              <a:t>www.mayaarchaeologist.co.uk</a:t>
            </a:r>
            <a:r>
              <a:rPr lang="en-GB" sz="1800" i="1" dirty="0"/>
              <a:t/>
            </a:r>
            <a:br>
              <a:rPr lang="en-GB" sz="1800" i="1" dirty="0"/>
            </a:b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919" y="1478363"/>
            <a:ext cx="4905910" cy="4769635"/>
          </a:xfrm>
          <a:prstGeom prst="rect">
            <a:avLst/>
          </a:prstGeom>
        </p:spPr>
      </p:pic>
    </p:spTree>
    <p:extLst>
      <p:ext uri="{BB962C8B-B14F-4D97-AF65-F5344CB8AC3E}">
        <p14:creationId xmlns:p14="http://schemas.microsoft.com/office/powerpoint/2010/main" val="1523570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a:stretch/>
        </p:blipFill>
        <p:spPr>
          <a:xfrm>
            <a:off x="1403648" y="476672"/>
            <a:ext cx="6350029" cy="5364586"/>
          </a:xfrm>
          <a:prstGeom prst="rect">
            <a:avLst/>
          </a:prstGeom>
          <a:noFill/>
          <a:ln>
            <a:noFill/>
          </a:ln>
        </p:spPr>
      </p:pic>
      <p:sp>
        <p:nvSpPr>
          <p:cNvPr id="126" name="Shape 126"/>
          <p:cNvSpPr/>
          <p:nvPr/>
        </p:nvSpPr>
        <p:spPr>
          <a:xfrm>
            <a:off x="1187624" y="5805264"/>
            <a:ext cx="6933822" cy="98488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dirty="0">
              <a:solidFill>
                <a:schemeClr val="dk1"/>
              </a:solidFill>
              <a:latin typeface="Calibri"/>
              <a:ea typeface="Calibri"/>
              <a:cs typeface="Calibri"/>
              <a:sym typeface="Calibri"/>
            </a:endParaRPr>
          </a:p>
          <a:p>
            <a:pPr marL="0" marR="0" lvl="0" indent="0" algn="l" rtl="0">
              <a:spcBef>
                <a:spcPts val="0"/>
              </a:spcBef>
              <a:buSzPct val="25000"/>
              <a:buNone/>
            </a:pPr>
            <a:r>
              <a:rPr lang="en-GB" sz="1800" dirty="0">
                <a:solidFill>
                  <a:schemeClr val="dk1"/>
                </a:solidFill>
                <a:latin typeface="Calibri"/>
                <a:ea typeface="Calibri"/>
                <a:cs typeface="Calibri"/>
                <a:sym typeface="Calibri"/>
              </a:rPr>
              <a:t> </a:t>
            </a:r>
            <a:r>
              <a:rPr lang="en-GB" sz="2000" i="1" dirty="0">
                <a:solidFill>
                  <a:schemeClr val="dk1"/>
                </a:solidFill>
                <a:latin typeface="Calibri"/>
                <a:ea typeface="Calibri"/>
                <a:cs typeface="Calibri"/>
                <a:sym typeface="Calibri"/>
              </a:rPr>
              <a:t>A contemporary representation of the </a:t>
            </a:r>
            <a:r>
              <a:rPr lang="en-GB" sz="2000" i="1" dirty="0" err="1">
                <a:solidFill>
                  <a:schemeClr val="dk1"/>
                </a:solidFill>
                <a:latin typeface="Calibri"/>
                <a:ea typeface="Calibri"/>
                <a:cs typeface="Calibri"/>
                <a:sym typeface="Calibri"/>
              </a:rPr>
              <a:t>Tzolk’in</a:t>
            </a:r>
            <a:r>
              <a:rPr lang="en-GB" sz="2000" i="1" dirty="0">
                <a:solidFill>
                  <a:schemeClr val="dk1"/>
                </a:solidFill>
                <a:latin typeface="Calibri"/>
                <a:ea typeface="Calibri"/>
                <a:cs typeface="Calibri"/>
                <a:sym typeface="Calibri"/>
              </a:rPr>
              <a:t> (inner green circle) and </a:t>
            </a:r>
            <a:r>
              <a:rPr lang="en-GB" sz="2000" i="1" dirty="0" err="1">
                <a:solidFill>
                  <a:schemeClr val="dk1"/>
                </a:solidFill>
                <a:latin typeface="Calibri"/>
                <a:ea typeface="Calibri"/>
                <a:cs typeface="Calibri"/>
                <a:sym typeface="Calibri"/>
              </a:rPr>
              <a:t>Haab</a:t>
            </a:r>
            <a:r>
              <a:rPr lang="en-GB" sz="2000" i="1" dirty="0">
                <a:solidFill>
                  <a:schemeClr val="dk1"/>
                </a:solidFill>
                <a:latin typeface="Calibri"/>
                <a:ea typeface="Calibri"/>
                <a:cs typeface="Calibri"/>
                <a:sym typeface="Calibri"/>
              </a:rPr>
              <a:t> (outer brown circle) calendars.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p:nvPr/>
        </p:nvSpPr>
        <p:spPr>
          <a:xfrm>
            <a:off x="611560" y="474345"/>
            <a:ext cx="8064896" cy="55399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GB" sz="2400" b="1">
                <a:solidFill>
                  <a:schemeClr val="dk1"/>
                </a:solidFill>
                <a:latin typeface="Calibri"/>
                <a:ea typeface="Calibri"/>
                <a:cs typeface="Calibri"/>
                <a:sym typeface="Calibri"/>
              </a:rPr>
              <a:t>THE CALENDAR ROUND </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just" rtl="0">
              <a:spcBef>
                <a:spcPts val="0"/>
              </a:spcBef>
              <a:buSzPct val="25000"/>
              <a:buNone/>
            </a:pPr>
            <a:r>
              <a:rPr lang="en-GB" sz="2400">
                <a:solidFill>
                  <a:schemeClr val="dk1"/>
                </a:solidFill>
                <a:latin typeface="Calibri"/>
                <a:ea typeface="Calibri"/>
                <a:cs typeface="Calibri"/>
                <a:sym typeface="Calibri"/>
              </a:rPr>
              <a:t>The linking together of the tzolk’in and haab cycles results in a larger cycle of 18,980 days, or 52 years. Only after the completion of 52 years would the same combination of tzolk’in and haab occur again. This 52-year cycle is called the Calendar Round. </a:t>
            </a:r>
          </a:p>
          <a:p>
            <a:pPr marL="0" marR="0" lvl="0" indent="0" algn="just" rtl="0">
              <a:spcBef>
                <a:spcPts val="0"/>
              </a:spcBef>
              <a:buNone/>
            </a:pPr>
            <a:endParaRPr sz="2400">
              <a:solidFill>
                <a:schemeClr val="dk1"/>
              </a:solidFill>
              <a:latin typeface="Calibri"/>
              <a:ea typeface="Calibri"/>
              <a:cs typeface="Calibri"/>
              <a:sym typeface="Calibri"/>
            </a:endParaRPr>
          </a:p>
          <a:p>
            <a:pPr marL="0" marR="0" lvl="0" indent="0" algn="just" rtl="0">
              <a:spcBef>
                <a:spcPts val="0"/>
              </a:spcBef>
              <a:buSzPct val="25000"/>
              <a:buNone/>
            </a:pPr>
            <a:r>
              <a:rPr lang="en-GB" sz="2400">
                <a:solidFill>
                  <a:schemeClr val="dk1"/>
                </a:solidFill>
                <a:latin typeface="Calibri"/>
                <a:ea typeface="Calibri"/>
                <a:cs typeface="Calibri"/>
                <a:sym typeface="Calibri"/>
              </a:rPr>
              <a:t>Both the tzolk’in and haab calendars were used by the ancient Maya for the planning of important events such as the best time to plant crops, hunt certain animals, cure sickness, ascend to the throne of kingship, or wage a battle against enemies. </a:t>
            </a:r>
          </a:p>
          <a:p>
            <a:pPr marL="0" marR="0" lvl="0" indent="0" algn="just" rtl="0">
              <a:spcBef>
                <a:spcPts val="0"/>
              </a:spcBef>
              <a:buNone/>
            </a:pPr>
            <a:endParaRPr sz="2400">
              <a:solidFill>
                <a:schemeClr val="dk1"/>
              </a:solidFill>
              <a:latin typeface="Calibri"/>
              <a:ea typeface="Calibri"/>
              <a:cs typeface="Calibri"/>
              <a:sym typeface="Calibri"/>
            </a:endParaRPr>
          </a:p>
          <a:p>
            <a:pPr marL="0" marR="0" lvl="0" indent="0" algn="just" rtl="0">
              <a:spcBef>
                <a:spcPts val="0"/>
              </a:spcBef>
              <a:buSzPct val="25000"/>
              <a:buNone/>
            </a:pPr>
            <a:r>
              <a:rPr lang="en-GB" sz="2400">
                <a:solidFill>
                  <a:schemeClr val="dk1"/>
                </a:solidFill>
                <a:latin typeface="Calibri"/>
                <a:ea typeface="Calibri"/>
                <a:cs typeface="Calibri"/>
                <a:sym typeface="Calibri"/>
              </a:rPr>
              <a:t>The Calendar Round was also used to plan religious and ritual events and perhaps used to predict the future.</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767</Words>
  <Application>Microsoft Macintosh PowerPoint</Application>
  <PresentationFormat>On-screen Show (4:3)</PresentationFormat>
  <Paragraphs>60</Paragraphs>
  <Slides>17</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A contemporary representation of the Tzolk’in (inner two circles) and Haab (outer two circles) calendars from www.mayaarchaeologist.co.uk </vt:lpstr>
      <vt:lpstr>PowerPoint Presentation</vt:lpstr>
      <vt:lpstr>PowerPoint Presentation</vt:lpstr>
      <vt:lpstr>PowerPoint Presentation</vt:lpstr>
      <vt:lpstr>PowerPoint Presentation</vt:lpstr>
      <vt:lpstr>PowerPoint Presentation</vt:lpstr>
      <vt:lpstr>PowerPoint Presentation</vt:lpstr>
      <vt:lpstr>Did the Maya predict  the end of world?  </vt:lpstr>
      <vt:lpstr>PowerPoint Presentation</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Davies, Diane</cp:lastModifiedBy>
  <cp:revision>2</cp:revision>
  <dcterms:modified xsi:type="dcterms:W3CDTF">2016-12-31T16:42:48Z</dcterms:modified>
</cp:coreProperties>
</file>