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6" r:id="rId4"/>
    <p:sldId id="262" r:id="rId5"/>
    <p:sldId id="269" r:id="rId6"/>
    <p:sldId id="270" r:id="rId7"/>
    <p:sldId id="271" r:id="rId8"/>
    <p:sldId id="272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82" d="100"/>
          <a:sy n="82" d="100"/>
        </p:scale>
        <p:origin x="87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6C94-0287-4C7C-8D0A-2E3EC3028AC2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262A-5480-418D-8DB8-1CBCBCA21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58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6C94-0287-4C7C-8D0A-2E3EC3028AC2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262A-5480-418D-8DB8-1CBCBCA21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6C94-0287-4C7C-8D0A-2E3EC3028AC2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262A-5480-418D-8DB8-1CBCBCA21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356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6C94-0287-4C7C-8D0A-2E3EC3028AC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262A-5480-418D-8DB8-1CBCBCA21B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23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6C94-0287-4C7C-8D0A-2E3EC3028AC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262A-5480-418D-8DB8-1CBCBCA21B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08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6C94-0287-4C7C-8D0A-2E3EC3028AC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262A-5480-418D-8DB8-1CBCBCA21B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30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6C94-0287-4C7C-8D0A-2E3EC3028AC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262A-5480-418D-8DB8-1CBCBCA21B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9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6C94-0287-4C7C-8D0A-2E3EC3028AC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262A-5480-418D-8DB8-1CBCBCA21B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15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6C94-0287-4C7C-8D0A-2E3EC3028AC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262A-5480-418D-8DB8-1CBCBCA21B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25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6C94-0287-4C7C-8D0A-2E3EC3028AC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262A-5480-418D-8DB8-1CBCBCA21B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8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6C94-0287-4C7C-8D0A-2E3EC3028AC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262A-5480-418D-8DB8-1CBCBCA21B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3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6C94-0287-4C7C-8D0A-2E3EC3028AC2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262A-5480-418D-8DB8-1CBCBCA21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976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6C94-0287-4C7C-8D0A-2E3EC3028AC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262A-5480-418D-8DB8-1CBCBCA21B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3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6C94-0287-4C7C-8D0A-2E3EC3028AC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262A-5480-418D-8DB8-1CBCBCA21B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96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6C94-0287-4C7C-8D0A-2E3EC3028AC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262A-5480-418D-8DB8-1CBCBCA21B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0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6C94-0287-4C7C-8D0A-2E3EC3028AC2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262A-5480-418D-8DB8-1CBCBCA21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55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6C94-0287-4C7C-8D0A-2E3EC3028AC2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262A-5480-418D-8DB8-1CBCBCA21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54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6C94-0287-4C7C-8D0A-2E3EC3028AC2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262A-5480-418D-8DB8-1CBCBCA21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1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6C94-0287-4C7C-8D0A-2E3EC3028AC2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262A-5480-418D-8DB8-1CBCBCA21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3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6C94-0287-4C7C-8D0A-2E3EC3028AC2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262A-5480-418D-8DB8-1CBCBCA21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36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6C94-0287-4C7C-8D0A-2E3EC3028AC2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262A-5480-418D-8DB8-1CBCBCA21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74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6C94-0287-4C7C-8D0A-2E3EC3028AC2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262A-5480-418D-8DB8-1CBCBCA21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68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66C94-0287-4C7C-8D0A-2E3EC3028AC2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8262A-5480-418D-8DB8-1CBCBCA21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83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66C94-0287-4C7C-8D0A-2E3EC3028AC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8262A-5480-418D-8DB8-1CBCBCA21B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1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230" y="905048"/>
            <a:ext cx="11379679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Welcome</a:t>
            </a:r>
          </a:p>
          <a:p>
            <a:pPr algn="ctr"/>
            <a:r>
              <a:rPr lang="en-GB" sz="6000" b="1" dirty="0">
                <a:solidFill>
                  <a:srgbClr val="0070C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to</a:t>
            </a:r>
          </a:p>
          <a:p>
            <a:pPr algn="ctr"/>
            <a:r>
              <a:rPr lang="en-GB" sz="6000" b="1" dirty="0">
                <a:solidFill>
                  <a:srgbClr val="0070C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Year 5</a:t>
            </a:r>
          </a:p>
          <a:p>
            <a:pPr algn="ctr"/>
            <a:r>
              <a:rPr lang="en-GB" sz="5400" b="1" dirty="0">
                <a:solidFill>
                  <a:srgbClr val="0070C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Mrs Clayton, Mrs Johnson</a:t>
            </a:r>
          </a:p>
          <a:p>
            <a:pPr algn="ctr"/>
            <a:r>
              <a:rPr lang="en-GB" sz="5400" b="1" dirty="0">
                <a:solidFill>
                  <a:srgbClr val="0070C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Mrs Andrews, Mrs Gilchrist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XCCW Joined 1a" panose="03050602040000000000" pitchFamily="66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39" y="5878482"/>
            <a:ext cx="2905165" cy="7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7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231" y="419365"/>
            <a:ext cx="113796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What we will look at today </a:t>
            </a:r>
            <a:r>
              <a:rPr lang="en-GB" sz="3200" b="1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GB" sz="3200" b="1" dirty="0">
              <a:solidFill>
                <a:srgbClr val="002060"/>
              </a:solidFill>
              <a:latin typeface="XCCW Joined 1a" panose="03050602040000000000" pitchFamily="66" charset="0"/>
              <a:cs typeface="Arial" panose="020B0604020202020204" pitchFamily="34" charset="0"/>
            </a:endParaRPr>
          </a:p>
          <a:p>
            <a:pPr algn="ctr"/>
            <a:endParaRPr lang="en-GB" sz="3200" b="1" dirty="0">
              <a:solidFill>
                <a:srgbClr val="002060"/>
              </a:solidFill>
              <a:latin typeface="XCCW Joined 1a" panose="03050602040000000000" pitchFamily="66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XCCW Joined 1a" panose="03050602040000000000" pitchFamily="66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Routines (PE days, being on time)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XCCW Joined 1a" panose="03050602040000000000" pitchFamily="66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Uniform –long hair tied back, no earrings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XCCW Joined 1a" panose="03050602040000000000" pitchFamily="66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Homework-comprehension, </a:t>
            </a:r>
            <a:r>
              <a:rPr lang="en-GB" sz="2800" dirty="0" err="1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MyMaths</a:t>
            </a:r>
            <a:r>
              <a:rPr lang="en-GB" sz="2800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, spellings, </a:t>
            </a:r>
            <a:r>
              <a:rPr lang="en-GB" sz="2800" dirty="0" err="1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TTRockstars</a:t>
            </a:r>
            <a:endParaRPr lang="en-GB" sz="2800" dirty="0">
              <a:solidFill>
                <a:srgbClr val="002060"/>
              </a:solidFill>
              <a:latin typeface="XCCW Joined 1a" panose="03050602040000000000" pitchFamily="66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XCCW Joined 1a" panose="03050602040000000000" pitchFamily="66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39" y="5878482"/>
            <a:ext cx="2905165" cy="7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9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231" y="419365"/>
            <a:ext cx="113796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Becoming Readers and Writers</a:t>
            </a:r>
          </a:p>
          <a:p>
            <a:pPr algn="ctr"/>
            <a:endParaRPr lang="en-GB" sz="2000" b="1" dirty="0">
              <a:solidFill>
                <a:srgbClr val="002060"/>
              </a:solidFill>
              <a:latin typeface="XCCW Joined 1a" panose="03050602040000000000" pitchFamily="66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Before children can learn to read and write they need to develop their understanding on the English language. For all of us this happens through </a:t>
            </a:r>
            <a:r>
              <a:rPr lang="en-GB" sz="2800" b="1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talk</a:t>
            </a:r>
            <a:r>
              <a:rPr lang="en-GB" sz="2800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.</a:t>
            </a:r>
          </a:p>
          <a:p>
            <a:endParaRPr lang="en-GB" sz="2800" dirty="0">
              <a:solidFill>
                <a:srgbClr val="002060"/>
              </a:solidFill>
              <a:latin typeface="XCCW Joined 1a" panose="03050602040000000000" pitchFamily="66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Through talk we learn </a:t>
            </a:r>
            <a:r>
              <a:rPr lang="en-GB" sz="2800" b="1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new vocabulary </a:t>
            </a:r>
            <a:r>
              <a:rPr lang="en-GB" sz="2800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and the knowledge of how to structure sentences. Improve the </a:t>
            </a:r>
            <a:r>
              <a:rPr lang="en-GB" sz="2800" b="1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spelling</a:t>
            </a:r>
            <a:r>
              <a:rPr lang="en-GB" sz="2800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 of new and ambitious words. This year we are encouraging ambitious words that more specific to the subject.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XCCW Joined 1a" panose="03050602040000000000" pitchFamily="66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In school, oracy is a focus. We encourage the children to talk in a </a:t>
            </a:r>
            <a:r>
              <a:rPr lang="en-GB" sz="2800" b="1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variety of situations, including debating, reciting poetry and reading aloud</a:t>
            </a:r>
            <a:r>
              <a:rPr lang="en-GB" sz="2800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39" y="5878482"/>
            <a:ext cx="2905165" cy="781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17" y="0"/>
            <a:ext cx="877844" cy="119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9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231" y="419365"/>
            <a:ext cx="11379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Closed vs Open Questions</a:t>
            </a:r>
          </a:p>
          <a:p>
            <a:pPr algn="ctr"/>
            <a:endParaRPr lang="en-GB" sz="3200" b="1" dirty="0">
              <a:solidFill>
                <a:srgbClr val="002060"/>
              </a:solidFill>
              <a:latin typeface="XCCW Joined 1a" panose="03050602040000000000" pitchFamily="66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39" y="5878482"/>
            <a:ext cx="2905165" cy="7810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835" y="1091647"/>
            <a:ext cx="48691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XCCW Joined 1a" panose="03050602040000000000" pitchFamily="66" charset="0"/>
              </a:rPr>
              <a:t>Do you like this book?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XCCW Joined 1a" panose="03050602040000000000" pitchFamily="66" charset="0"/>
              </a:rPr>
              <a:t>Do you like this character?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XCCW Joined 1a" panose="03050602040000000000" pitchFamily="66" charset="0"/>
              </a:rPr>
              <a:t>It’s a good story isn’t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XCCW Joined 1a" panose="03050602040000000000" pitchFamily="66" charset="0"/>
              </a:rPr>
              <a:t>Do you like reading?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XCCW Joined 1a" panose="03050602040000000000" pitchFamily="66" charset="0"/>
              </a:rPr>
              <a:t>Are you good at reading?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XCCW Joined 1a" panose="03050602040000000000" pitchFamily="66" charset="0"/>
              </a:rPr>
              <a:t>Do you like this kind of story?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XCCW Joined 1a" panose="03050602040000000000" pitchFamily="66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XCCW Joined 1a" panose="03050602040000000000" pitchFamily="66" charset="0"/>
              </a:rPr>
              <a:t>Change these questions so that the answers cannot be yes or no.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4070" y="1056043"/>
            <a:ext cx="48691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XCCW Joined 1a" panose="03050602040000000000" pitchFamily="66" charset="0"/>
              </a:rPr>
              <a:t>What do you like about this book?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XCCW Joined 1a" panose="03050602040000000000" pitchFamily="66" charset="0"/>
              </a:rPr>
              <a:t>What do you notice about this character?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XCCW Joined 1a" panose="03050602040000000000" pitchFamily="66" charset="0"/>
              </a:rPr>
              <a:t>Why do you think this is a good story?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XCCW Joined 1a" panose="03050602040000000000" pitchFamily="66" charset="0"/>
              </a:rPr>
              <a:t>What’s great about reading?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XCCW Joined 1a" panose="03050602040000000000" pitchFamily="66" charset="0"/>
              </a:rPr>
              <a:t>Why are you a good reader?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XCCW Joined 1a" panose="03050602040000000000" pitchFamily="66" charset="0"/>
              </a:rPr>
              <a:t>What is it about these stories you like so much?</a:t>
            </a:r>
          </a:p>
        </p:txBody>
      </p:sp>
    </p:spTree>
    <p:extLst>
      <p:ext uri="{BB962C8B-B14F-4D97-AF65-F5344CB8AC3E}">
        <p14:creationId xmlns:p14="http://schemas.microsoft.com/office/powerpoint/2010/main" val="268098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231" y="419365"/>
            <a:ext cx="1137967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Helping to make good readers…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XCCW Joined 1a" panose="03050602040000000000" pitchFamily="66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Talk about the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002060"/>
              </a:solidFill>
              <a:latin typeface="XCCW Joined 1a" panose="03050602040000000000" pitchFamily="66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Ask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002060"/>
              </a:solidFill>
              <a:latin typeface="XCCW Joined 1a" panose="03050602040000000000" pitchFamily="66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Offer your own ideas</a:t>
            </a:r>
          </a:p>
          <a:p>
            <a:endParaRPr lang="en-GB" sz="2600" dirty="0">
              <a:solidFill>
                <a:srgbClr val="002060"/>
              </a:solidFill>
              <a:latin typeface="XCCW Joined 1a" panose="03050602040000000000" pitchFamily="66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Support school reading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002060"/>
              </a:solidFill>
              <a:latin typeface="XCCW Joined 1a" panose="03050602040000000000" pitchFamily="66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Be enthusiastic about any Reading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002060"/>
              </a:solidFill>
              <a:latin typeface="XCCW Joined 1a" panose="03050602040000000000" pitchFamily="66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Read a range of things (From newspapers to game instructions!)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002060"/>
              </a:solidFill>
              <a:latin typeface="XCCW Joined 1a" panose="03050602040000000000" pitchFamily="66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Encourage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39" y="5878482"/>
            <a:ext cx="2905165" cy="781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896" y="1293539"/>
            <a:ext cx="4580332" cy="236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4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231" y="419365"/>
            <a:ext cx="11379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How can you help at home?</a:t>
            </a:r>
            <a:endParaRPr lang="en-GB" sz="2600" dirty="0">
              <a:solidFill>
                <a:srgbClr val="002060"/>
              </a:solidFill>
              <a:latin typeface="XCCW Joined 1a" panose="03050602040000000000" pitchFamily="66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39" y="5878482"/>
            <a:ext cx="2905165" cy="781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832" y="952787"/>
            <a:ext cx="7392845" cy="230832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XCCW Joined 1a" panose="03050602040000000000" pitchFamily="66" charset="0"/>
              </a:rPr>
              <a:t>Make books a part of your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XCCW Joined 1a" panose="03050602040000000000" pitchFamily="66" charset="0"/>
              </a:rPr>
              <a:t>Listen to your child everyday.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XCCW Joined 1a" panose="03050602040000000000" pitchFamily="66" charset="0"/>
              </a:rPr>
              <a:t>Join and visit the library.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XCCW Joined 1a" panose="03050602040000000000" pitchFamily="66" charset="0"/>
              </a:rPr>
              <a:t>Ask your child about what they have read.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XCCW Joined 1a" panose="03050602040000000000" pitchFamily="66" charset="0"/>
              </a:rPr>
              <a:t>Be a role model- let your child see you reading.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XCCW Joined 1a" panose="03050602040000000000" pitchFamily="66" charset="0"/>
              </a:rPr>
              <a:t>Let your child see </a:t>
            </a:r>
            <a:r>
              <a:rPr lang="en-GB" sz="2400" b="1" u="sng" dirty="0">
                <a:solidFill>
                  <a:srgbClr val="002060"/>
                </a:solidFill>
                <a:latin typeface="XCCW Joined 1a" panose="03050602040000000000" pitchFamily="66" charset="0"/>
              </a:rPr>
              <a:t>everyone</a:t>
            </a:r>
            <a:r>
              <a:rPr lang="en-GB" sz="2400" dirty="0">
                <a:solidFill>
                  <a:srgbClr val="002060"/>
                </a:solidFill>
                <a:latin typeface="XCCW Joined 1a" panose="03050602040000000000" pitchFamily="66" charset="0"/>
              </a:rPr>
              <a:t> in your house read.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78870" y="3261111"/>
            <a:ext cx="361284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XCCW Joined 1a" panose="03050602040000000000" pitchFamily="66" charset="0"/>
              </a:rPr>
              <a:t>Practice number bonds and tables together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957" y="5437996"/>
            <a:ext cx="7392845" cy="120032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XCCW Joined 1a" panose="03050602040000000000" pitchFamily="66" charset="0"/>
              </a:rPr>
              <a:t>Encourage independence in your child-they give you any letters (instead of you looking in their bags), they put completed homework etc </a:t>
            </a:r>
            <a:r>
              <a:rPr lang="en-GB" sz="2400">
                <a:solidFill>
                  <a:srgbClr val="002060"/>
                </a:solidFill>
                <a:latin typeface="XCCW Joined 1a" panose="03050602040000000000" pitchFamily="66" charset="0"/>
              </a:rPr>
              <a:t>in bags</a:t>
            </a:r>
            <a:endParaRPr lang="en-GB" sz="2400" dirty="0">
              <a:solidFill>
                <a:srgbClr val="002060"/>
              </a:solidFill>
              <a:latin typeface="XCCW Joined 1a" panose="030506020400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3088" y="3956235"/>
            <a:ext cx="3360420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XCCW Joined 1a" panose="03050602040000000000" pitchFamily="66" charset="0"/>
              </a:rPr>
              <a:t>Do homework together (if necessary)</a:t>
            </a:r>
          </a:p>
        </p:txBody>
      </p:sp>
    </p:spTree>
    <p:extLst>
      <p:ext uri="{BB962C8B-B14F-4D97-AF65-F5344CB8AC3E}">
        <p14:creationId xmlns:p14="http://schemas.microsoft.com/office/powerpoint/2010/main" val="30288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011" y="244287"/>
            <a:ext cx="11379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Thank you for coming! </a:t>
            </a:r>
            <a:r>
              <a:rPr lang="en-GB" sz="4000" b="1" dirty="0">
                <a:solidFill>
                  <a:srgbClr val="002060"/>
                </a:solidFill>
                <a:latin typeface="XCCW Joined 1a" panose="03050602040000000000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GB" sz="4000" b="1" dirty="0">
              <a:solidFill>
                <a:srgbClr val="002060"/>
              </a:solidFill>
              <a:latin typeface="XCCW Joined 1a" panose="03050602040000000000" pitchFamily="66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39" y="5878482"/>
            <a:ext cx="2905165" cy="781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69" y="3618963"/>
            <a:ext cx="2558893" cy="255889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2719" r="1848" b="29737"/>
          <a:stretch/>
        </p:blipFill>
        <p:spPr bwMode="auto">
          <a:xfrm>
            <a:off x="7822157" y="1004140"/>
            <a:ext cx="4095142" cy="229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" y="1004140"/>
            <a:ext cx="3179949" cy="1854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84" y="1725769"/>
            <a:ext cx="3460429" cy="48907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81" y="3490922"/>
            <a:ext cx="2924839" cy="219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36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7950</TotalTime>
  <Words>389</Words>
  <Application>Microsoft Office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XCCW Joined 1a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Pratt</dc:creator>
  <cp:lastModifiedBy>Emma Johnson</cp:lastModifiedBy>
  <cp:revision>164</cp:revision>
  <cp:lastPrinted>2021-09-13T15:00:49Z</cp:lastPrinted>
  <dcterms:created xsi:type="dcterms:W3CDTF">2017-01-09T22:48:14Z</dcterms:created>
  <dcterms:modified xsi:type="dcterms:W3CDTF">2025-09-12T15:14:03Z</dcterms:modified>
</cp:coreProperties>
</file>