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8" r:id="rId2"/>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82" d="100"/>
          <a:sy n="82" d="100"/>
        </p:scale>
        <p:origin x="3042" y="108"/>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GB"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A62FE612-4222-B14E-89E0-F450088374EE}" type="datetimeFigureOut">
              <a:rPr lang="en-US" smtClean="0"/>
              <a:t>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11B18-1169-BF4C-9651-1F49E45C2B2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A62FE612-4222-B14E-89E0-F450088374EE}" type="datetimeFigureOut">
              <a:rPr lang="en-US" smtClean="0"/>
              <a:t>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11B18-1169-BF4C-9651-1F49E45C2B2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A62FE612-4222-B14E-89E0-F450088374EE}" type="datetimeFigureOut">
              <a:rPr lang="en-US" smtClean="0"/>
              <a:t>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11B18-1169-BF4C-9651-1F49E45C2B2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A62FE612-4222-B14E-89E0-F450088374EE}" type="datetimeFigureOut">
              <a:rPr lang="en-US" smtClean="0"/>
              <a:t>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11B18-1169-BF4C-9651-1F49E45C2B2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A62FE612-4222-B14E-89E0-F450088374EE}" type="datetimeFigureOut">
              <a:rPr lang="en-US" smtClean="0"/>
              <a:t>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11B18-1169-BF4C-9651-1F49E45C2B2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A62FE612-4222-B14E-89E0-F450088374EE}" type="datetimeFigureOut">
              <a:rPr lang="en-US" smtClean="0"/>
              <a:t>1/10/2017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411B18-1169-BF4C-9651-1F49E45C2B2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A62FE612-4222-B14E-89E0-F450088374EE}" type="datetimeFigureOut">
              <a:rPr lang="en-US" smtClean="0"/>
              <a:t>1/10/2017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411B18-1169-BF4C-9651-1F49E45C2B2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A62FE612-4222-B14E-89E0-F450088374EE}" type="datetimeFigureOut">
              <a:rPr lang="en-US" smtClean="0"/>
              <a:t>1/10/2017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411B18-1169-BF4C-9651-1F49E45C2B2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2FE612-4222-B14E-89E0-F450088374EE}" type="datetimeFigureOut">
              <a:rPr lang="en-US" smtClean="0"/>
              <a:t>1/10/2017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411B18-1169-BF4C-9651-1F49E45C2B2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A62FE612-4222-B14E-89E0-F450088374EE}" type="datetimeFigureOut">
              <a:rPr lang="en-US" smtClean="0"/>
              <a:t>1/10/2017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411B18-1169-BF4C-9651-1F49E45C2B2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A62FE612-4222-B14E-89E0-F450088374EE}" type="datetimeFigureOut">
              <a:rPr lang="en-US" smtClean="0"/>
              <a:t>1/10/2017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411B18-1169-BF4C-9651-1F49E45C2B2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A62FE612-4222-B14E-89E0-F450088374EE}" type="datetimeFigureOut">
              <a:rPr lang="en-US" smtClean="0"/>
              <a:t>1/10/2017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AD411B18-1169-BF4C-9651-1F49E45C2B2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p:cNvPicPr>
            <a:picLocks noChangeAspect="1"/>
          </p:cNvPicPr>
          <p:nvPr/>
        </p:nvPicPr>
        <p:blipFill>
          <a:blip r:embed="rId2"/>
          <a:stretch>
            <a:fillRect/>
          </a:stretch>
        </p:blipFill>
        <p:spPr>
          <a:xfrm>
            <a:off x="381000" y="1722804"/>
            <a:ext cx="1066800" cy="2057065"/>
          </a:xfrm>
          <a:prstGeom prst="rect">
            <a:avLst/>
          </a:prstGeom>
        </p:spPr>
      </p:pic>
      <p:sp>
        <p:nvSpPr>
          <p:cNvPr id="8" name="TextBox 7"/>
          <p:cNvSpPr txBox="1"/>
          <p:nvPr/>
        </p:nvSpPr>
        <p:spPr>
          <a:xfrm>
            <a:off x="228600" y="114168"/>
            <a:ext cx="3510206" cy="1569660"/>
          </a:xfrm>
          <a:prstGeom prst="rect">
            <a:avLst/>
          </a:prstGeom>
          <a:noFill/>
          <a:ln>
            <a:solidFill>
              <a:schemeClr val="tx1"/>
            </a:solidFill>
          </a:ln>
        </p:spPr>
        <p:txBody>
          <a:bodyPr wrap="square" rtlCol="0">
            <a:spAutoFit/>
          </a:bodyPr>
          <a:lstStyle/>
          <a:p>
            <a:pPr lvl="0" defTabSz="914400" fontAlgn="base">
              <a:spcBef>
                <a:spcPct val="0"/>
              </a:spcBef>
              <a:spcAft>
                <a:spcPct val="0"/>
              </a:spcAft>
            </a:pPr>
            <a:r>
              <a:rPr lang="en-US" sz="1200" dirty="0" smtClean="0">
                <a:latin typeface="Comic Sans MS" pitchFamily="-84" charset="0"/>
                <a:ea typeface="Times New Roman" pitchFamily="-84" charset="0"/>
              </a:rPr>
              <a:t>Happy New Year and welcome back to what will be a very interesting term for Year 1! There are plenty of fun and exciting things planned for the coming weeks and we have lots to do. Below is an outline of what will be happening in </a:t>
            </a:r>
            <a:r>
              <a:rPr lang="en-US" sz="1200" dirty="0" smtClean="0">
                <a:latin typeface="Comic Sans MS" pitchFamily="-84" charset="0"/>
                <a:ea typeface="Times New Roman" pitchFamily="-84" charset="0"/>
              </a:rPr>
              <a:t>school. </a:t>
            </a:r>
            <a:r>
              <a:rPr lang="en-US" sz="1200" dirty="0" smtClean="0">
                <a:latin typeface="Comic Sans MS" pitchFamily="-84" charset="0"/>
                <a:ea typeface="Times New Roman" pitchFamily="-84" charset="0"/>
              </a:rPr>
              <a:t>As always, please continue to</a:t>
            </a:r>
            <a:r>
              <a:rPr lang="en-US" sz="1200" dirty="0" smtClean="0">
                <a:latin typeface="Comic Sans MS" pitchFamily="-84" charset="0"/>
                <a:ea typeface="Times New Roman" pitchFamily="-84" charset="0"/>
              </a:rPr>
              <a:t> </a:t>
            </a:r>
            <a:r>
              <a:rPr lang="en-US" sz="1200" dirty="0" smtClean="0">
                <a:latin typeface="Comic Sans MS" pitchFamily="-84" charset="0"/>
                <a:ea typeface="Times New Roman" pitchFamily="-84" charset="0"/>
              </a:rPr>
              <a:t>do as much work as you can at home with your child; especially on reading and phonics! </a:t>
            </a:r>
          </a:p>
        </p:txBody>
      </p:sp>
      <p:pic>
        <p:nvPicPr>
          <p:cNvPr id="11" name="Picture 10"/>
          <p:cNvPicPr>
            <a:picLocks noChangeAspect="1"/>
          </p:cNvPicPr>
          <p:nvPr/>
        </p:nvPicPr>
        <p:blipFill>
          <a:blip r:embed="rId3"/>
          <a:stretch>
            <a:fillRect/>
          </a:stretch>
        </p:blipFill>
        <p:spPr>
          <a:xfrm>
            <a:off x="3810000" y="76200"/>
            <a:ext cx="2895600" cy="1646605"/>
          </a:xfrm>
          <a:prstGeom prst="rect">
            <a:avLst/>
          </a:prstGeom>
        </p:spPr>
      </p:pic>
      <p:sp>
        <p:nvSpPr>
          <p:cNvPr id="12" name="TextBox 11"/>
          <p:cNvSpPr txBox="1"/>
          <p:nvPr/>
        </p:nvSpPr>
        <p:spPr>
          <a:xfrm>
            <a:off x="3810000" y="-36512"/>
            <a:ext cx="2895600" cy="1892826"/>
          </a:xfrm>
          <a:prstGeom prst="rect">
            <a:avLst/>
          </a:prstGeom>
          <a:noFill/>
        </p:spPr>
        <p:txBody>
          <a:bodyPr wrap="square" rtlCol="0">
            <a:spAutoFit/>
          </a:bodyPr>
          <a:lstStyle/>
          <a:p>
            <a:pPr algn="ctr"/>
            <a:endParaRPr lang="en-US" sz="2400" dirty="0" smtClean="0">
              <a:solidFill>
                <a:schemeClr val="bg1"/>
              </a:solidFill>
              <a:latin typeface="Comic Sans MS" panose="030F0702030302020204" pitchFamily="66" charset="0"/>
              <a:cs typeface="EraserDust"/>
            </a:endParaRPr>
          </a:p>
          <a:p>
            <a:pPr algn="ctr"/>
            <a:r>
              <a:rPr lang="en-US" sz="2400" dirty="0" smtClean="0">
                <a:solidFill>
                  <a:schemeClr val="bg1"/>
                </a:solidFill>
                <a:latin typeface="Comic Sans MS" panose="030F0702030302020204" pitchFamily="66" charset="0"/>
                <a:cs typeface="EraserDust"/>
              </a:rPr>
              <a:t>Year One </a:t>
            </a:r>
          </a:p>
          <a:p>
            <a:pPr algn="ctr"/>
            <a:r>
              <a:rPr lang="en-US" sz="2400" dirty="0" smtClean="0">
                <a:solidFill>
                  <a:schemeClr val="bg1"/>
                </a:solidFill>
                <a:latin typeface="Comic Sans MS" panose="030F0702030302020204" pitchFamily="66" charset="0"/>
                <a:cs typeface="EraserDust"/>
              </a:rPr>
              <a:t>Spring Newsletter</a:t>
            </a:r>
          </a:p>
          <a:p>
            <a:pPr algn="ctr"/>
            <a:r>
              <a:rPr lang="en-US" dirty="0" smtClean="0">
                <a:solidFill>
                  <a:schemeClr val="bg1"/>
                </a:solidFill>
                <a:latin typeface="Comic Sans MS" panose="030F0702030302020204" pitchFamily="66" charset="0"/>
                <a:cs typeface="EraserDust"/>
              </a:rPr>
              <a:t>Classes 1CO and 1A</a:t>
            </a:r>
          </a:p>
          <a:p>
            <a:pPr algn="ctr"/>
            <a:endParaRPr lang="en-US" sz="2700" dirty="0">
              <a:solidFill>
                <a:schemeClr val="bg1"/>
              </a:solidFill>
              <a:latin typeface="EraserDust"/>
              <a:cs typeface="EraserDust"/>
            </a:endParaRPr>
          </a:p>
        </p:txBody>
      </p:sp>
      <p:pic>
        <p:nvPicPr>
          <p:cNvPr id="15" name="Picture 14"/>
          <p:cNvPicPr>
            <a:picLocks noChangeAspect="1"/>
          </p:cNvPicPr>
          <p:nvPr/>
        </p:nvPicPr>
        <p:blipFill>
          <a:blip r:embed="rId4"/>
          <a:stretch>
            <a:fillRect/>
          </a:stretch>
        </p:blipFill>
        <p:spPr>
          <a:xfrm>
            <a:off x="2895600" y="3581400"/>
            <a:ext cx="3962400" cy="3474840"/>
          </a:xfrm>
          <a:prstGeom prst="rect">
            <a:avLst/>
          </a:prstGeom>
        </p:spPr>
      </p:pic>
      <p:sp>
        <p:nvSpPr>
          <p:cNvPr id="10" name="TextBox 9"/>
          <p:cNvSpPr txBox="1"/>
          <p:nvPr/>
        </p:nvSpPr>
        <p:spPr>
          <a:xfrm rot="21147561">
            <a:off x="3172625" y="4021053"/>
            <a:ext cx="3318112" cy="3323987"/>
          </a:xfrm>
          <a:prstGeom prst="rect">
            <a:avLst/>
          </a:prstGeom>
          <a:noFill/>
        </p:spPr>
        <p:txBody>
          <a:bodyPr wrap="square" rtlCol="0">
            <a:spAutoFit/>
          </a:bodyPr>
          <a:lstStyle/>
          <a:p>
            <a:pPr lvl="0" defTabSz="914400" fontAlgn="base">
              <a:spcBef>
                <a:spcPct val="0"/>
              </a:spcBef>
              <a:spcAft>
                <a:spcPct val="0"/>
              </a:spcAft>
            </a:pPr>
            <a:r>
              <a:rPr lang="en-US" sz="1100" b="1" u="sng" dirty="0" smtClean="0">
                <a:latin typeface="Comic Sans MS" pitchFamily="-84" charset="0"/>
                <a:ea typeface="Times New Roman" pitchFamily="-84" charset="0"/>
              </a:rPr>
              <a:t>Homework Books</a:t>
            </a:r>
          </a:p>
          <a:p>
            <a:pPr lvl="0" algn="just" defTabSz="914400" fontAlgn="base">
              <a:spcBef>
                <a:spcPct val="0"/>
              </a:spcBef>
              <a:spcAft>
                <a:spcPct val="0"/>
              </a:spcAft>
            </a:pPr>
            <a:r>
              <a:rPr lang="en-US" sz="1100" dirty="0" smtClean="0">
                <a:latin typeface="Comic Sans MS" pitchFamily="-84" charset="0"/>
                <a:ea typeface="Times New Roman" pitchFamily="-84" charset="0"/>
              </a:rPr>
              <a:t>The children will continue to bring home their </a:t>
            </a:r>
          </a:p>
          <a:p>
            <a:pPr lvl="0" algn="just" defTabSz="914400" fontAlgn="base">
              <a:spcBef>
                <a:spcPct val="0"/>
              </a:spcBef>
              <a:spcAft>
                <a:spcPct val="0"/>
              </a:spcAft>
            </a:pPr>
            <a:r>
              <a:rPr lang="en-US" sz="1100" dirty="0" smtClean="0">
                <a:latin typeface="Comic Sans MS" pitchFamily="-84" charset="0"/>
                <a:ea typeface="Times New Roman" pitchFamily="-84" charset="0"/>
              </a:rPr>
              <a:t>homework books on a Friday to be returned</a:t>
            </a:r>
          </a:p>
          <a:p>
            <a:pPr lvl="0" algn="just" defTabSz="914400" fontAlgn="base">
              <a:spcBef>
                <a:spcPct val="0"/>
              </a:spcBef>
              <a:spcAft>
                <a:spcPct val="0"/>
              </a:spcAft>
            </a:pPr>
            <a:r>
              <a:rPr lang="en-US" sz="1100" dirty="0" smtClean="0">
                <a:latin typeface="Comic Sans MS" pitchFamily="-84" charset="0"/>
                <a:ea typeface="Times New Roman" pitchFamily="-84" charset="0"/>
              </a:rPr>
              <a:t>the following </a:t>
            </a:r>
            <a:r>
              <a:rPr lang="en-US" sz="1100" b="1" dirty="0" smtClean="0">
                <a:latin typeface="Comic Sans MS" pitchFamily="-84" charset="0"/>
                <a:ea typeface="Times New Roman" pitchFamily="-84" charset="0"/>
              </a:rPr>
              <a:t>Wednesday</a:t>
            </a:r>
            <a:r>
              <a:rPr lang="en-US" sz="1100" dirty="0" smtClean="0">
                <a:latin typeface="Comic Sans MS" pitchFamily="-84" charset="0"/>
                <a:ea typeface="Times New Roman" pitchFamily="-84" charset="0"/>
              </a:rPr>
              <a:t>. Please do not return</a:t>
            </a:r>
          </a:p>
          <a:p>
            <a:pPr lvl="0" algn="just" defTabSz="914400" fontAlgn="base">
              <a:spcBef>
                <a:spcPct val="0"/>
              </a:spcBef>
              <a:spcAft>
                <a:spcPct val="0"/>
              </a:spcAft>
            </a:pPr>
            <a:r>
              <a:rPr lang="en-US" sz="1100" dirty="0" smtClean="0">
                <a:latin typeface="Comic Sans MS" pitchFamily="-84" charset="0"/>
                <a:ea typeface="Times New Roman" pitchFamily="-84" charset="0"/>
              </a:rPr>
              <a:t>them before this date as often the activities we set are best practiced over a number of days.  </a:t>
            </a:r>
          </a:p>
          <a:p>
            <a:pPr lvl="0" algn="just" defTabSz="914400" fontAlgn="base">
              <a:spcBef>
                <a:spcPct val="0"/>
              </a:spcBef>
              <a:spcAft>
                <a:spcPct val="0"/>
              </a:spcAft>
            </a:pPr>
            <a:r>
              <a:rPr lang="en-US" sz="1100" b="1" u="sng" dirty="0" smtClean="0">
                <a:latin typeface="Comic Sans MS" pitchFamily="-84" charset="0"/>
                <a:ea typeface="Times New Roman" pitchFamily="-84" charset="0"/>
              </a:rPr>
              <a:t/>
            </a:r>
            <a:br>
              <a:rPr lang="en-US" sz="1100" b="1" u="sng" dirty="0" smtClean="0">
                <a:latin typeface="Comic Sans MS" pitchFamily="-84" charset="0"/>
                <a:ea typeface="Times New Roman" pitchFamily="-84" charset="0"/>
              </a:rPr>
            </a:br>
            <a:r>
              <a:rPr lang="en-US" sz="1100" b="1" u="sng" dirty="0" smtClean="0">
                <a:latin typeface="Comic Sans MS" pitchFamily="-84" charset="0"/>
                <a:ea typeface="Times New Roman" pitchFamily="-84" charset="0"/>
              </a:rPr>
              <a:t>Library Books</a:t>
            </a:r>
          </a:p>
          <a:p>
            <a:pPr lvl="0" algn="just" defTabSz="914400" fontAlgn="base">
              <a:spcBef>
                <a:spcPct val="0"/>
              </a:spcBef>
              <a:spcAft>
                <a:spcPct val="0"/>
              </a:spcAft>
            </a:pPr>
            <a:r>
              <a:rPr lang="en-US" sz="1100" dirty="0" smtClean="0">
                <a:latin typeface="Comic Sans MS" pitchFamily="-84" charset="0"/>
                <a:ea typeface="Times New Roman" pitchFamily="-84" charset="0"/>
              </a:rPr>
              <a:t>Library books will continue to be changed fortnightly. </a:t>
            </a:r>
            <a:r>
              <a:rPr lang="en-US" sz="1100" dirty="0" smtClean="0">
                <a:latin typeface="Comic Sans MS" pitchFamily="-84" charset="0"/>
                <a:ea typeface="Times New Roman" pitchFamily="-84" charset="0"/>
              </a:rPr>
              <a:t>Please could you ensure that your child has their library book in by the 27</a:t>
            </a:r>
            <a:r>
              <a:rPr lang="en-US" sz="1100" baseline="30000" dirty="0" smtClean="0">
                <a:latin typeface="Comic Sans MS" pitchFamily="-84" charset="0"/>
                <a:ea typeface="Times New Roman" pitchFamily="-84" charset="0"/>
              </a:rPr>
              <a:t>th</a:t>
            </a:r>
            <a:r>
              <a:rPr lang="en-US" sz="1100" dirty="0" smtClean="0">
                <a:latin typeface="Comic Sans MS" pitchFamily="-84" charset="0"/>
                <a:ea typeface="Times New Roman" pitchFamily="-84" charset="0"/>
              </a:rPr>
              <a:t> January and then the 10</a:t>
            </a:r>
            <a:r>
              <a:rPr lang="en-US" sz="1100" baseline="30000" dirty="0" smtClean="0">
                <a:latin typeface="Comic Sans MS" pitchFamily="-84" charset="0"/>
                <a:ea typeface="Times New Roman" pitchFamily="-84" charset="0"/>
              </a:rPr>
              <a:t>th</a:t>
            </a:r>
            <a:r>
              <a:rPr lang="en-US" sz="1100" dirty="0" smtClean="0">
                <a:latin typeface="Comic Sans MS" pitchFamily="-84" charset="0"/>
                <a:ea typeface="Times New Roman" pitchFamily="-84" charset="0"/>
              </a:rPr>
              <a:t> February in order for them to be changed.</a:t>
            </a:r>
            <a:endParaRPr lang="en-US" sz="1100" dirty="0" smtClean="0">
              <a:latin typeface="Comic Sans MS" pitchFamily="-84" charset="0"/>
              <a:ea typeface="Times New Roman" pitchFamily="-84" charset="0"/>
            </a:endParaRPr>
          </a:p>
          <a:p>
            <a:pPr lvl="0" algn="just" defTabSz="914400" fontAlgn="base">
              <a:spcBef>
                <a:spcPct val="0"/>
              </a:spcBef>
              <a:spcAft>
                <a:spcPct val="0"/>
              </a:spcAft>
            </a:pPr>
            <a:endParaRPr lang="en-US" sz="1600" b="1" u="sng" dirty="0" smtClean="0">
              <a:latin typeface="Comic Sans MS" pitchFamily="-84" charset="0"/>
              <a:ea typeface="Times New Roman" pitchFamily="-84" charset="0"/>
            </a:endParaRPr>
          </a:p>
          <a:p>
            <a:pPr lvl="0" algn="just" defTabSz="914400" fontAlgn="base">
              <a:spcBef>
                <a:spcPct val="0"/>
              </a:spcBef>
              <a:spcAft>
                <a:spcPct val="0"/>
              </a:spcAft>
            </a:pPr>
            <a:endParaRPr lang="en-US" sz="1100" dirty="0" smtClean="0">
              <a:latin typeface="Comic Sans MS" pitchFamily="-84" charset="0"/>
              <a:ea typeface="Times New Roman" pitchFamily="-84" charset="0"/>
            </a:endParaRPr>
          </a:p>
          <a:p>
            <a:pPr lvl="0" algn="just" defTabSz="914400" fontAlgn="base">
              <a:spcBef>
                <a:spcPct val="0"/>
              </a:spcBef>
              <a:spcAft>
                <a:spcPct val="0"/>
              </a:spcAft>
            </a:pPr>
            <a:endParaRPr lang="en-US" sz="1100" dirty="0" smtClean="0">
              <a:latin typeface="Comic Sans MS" pitchFamily="-84" charset="0"/>
              <a:ea typeface="Times New Roman" pitchFamily="-84" charset="0"/>
            </a:endParaRPr>
          </a:p>
          <a:p>
            <a:endParaRPr lang="en-US" dirty="0"/>
          </a:p>
        </p:txBody>
      </p:sp>
      <p:sp>
        <p:nvSpPr>
          <p:cNvPr id="2" name="Rectangle 1"/>
          <p:cNvSpPr/>
          <p:nvPr/>
        </p:nvSpPr>
        <p:spPr>
          <a:xfrm>
            <a:off x="76200" y="5940152"/>
            <a:ext cx="2819400" cy="1446550"/>
          </a:xfrm>
          <a:prstGeom prst="rect">
            <a:avLst/>
          </a:prstGeom>
        </p:spPr>
        <p:txBody>
          <a:bodyPr wrap="square">
            <a:spAutoFit/>
          </a:bodyPr>
          <a:lstStyle/>
          <a:p>
            <a:r>
              <a:rPr lang="en-GB" sz="1100" dirty="0" smtClean="0">
                <a:latin typeface="Comic Sans MS"/>
                <a:cs typeface="Comic Sans MS"/>
              </a:rPr>
              <a:t>Children should bring their P.E kits in at the start of each half term where they will remain until the end of the half term when they will be sent home. If your child attends an after school club they will require an additional kit (see letter sent home for more information on this). </a:t>
            </a:r>
            <a:endParaRPr lang="en-GB" sz="1100" dirty="0">
              <a:latin typeface="Comic Sans MS"/>
              <a:cs typeface="Comic Sans MS"/>
            </a:endParaRPr>
          </a:p>
        </p:txBody>
      </p:sp>
      <p:sp>
        <p:nvSpPr>
          <p:cNvPr id="19" name="AutoShape 7"/>
          <p:cNvSpPr>
            <a:spLocks noChangeArrowheads="1"/>
          </p:cNvSpPr>
          <p:nvPr/>
        </p:nvSpPr>
        <p:spPr bwMode="auto">
          <a:xfrm>
            <a:off x="1650285" y="1676400"/>
            <a:ext cx="5055315" cy="2391544"/>
          </a:xfrm>
          <a:prstGeom prst="roundRect">
            <a:avLst>
              <a:gd name="adj" fmla="val 5454"/>
            </a:avLst>
          </a:prstGeom>
          <a:noFill/>
          <a:ln w="38100" cmpd="dbl">
            <a:noFill/>
            <a:round/>
            <a:headEnd/>
            <a:tailEnd/>
          </a:ln>
          <a:effec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400" b="1" i="1" u="sng" strike="noStrike" cap="none" normalizeH="0" baseline="0" dirty="0" smtClean="0">
                <a:ln>
                  <a:noFill/>
                </a:ln>
                <a:effectLst/>
                <a:latin typeface="Comic Sans MS" pitchFamily="-84" charset="0"/>
                <a:ea typeface="ＭＳ Ｐゴシック" pitchFamily="-84" charset="-128"/>
              </a:rPr>
              <a:t>Our </a:t>
            </a:r>
            <a:r>
              <a:rPr kumimoji="0" lang="en-GB" sz="1400" b="1" i="1" u="sng" strike="noStrike" cap="none" normalizeH="0" baseline="0" dirty="0">
                <a:ln>
                  <a:noFill/>
                </a:ln>
                <a:effectLst/>
                <a:latin typeface="Comic Sans MS" pitchFamily="-84" charset="0"/>
                <a:ea typeface="ＭＳ Ｐゴシック" pitchFamily="-84" charset="-128"/>
              </a:rPr>
              <a:t>Theme</a:t>
            </a:r>
            <a:r>
              <a:rPr kumimoji="0" lang="en-GB" sz="1400" b="1" i="1" u="sng" strike="noStrike" cap="none" normalizeH="0" baseline="0" dirty="0" smtClean="0">
                <a:ln>
                  <a:noFill/>
                </a:ln>
                <a:effectLst/>
                <a:latin typeface="Comic Sans MS" pitchFamily="-84" charset="0"/>
                <a:ea typeface="ＭＳ Ｐゴシック" pitchFamily="-84" charset="-128"/>
              </a:rPr>
              <a:t> </a:t>
            </a:r>
            <a:r>
              <a:rPr lang="en-GB" sz="1400" b="1" i="1" u="sng" dirty="0" smtClean="0">
                <a:latin typeface="Comic Sans MS" pitchFamily="-84" charset="0"/>
                <a:ea typeface="ＭＳ Ｐゴシック" pitchFamily="-84" charset="-128"/>
              </a:rPr>
              <a:t>‘Space’</a:t>
            </a:r>
          </a:p>
          <a:p>
            <a:pPr marL="0" marR="0" lvl="0" indent="0" defTabSz="914400" rtl="0" eaLnBrk="1" fontAlgn="base" latinLnBrk="0" hangingPunct="1">
              <a:lnSpc>
                <a:spcPct val="100000"/>
              </a:lnSpc>
              <a:spcBef>
                <a:spcPct val="0"/>
              </a:spcBef>
              <a:spcAft>
                <a:spcPct val="0"/>
              </a:spcAft>
              <a:buClrTx/>
              <a:buSzTx/>
              <a:buFontTx/>
              <a:buNone/>
              <a:tabLst/>
            </a:pPr>
            <a:r>
              <a:rPr kumimoji="0" lang="en-GB" sz="1000" b="1" i="1" u="sng" strike="noStrike" cap="none" normalizeH="0" baseline="0" dirty="0" smtClean="0">
                <a:ln>
                  <a:noFill/>
                </a:ln>
                <a:effectLst/>
                <a:latin typeface="Comic Sans MS" pitchFamily="-84" charset="0"/>
                <a:ea typeface="ＭＳ Ｐゴシック" pitchFamily="-84" charset="-128"/>
              </a:rPr>
              <a:t>We will be looking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dirty="0" smtClean="0">
                <a:ln>
                  <a:noFill/>
                </a:ln>
                <a:effectLst/>
                <a:latin typeface="Symbol" pitchFamily="-84" charset="2"/>
                <a:ea typeface="Times New Roman" pitchFamily="-84" charset="0"/>
                <a:sym typeface="Symbol" pitchFamily="-84" charset="2"/>
              </a:rPr>
              <a:t></a:t>
            </a:r>
            <a:r>
              <a:rPr lang="en-GB" sz="1000" b="1" u="sng" dirty="0" smtClean="0">
                <a:latin typeface="Comic Sans MS" pitchFamily="-84" charset="0"/>
                <a:ea typeface="ＭＳ Ｐゴシック" pitchFamily="-84" charset="-128"/>
                <a:sym typeface="Symbol" pitchFamily="-84" charset="2"/>
              </a:rPr>
              <a:t>English</a:t>
            </a:r>
            <a:r>
              <a:rPr kumimoji="0" lang="en-GB" sz="1000" b="1" i="0" u="none" strike="noStrike" cap="none" normalizeH="0" baseline="0" dirty="0" smtClean="0">
                <a:ln>
                  <a:noFill/>
                </a:ln>
                <a:effectLst/>
                <a:latin typeface="Comic Sans MS" pitchFamily="-84" charset="0"/>
                <a:ea typeface="ＭＳ Ｐゴシック" pitchFamily="-84" charset="-128"/>
              </a:rPr>
              <a:t> </a:t>
            </a:r>
            <a:r>
              <a:rPr kumimoji="0" lang="en-GB" sz="1000" b="1" i="0" u="none" strike="noStrike" cap="none" normalizeH="0" baseline="0" dirty="0">
                <a:ln>
                  <a:noFill/>
                </a:ln>
                <a:effectLst/>
                <a:latin typeface="Comic Sans MS" pitchFamily="-84" charset="0"/>
                <a:ea typeface="ＭＳ Ｐゴシック" pitchFamily="-84" charset="-128"/>
              </a:rPr>
              <a:t>–</a:t>
            </a:r>
            <a:r>
              <a:rPr kumimoji="0" lang="en-GB" sz="1000" b="1" i="0" u="none" strike="noStrike" cap="none" normalizeH="0" baseline="0" dirty="0" smtClean="0">
                <a:ln>
                  <a:noFill/>
                </a:ln>
                <a:effectLst/>
                <a:latin typeface="Comic Sans MS" pitchFamily="-84" charset="0"/>
                <a:ea typeface="ＭＳ Ｐゴシック" pitchFamily="-84" charset="-128"/>
              </a:rPr>
              <a:t> </a:t>
            </a:r>
            <a:r>
              <a:rPr kumimoji="0" lang="en-GB" sz="1000" i="0" u="none" strike="noStrike" cap="none" normalizeH="0" baseline="0" dirty="0" smtClean="0">
                <a:ln>
                  <a:noFill/>
                </a:ln>
                <a:effectLst/>
                <a:latin typeface="Comic Sans MS" pitchFamily="-84" charset="0"/>
                <a:ea typeface="ＭＳ Ｐゴシック" pitchFamily="-84" charset="-128"/>
              </a:rPr>
              <a:t>Fantasy</a:t>
            </a:r>
            <a:r>
              <a:rPr kumimoji="0" lang="en-GB" sz="1000" i="0" u="none" strike="noStrike" cap="none" normalizeH="0" dirty="0" smtClean="0">
                <a:ln>
                  <a:noFill/>
                </a:ln>
                <a:effectLst/>
                <a:latin typeface="Comic Sans MS" pitchFamily="-84" charset="0"/>
                <a:ea typeface="ＭＳ Ｐゴシック" pitchFamily="-84" charset="-128"/>
              </a:rPr>
              <a:t> stories based on </a:t>
            </a:r>
            <a:r>
              <a:rPr kumimoji="0" lang="en-GB" sz="1000" i="0" u="none" strike="noStrike" cap="none" normalizeH="0" dirty="0" err="1" smtClean="0">
                <a:ln>
                  <a:noFill/>
                </a:ln>
                <a:effectLst/>
                <a:latin typeface="Comic Sans MS" pitchFamily="-84" charset="0"/>
                <a:ea typeface="ＭＳ Ｐゴシック" pitchFamily="-84" charset="-128"/>
              </a:rPr>
              <a:t>Beegu</a:t>
            </a:r>
            <a:r>
              <a:rPr kumimoji="0" lang="en-GB" sz="1000" i="0" u="none" strike="noStrike" cap="none" normalizeH="0" dirty="0" smtClean="0">
                <a:ln>
                  <a:noFill/>
                </a:ln>
                <a:effectLst/>
                <a:latin typeface="Comic Sans MS" pitchFamily="-84" charset="0"/>
                <a:ea typeface="ＭＳ Ｐゴシック" pitchFamily="-84" charset="-128"/>
              </a:rPr>
              <a:t> and Bob the </a:t>
            </a:r>
            <a:r>
              <a:rPr lang="en-GB" sz="1000" dirty="0" smtClean="0">
                <a:latin typeface="Comic Sans MS" pitchFamily="-84" charset="0"/>
                <a:ea typeface="ＭＳ Ｐゴシック" pitchFamily="-84" charset="-128"/>
              </a:rPr>
              <a:t>Man on the Moon</a:t>
            </a:r>
            <a:r>
              <a:rPr lang="en-GB" sz="1000" dirty="0">
                <a:latin typeface="Comic Sans MS" pitchFamily="-84" charset="0"/>
                <a:ea typeface="ＭＳ Ｐゴシック" pitchFamily="-84" charset="-128"/>
              </a:rPr>
              <a:t> </a:t>
            </a:r>
            <a:r>
              <a:rPr lang="en-GB" sz="1000" dirty="0" smtClean="0">
                <a:latin typeface="Comic Sans MS" pitchFamily="-84" charset="0"/>
                <a:ea typeface="ＭＳ Ｐゴシック" pitchFamily="-84" charset="-128"/>
              </a:rPr>
              <a:t>/ Information texts and posters based on space and aliens.</a:t>
            </a:r>
            <a:endParaRPr kumimoji="0" lang="en-GB" sz="1000" i="0" u="none" strike="noStrike" cap="none" normalizeH="0" baseline="0" dirty="0" smtClean="0">
              <a:ln>
                <a:noFill/>
              </a:ln>
              <a:effectLst/>
              <a:latin typeface="Times New Roman" pitchFamily="-84" charset="0"/>
              <a:ea typeface="ＭＳ Ｐゴシック" pitchFamily="-84"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dirty="0" smtClean="0">
                <a:ln>
                  <a:noFill/>
                </a:ln>
                <a:effectLst/>
                <a:latin typeface="Symbol" pitchFamily="-84" charset="2"/>
                <a:ea typeface="Times New Roman" pitchFamily="-84" charset="0"/>
                <a:sym typeface="Symbol" pitchFamily="-84" charset="2"/>
              </a:rPr>
              <a:t></a:t>
            </a:r>
            <a:r>
              <a:rPr lang="en-GB" sz="1000" b="1" u="sng" dirty="0" smtClean="0">
                <a:latin typeface="Comic Sans MS" pitchFamily="-84" charset="0"/>
                <a:ea typeface="ＭＳ Ｐゴシック" pitchFamily="-84" charset="-128"/>
                <a:sym typeface="Symbol" pitchFamily="-84" charset="2"/>
              </a:rPr>
              <a:t>Maths</a:t>
            </a:r>
            <a:r>
              <a:rPr kumimoji="0" lang="en-GB" sz="1000" b="1" i="0" u="none" strike="noStrike" cap="none" normalizeH="0" baseline="0" dirty="0" smtClean="0">
                <a:ln>
                  <a:noFill/>
                </a:ln>
                <a:effectLst/>
                <a:latin typeface="Comic Sans MS" pitchFamily="-84" charset="0"/>
                <a:ea typeface="ＭＳ Ｐゴシック" pitchFamily="-84" charset="-128"/>
              </a:rPr>
              <a:t> </a:t>
            </a:r>
            <a:r>
              <a:rPr kumimoji="0" lang="en-GB" sz="1000" b="1" i="0" u="none" strike="noStrike" cap="none" normalizeH="0" baseline="0" dirty="0" smtClean="0">
                <a:ln>
                  <a:noFill/>
                </a:ln>
                <a:effectLst/>
                <a:latin typeface="Comic Sans MS" pitchFamily="-84" charset="0"/>
                <a:ea typeface="ＭＳ Ｐゴシック" pitchFamily="-84" charset="-128"/>
              </a:rPr>
              <a:t>– </a:t>
            </a:r>
            <a:r>
              <a:rPr lang="en-GB" sz="1000" dirty="0" smtClean="0">
                <a:latin typeface="Comic Sans MS" pitchFamily="-84" charset="0"/>
                <a:ea typeface="ＭＳ Ｐゴシック" pitchFamily="-84" charset="-128"/>
              </a:rPr>
              <a:t>Reading and writing numbers to 20</a:t>
            </a:r>
            <a:r>
              <a:rPr kumimoji="0" lang="en-GB" sz="1000" i="0" u="none" strike="noStrike" cap="none" normalizeH="0" baseline="0" dirty="0" smtClean="0">
                <a:ln>
                  <a:noFill/>
                </a:ln>
                <a:effectLst/>
                <a:latin typeface="Comic Sans MS" pitchFamily="-84" charset="0"/>
                <a:ea typeface="ＭＳ Ｐゴシック" pitchFamily="-84" charset="-128"/>
              </a:rPr>
              <a:t>, </a:t>
            </a:r>
            <a:r>
              <a:rPr lang="en-GB" sz="1000" dirty="0" smtClean="0">
                <a:latin typeface="Comic Sans MS" pitchFamily="-84" charset="0"/>
                <a:ea typeface="ＭＳ Ｐゴシック" pitchFamily="-84" charset="-128"/>
              </a:rPr>
              <a:t>ordering and understanding numbers, place value,  + and – numbers to 20, Time, Money and </a:t>
            </a:r>
          </a:p>
          <a:p>
            <a:pPr marL="0" marR="0" lvl="0" indent="0" algn="just" defTabSz="914400" rtl="0" eaLnBrk="1" fontAlgn="base" latinLnBrk="0" hangingPunct="1">
              <a:lnSpc>
                <a:spcPct val="100000"/>
              </a:lnSpc>
              <a:spcBef>
                <a:spcPct val="0"/>
              </a:spcBef>
              <a:spcAft>
                <a:spcPct val="0"/>
              </a:spcAft>
              <a:buClrTx/>
              <a:buSzTx/>
              <a:buFontTx/>
              <a:buNone/>
              <a:tabLst/>
            </a:pPr>
            <a:r>
              <a:rPr lang="en-GB" sz="1000" dirty="0" smtClean="0">
                <a:latin typeface="Comic Sans MS" pitchFamily="-84" charset="0"/>
                <a:ea typeface="ＭＳ Ｐゴシック" pitchFamily="-84" charset="-128"/>
              </a:rPr>
              <a:t>3D shapes.</a:t>
            </a:r>
          </a:p>
          <a:p>
            <a:pPr marL="0" marR="0" lvl="0" indent="0" algn="just" defTabSz="914400" rtl="0" eaLnBrk="1" fontAlgn="base" latinLnBrk="0" hangingPunct="1">
              <a:lnSpc>
                <a:spcPct val="100000"/>
              </a:lnSpc>
              <a:spcBef>
                <a:spcPct val="0"/>
              </a:spcBef>
              <a:spcAft>
                <a:spcPct val="0"/>
              </a:spcAft>
              <a:buClrTx/>
              <a:buSzTx/>
              <a:buFont typeface="Arial"/>
              <a:buChar char="•"/>
              <a:tabLst/>
            </a:pPr>
            <a:r>
              <a:rPr kumimoji="0" lang="en-GB" sz="1000" b="1" i="0" u="sng" strike="noStrike" cap="none" normalizeH="0" baseline="0" dirty="0" smtClean="0">
                <a:ln>
                  <a:noFill/>
                </a:ln>
                <a:effectLst/>
                <a:latin typeface="Comic Sans MS" pitchFamily="-84" charset="0"/>
                <a:ea typeface="ＭＳ Ｐゴシック" pitchFamily="-84" charset="-128"/>
              </a:rPr>
              <a:t>Creative Learning Journey</a:t>
            </a:r>
            <a:r>
              <a:rPr kumimoji="0" lang="en-GB" sz="1000" b="1" i="0" u="sng" strike="noStrike" cap="none" normalizeH="0" dirty="0" smtClean="0">
                <a:ln>
                  <a:noFill/>
                </a:ln>
                <a:effectLst/>
                <a:latin typeface="Comic Sans MS" pitchFamily="-84" charset="0"/>
                <a:ea typeface="ＭＳ Ｐゴシック" pitchFamily="-84" charset="-128"/>
              </a:rPr>
              <a:t> Work</a:t>
            </a:r>
            <a:r>
              <a:rPr kumimoji="0" lang="en-GB" sz="1000" b="1" i="0" strike="noStrike" cap="none" normalizeH="0" dirty="0" smtClean="0">
                <a:ln>
                  <a:noFill/>
                </a:ln>
                <a:effectLst/>
                <a:latin typeface="Comic Sans MS" pitchFamily="-84" charset="0"/>
                <a:ea typeface="ＭＳ Ｐゴシック" pitchFamily="-84" charset="-128"/>
              </a:rPr>
              <a:t> -</a:t>
            </a:r>
            <a:endParaRPr kumimoji="0" lang="en-GB" sz="1000" b="1" i="0" u="sng" strike="noStrike" cap="none" normalizeH="0" baseline="0" dirty="0" smtClean="0">
              <a:ln>
                <a:noFill/>
              </a:ln>
              <a:effectLst/>
              <a:latin typeface="Times New Roman" pitchFamily="-84" charset="0"/>
              <a:ea typeface="ＭＳ Ｐゴシック" pitchFamily="-84"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lang="en-GB" sz="1000" dirty="0" smtClean="0">
                <a:latin typeface="Symbol" pitchFamily="-84" charset="2"/>
                <a:ea typeface="Times New Roman" pitchFamily="-84" charset="0"/>
                <a:sym typeface="Symbol" pitchFamily="-84" charset="2"/>
              </a:rPr>
              <a:t> </a:t>
            </a:r>
            <a:r>
              <a:rPr lang="en-GB" sz="1000" dirty="0" smtClean="0">
                <a:latin typeface="Comic Sans MS" pitchFamily="-84" charset="0"/>
                <a:ea typeface="ＭＳ Ｐゴシック" pitchFamily="-84" charset="-128"/>
                <a:sym typeface="Symbol" pitchFamily="-84" charset="2"/>
              </a:rPr>
              <a:t>Light and Dark – light sources, day and night.</a:t>
            </a:r>
            <a:endParaRPr kumimoji="0" lang="en-GB" sz="1000" i="0" u="none" strike="noStrike" cap="none" normalizeH="0" baseline="0" dirty="0" smtClean="0">
              <a:ln>
                <a:noFill/>
              </a:ln>
              <a:effectLst/>
              <a:latin typeface="Comic Sans MS" pitchFamily="-84" charset="0"/>
              <a:ea typeface="ＭＳ Ｐゴシック" pitchFamily="-84"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lang="en-GB" sz="1000" dirty="0" smtClean="0">
                <a:latin typeface="Symbol" pitchFamily="-84" charset="2"/>
                <a:ea typeface="Times New Roman" pitchFamily="-84" charset="0"/>
                <a:sym typeface="Symbol" pitchFamily="-84" charset="2"/>
              </a:rPr>
              <a:t> </a:t>
            </a:r>
            <a:r>
              <a:rPr lang="en-GB" sz="1000" dirty="0" smtClean="0">
                <a:latin typeface="Comic Sans MS" pitchFamily="-84" charset="0"/>
                <a:ea typeface="ＭＳ Ｐゴシック" pitchFamily="-84" charset="-128"/>
              </a:rPr>
              <a:t>Astronauts and conditions of planets. </a:t>
            </a:r>
            <a:endParaRPr kumimoji="0" lang="en-GB" sz="1000" i="0" u="none" strike="noStrike" cap="none" normalizeH="0" baseline="0" dirty="0" smtClean="0">
              <a:ln>
                <a:noFill/>
              </a:ln>
              <a:effectLst/>
              <a:latin typeface="Comic Sans MS" pitchFamily="-84" charset="0"/>
              <a:ea typeface="ＭＳ Ｐゴシック" pitchFamily="-84"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lang="en-GB" sz="1000" dirty="0" smtClean="0">
                <a:latin typeface="Symbol" pitchFamily="-84" charset="2"/>
                <a:ea typeface="Times New Roman" pitchFamily="-84" charset="0"/>
                <a:sym typeface="Symbol" pitchFamily="-84" charset="2"/>
              </a:rPr>
              <a:t> </a:t>
            </a:r>
            <a:r>
              <a:rPr kumimoji="0" lang="en-GB" sz="1000" i="0" u="none" strike="noStrike" cap="none" normalizeH="0" baseline="0" dirty="0" smtClean="0">
                <a:ln>
                  <a:noFill/>
                </a:ln>
                <a:effectLst/>
                <a:latin typeface="Comic Sans MS" pitchFamily="-84" charset="0"/>
                <a:ea typeface="ＭＳ Ｐゴシック" pitchFamily="-84" charset="-128"/>
              </a:rPr>
              <a:t>iPad</a:t>
            </a:r>
            <a:r>
              <a:rPr kumimoji="0" lang="en-GB" sz="1000" i="0" u="none" strike="noStrike" cap="none" normalizeH="0" dirty="0" smtClean="0">
                <a:ln>
                  <a:noFill/>
                </a:ln>
                <a:effectLst/>
                <a:latin typeface="Comic Sans MS" pitchFamily="-84" charset="0"/>
                <a:ea typeface="ＭＳ Ｐゴシック" pitchFamily="-84" charset="-128"/>
              </a:rPr>
              <a:t> work with photos and voice recording </a:t>
            </a:r>
            <a:r>
              <a:rPr lang="en-GB" sz="1000" dirty="0">
                <a:latin typeface="Comic Sans MS" pitchFamily="-84" charset="0"/>
                <a:ea typeface="ＭＳ Ｐゴシック" pitchFamily="-84" charset="-128"/>
              </a:rPr>
              <a:t>.</a:t>
            </a:r>
            <a:endParaRPr kumimoji="0" lang="en-GB" sz="1000" i="0" u="none" strike="noStrike" cap="none" normalizeH="0" dirty="0" smtClean="0">
              <a:ln>
                <a:noFill/>
              </a:ln>
              <a:effectLst/>
              <a:latin typeface="Comic Sans MS" pitchFamily="-84" charset="0"/>
              <a:ea typeface="ＭＳ Ｐゴシック" pitchFamily="-84"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sz="1000" i="0" u="none" strike="noStrike" cap="none" normalizeH="0" dirty="0" smtClean="0">
                <a:ln>
                  <a:noFill/>
                </a:ln>
                <a:effectLst/>
                <a:latin typeface="Comic Sans MS" pitchFamily="-84" charset="0"/>
                <a:ea typeface="ＭＳ Ｐゴシック" pitchFamily="-84" charset="-128"/>
              </a:rPr>
              <a:t>Using Robots and basic programming language. </a:t>
            </a:r>
            <a:endParaRPr kumimoji="0" lang="en-GB" sz="1000" i="0" u="none" strike="noStrike" cap="none" normalizeH="0" baseline="0" dirty="0" smtClean="0">
              <a:ln>
                <a:noFill/>
              </a:ln>
              <a:effectLst/>
              <a:latin typeface="Comic Sans MS" pitchFamily="-84" charset="0"/>
              <a:ea typeface="ＭＳ Ｐゴシック" pitchFamily="-84"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sz="1000" i="0" u="none" strike="noStrike" cap="none" normalizeH="0" baseline="0" dirty="0" smtClean="0">
                <a:ln>
                  <a:noFill/>
                </a:ln>
                <a:effectLst/>
                <a:latin typeface="Comic Sans MS" pitchFamily="-84" charset="0"/>
                <a:ea typeface="ＭＳ Ｐゴシック" pitchFamily="-84" charset="-128"/>
              </a:rPr>
              <a:t>Space designs, mixing colours and experimenting</a:t>
            </a:r>
            <a:r>
              <a:rPr kumimoji="0" lang="en-GB" sz="1000" i="0" u="none" strike="noStrike" cap="none" normalizeH="0" dirty="0" smtClean="0">
                <a:ln>
                  <a:noFill/>
                </a:ln>
                <a:effectLst/>
                <a:latin typeface="Comic Sans MS" pitchFamily="-84" charset="0"/>
                <a:ea typeface="ＭＳ Ｐゴシック" pitchFamily="-84" charset="-128"/>
              </a:rPr>
              <a:t> with line and form</a:t>
            </a:r>
            <a:endParaRPr kumimoji="0" lang="en-GB" sz="1000" i="0" u="none" strike="noStrike" cap="none" normalizeH="0" baseline="0" dirty="0" smtClean="0">
              <a:ln>
                <a:noFill/>
              </a:ln>
              <a:effectLst/>
              <a:latin typeface="Comic Sans MS" pitchFamily="-84" charset="0"/>
              <a:ea typeface="ＭＳ Ｐゴシック" pitchFamily="-84"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lang="en-GB" sz="1000" dirty="0" smtClean="0">
                <a:latin typeface="Comic Sans MS" pitchFamily="-84" charset="0"/>
                <a:ea typeface="ＭＳ Ｐゴシック" pitchFamily="-84" charset="-128"/>
              </a:rPr>
              <a:t>Creating space sounds and listening to Holst’s planets. </a:t>
            </a:r>
            <a:endParaRPr kumimoji="0" lang="en-US" sz="1200" i="0" u="none" strike="noStrike" cap="none" normalizeH="0" baseline="0" dirty="0">
              <a:ln>
                <a:noFill/>
              </a:ln>
              <a:solidFill>
                <a:schemeClr val="tx1"/>
              </a:solidFill>
              <a:effectLst/>
              <a:latin typeface="Times New Roman" pitchFamily="-84" charset="0"/>
              <a:ea typeface="Times New Roman" pitchFamily="-8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pitchFamily="-84" charset="0"/>
              <a:ea typeface="Times New Roman" pitchFamily="-84" charset="0"/>
            </a:endParaRPr>
          </a:p>
        </p:txBody>
      </p:sp>
      <p:pic>
        <p:nvPicPr>
          <p:cNvPr id="23" name="Picture 22"/>
          <p:cNvPicPr>
            <a:picLocks noChangeAspect="1"/>
          </p:cNvPicPr>
          <p:nvPr/>
        </p:nvPicPr>
        <p:blipFill>
          <a:blip r:embed="rId5">
            <a:alphaModFix amt="50000"/>
          </a:blip>
          <a:stretch>
            <a:fillRect/>
          </a:stretch>
        </p:blipFill>
        <p:spPr>
          <a:xfrm>
            <a:off x="228600" y="3733800"/>
            <a:ext cx="2590800" cy="1859676"/>
          </a:xfrm>
          <a:prstGeom prst="rect">
            <a:avLst/>
          </a:prstGeom>
        </p:spPr>
      </p:pic>
      <p:sp>
        <p:nvSpPr>
          <p:cNvPr id="14" name="TextBox 13"/>
          <p:cNvSpPr txBox="1"/>
          <p:nvPr/>
        </p:nvSpPr>
        <p:spPr>
          <a:xfrm>
            <a:off x="76200" y="3810001"/>
            <a:ext cx="2861320" cy="2662267"/>
          </a:xfrm>
          <a:prstGeom prst="rect">
            <a:avLst/>
          </a:prstGeom>
          <a:noFill/>
          <a:ln>
            <a:noFill/>
          </a:ln>
        </p:spPr>
        <p:txBody>
          <a:bodyPr wrap="square" rtlCol="0">
            <a:spAutoFit/>
          </a:bodyPr>
          <a:lstStyle/>
          <a:p>
            <a:pPr algn="ctr"/>
            <a:r>
              <a:rPr lang="en-US" sz="1100" b="1" u="sng" dirty="0" smtClean="0">
                <a:latin typeface="Comic Sans MS"/>
                <a:cs typeface="Comic Sans MS"/>
              </a:rPr>
              <a:t>Reading</a:t>
            </a:r>
            <a:endParaRPr lang="en-US" sz="1100" dirty="0" smtClean="0">
              <a:latin typeface="Comic Sans MS"/>
              <a:cs typeface="Comic Sans MS"/>
            </a:endParaRPr>
          </a:p>
          <a:p>
            <a:pPr lvl="0" algn="just" defTabSz="914400" fontAlgn="base">
              <a:spcBef>
                <a:spcPct val="0"/>
              </a:spcBef>
              <a:spcAft>
                <a:spcPct val="0"/>
              </a:spcAft>
            </a:pPr>
            <a:r>
              <a:rPr lang="en-US" sz="1100" dirty="0" smtClean="0">
                <a:latin typeface="Comic Sans MS" pitchFamily="-84" charset="0"/>
                <a:ea typeface="Times New Roman" pitchFamily="-84" charset="0"/>
              </a:rPr>
              <a:t>Please continue to make time to read daily with your child and sign his/her reading record book (it doesn’t matter if you don’t complete a book each night!).  It would also be beneficial for your child if you ask him/her questions about what has already happened in the book and what they think may happen next and why. </a:t>
            </a:r>
          </a:p>
          <a:p>
            <a:pPr algn="ctr"/>
            <a:endParaRPr lang="en-US" dirty="0" smtClean="0"/>
          </a:p>
          <a:p>
            <a:pPr algn="ctr"/>
            <a:endParaRPr lang="en-US" dirty="0" smtClean="0"/>
          </a:p>
          <a:p>
            <a:pPr algn="ctr"/>
            <a:r>
              <a:rPr lang="en-US" dirty="0" smtClean="0"/>
              <a:t> </a:t>
            </a:r>
            <a:endParaRPr lang="en-US" dirty="0"/>
          </a:p>
        </p:txBody>
      </p:sp>
      <p:sp>
        <p:nvSpPr>
          <p:cNvPr id="25" name="Rectangle 24"/>
          <p:cNvSpPr/>
          <p:nvPr/>
        </p:nvSpPr>
        <p:spPr>
          <a:xfrm>
            <a:off x="228600" y="7998216"/>
            <a:ext cx="6455806" cy="1107996"/>
          </a:xfrm>
          <a:prstGeom prst="rect">
            <a:avLst/>
          </a:prstGeom>
          <a:ln>
            <a:solidFill>
              <a:schemeClr val="tx1"/>
            </a:solidFill>
          </a:ln>
        </p:spPr>
        <p:txBody>
          <a:bodyPr wrap="square">
            <a:spAutoFit/>
          </a:bodyPr>
          <a:lstStyle/>
          <a:p>
            <a:pPr lvl="0" defTabSz="914400" fontAlgn="base">
              <a:spcBef>
                <a:spcPct val="0"/>
              </a:spcBef>
              <a:spcAft>
                <a:spcPct val="0"/>
              </a:spcAft>
            </a:pPr>
            <a:r>
              <a:rPr lang="en-US" sz="1100" b="1" u="sng" dirty="0" smtClean="0">
                <a:latin typeface="Comic Sans MS" pitchFamily="-84" charset="0"/>
                <a:ea typeface="Times New Roman" pitchFamily="-84" charset="0"/>
              </a:rPr>
              <a:t>And finally…</a:t>
            </a:r>
          </a:p>
          <a:p>
            <a:pPr lvl="0" defTabSz="914400" fontAlgn="base">
              <a:spcBef>
                <a:spcPct val="0"/>
              </a:spcBef>
              <a:spcAft>
                <a:spcPct val="0"/>
              </a:spcAft>
            </a:pPr>
            <a:r>
              <a:rPr lang="en-US" sz="1100" dirty="0" smtClean="0">
                <a:latin typeface="Comic Sans MS" pitchFamily="-84" charset="0"/>
                <a:ea typeface="Times New Roman" pitchFamily="-84" charset="0"/>
              </a:rPr>
              <a:t>If you have anything that you wish to discuss relating to your child please do not hesitate to contact us </a:t>
            </a:r>
            <a:r>
              <a:rPr lang="en-US" sz="1100" b="1" dirty="0" smtClean="0">
                <a:latin typeface="Comic Sans MS" pitchFamily="-84" charset="0"/>
                <a:ea typeface="Times New Roman" pitchFamily="-84" charset="0"/>
              </a:rPr>
              <a:t>before 8:30am</a:t>
            </a:r>
            <a:r>
              <a:rPr lang="en-US" sz="1100" dirty="0" smtClean="0">
                <a:latin typeface="Comic Sans MS" pitchFamily="-84" charset="0"/>
                <a:ea typeface="Times New Roman" pitchFamily="-84" charset="0"/>
              </a:rPr>
              <a:t> or </a:t>
            </a:r>
            <a:r>
              <a:rPr lang="en-US" sz="1100" b="1" dirty="0" smtClean="0">
                <a:latin typeface="Comic Sans MS" pitchFamily="-84" charset="0"/>
                <a:ea typeface="Times New Roman" pitchFamily="-84" charset="0"/>
              </a:rPr>
              <a:t>after 3:30pm</a:t>
            </a:r>
            <a:r>
              <a:rPr lang="en-US" sz="1100" dirty="0" smtClean="0">
                <a:latin typeface="Comic Sans MS" pitchFamily="-84" charset="0"/>
                <a:ea typeface="Times New Roman" pitchFamily="-84" charset="0"/>
              </a:rPr>
              <a:t> and we will be happy to try and help. </a:t>
            </a:r>
            <a:r>
              <a:rPr lang="en-US" sz="1100" b="1" dirty="0" smtClean="0">
                <a:latin typeface="Comic Sans MS" pitchFamily="-84" charset="0"/>
                <a:ea typeface="Times New Roman" pitchFamily="-84" charset="0"/>
              </a:rPr>
              <a:t>Please keep up to date with everything that is going on in school via the school website. 				</a:t>
            </a:r>
          </a:p>
          <a:p>
            <a:pPr lvl="0" defTabSz="914400" fontAlgn="base">
              <a:spcBef>
                <a:spcPct val="0"/>
              </a:spcBef>
              <a:spcAft>
                <a:spcPct val="0"/>
              </a:spcAft>
            </a:pPr>
            <a:r>
              <a:rPr lang="en-US" sz="1100" b="1" dirty="0" smtClean="0">
                <a:latin typeface="Comic Sans MS" pitchFamily="-84" charset="0"/>
                <a:ea typeface="Times New Roman" pitchFamily="-84" charset="0"/>
              </a:rPr>
              <a:t>	</a:t>
            </a:r>
            <a:r>
              <a:rPr lang="en-US" sz="1100" dirty="0" smtClean="0">
                <a:latin typeface="Comic Sans MS" pitchFamily="-84" charset="0"/>
                <a:ea typeface="Times New Roman" pitchFamily="-84" charset="0"/>
              </a:rPr>
              <a:t>Mrs. C Cook, Mr. Allaby, Mrs. Oldfield</a:t>
            </a:r>
            <a:r>
              <a:rPr lang="en-US" sz="1100" smtClean="0">
                <a:latin typeface="Comic Sans MS" pitchFamily="-84" charset="0"/>
                <a:ea typeface="Times New Roman" pitchFamily="-84" charset="0"/>
              </a:rPr>
              <a:t>, Mrs. </a:t>
            </a:r>
            <a:r>
              <a:rPr lang="en-US" sz="1100" dirty="0" smtClean="0">
                <a:latin typeface="Comic Sans MS" pitchFamily="-84" charset="0"/>
                <a:ea typeface="Times New Roman" pitchFamily="-84" charset="0"/>
              </a:rPr>
              <a:t>L Chapman, Miss L Heaton.</a:t>
            </a:r>
          </a:p>
        </p:txBody>
      </p:sp>
      <p:pic>
        <p:nvPicPr>
          <p:cNvPr id="26" name="Picture 25"/>
          <p:cNvPicPr>
            <a:picLocks noChangeAspect="1"/>
          </p:cNvPicPr>
          <p:nvPr/>
        </p:nvPicPr>
        <p:blipFill>
          <a:blip r:embed="rId6"/>
          <a:stretch>
            <a:fillRect/>
          </a:stretch>
        </p:blipFill>
        <p:spPr>
          <a:xfrm>
            <a:off x="914400" y="7184232"/>
            <a:ext cx="851139" cy="723468"/>
          </a:xfrm>
          <a:prstGeom prst="rect">
            <a:avLst/>
          </a:prstGeom>
        </p:spPr>
      </p:pic>
      <p:sp>
        <p:nvSpPr>
          <p:cNvPr id="27" name="Rectangle 26"/>
          <p:cNvSpPr/>
          <p:nvPr/>
        </p:nvSpPr>
        <p:spPr>
          <a:xfrm>
            <a:off x="2492896" y="6876256"/>
            <a:ext cx="4365104" cy="1107996"/>
          </a:xfrm>
          <a:prstGeom prst="rect">
            <a:avLst/>
          </a:prstGeom>
        </p:spPr>
        <p:txBody>
          <a:bodyPr wrap="square">
            <a:spAutoFit/>
          </a:bodyPr>
          <a:lstStyle/>
          <a:p>
            <a:pPr lvl="0" algn="ctr" defTabSz="914400" fontAlgn="base">
              <a:spcBef>
                <a:spcPct val="0"/>
              </a:spcBef>
              <a:spcAft>
                <a:spcPct val="0"/>
              </a:spcAft>
            </a:pPr>
            <a:r>
              <a:rPr lang="en-US" sz="1100" b="1" u="sng" dirty="0" smtClean="0">
                <a:latin typeface="Comic Sans MS" pitchFamily="-84" charset="0"/>
                <a:ea typeface="Times New Roman" pitchFamily="-84" charset="0"/>
              </a:rPr>
              <a:t>Phonics Screening</a:t>
            </a:r>
          </a:p>
          <a:p>
            <a:pPr lvl="0" algn="ctr" defTabSz="914400" fontAlgn="base">
              <a:spcBef>
                <a:spcPct val="0"/>
              </a:spcBef>
              <a:spcAft>
                <a:spcPct val="0"/>
              </a:spcAft>
            </a:pPr>
            <a:r>
              <a:rPr lang="en-US" sz="1100" b="1" u="sng" dirty="0" smtClean="0">
                <a:latin typeface="Comic Sans MS" pitchFamily="-84" charset="0"/>
                <a:ea typeface="Times New Roman" pitchFamily="-84" charset="0"/>
              </a:rPr>
              <a:t>12/06/17 </a:t>
            </a:r>
            <a:r>
              <a:rPr lang="en-US" sz="1100" b="1" u="sng" dirty="0" smtClean="0">
                <a:latin typeface="Comic Sans MS" pitchFamily="-84" charset="0"/>
                <a:ea typeface="Times New Roman" pitchFamily="-84" charset="0"/>
              </a:rPr>
              <a:t>to </a:t>
            </a:r>
            <a:r>
              <a:rPr lang="en-US" sz="1100" b="1" u="sng" dirty="0" smtClean="0">
                <a:latin typeface="Comic Sans MS" pitchFamily="-84" charset="0"/>
                <a:ea typeface="Times New Roman" pitchFamily="-84" charset="0"/>
              </a:rPr>
              <a:t>16/06/17</a:t>
            </a:r>
            <a:endParaRPr lang="en-US" sz="1100" b="1" u="sng" dirty="0" smtClean="0">
              <a:latin typeface="Comic Sans MS" pitchFamily="-84" charset="0"/>
              <a:ea typeface="Times New Roman" pitchFamily="-84" charset="0"/>
            </a:endParaRPr>
          </a:p>
          <a:p>
            <a:pPr lvl="0" algn="just" defTabSz="914400" fontAlgn="base">
              <a:spcBef>
                <a:spcPct val="0"/>
              </a:spcBef>
              <a:spcAft>
                <a:spcPct val="0"/>
              </a:spcAft>
            </a:pPr>
            <a:r>
              <a:rPr lang="en-US" sz="1100" dirty="0" smtClean="0">
                <a:latin typeface="Comic Sans MS" pitchFamily="-84" charset="0"/>
                <a:ea typeface="Times New Roman" pitchFamily="-84" charset="0"/>
              </a:rPr>
              <a:t>The screening check is a national test for all Year 1 children. Each child has to read 20 real words and 20 nonsense words. Further details will be sent home soon along with extra phonics work. Please ensure that your child is in school during this week!</a:t>
            </a:r>
            <a:endParaRPr lang="en-US" sz="1100" dirty="0">
              <a:latin typeface="Comic Sans MS" pitchFamily="-84" charset="0"/>
              <a:ea typeface="Times New Roman" pitchFamily="-84" charset="0"/>
            </a:endParaRPr>
          </a:p>
        </p:txBody>
      </p:sp>
      <p:pic>
        <p:nvPicPr>
          <p:cNvPr id="30" name="Picture 29"/>
          <p:cNvPicPr>
            <a:picLocks noChangeAspect="1"/>
          </p:cNvPicPr>
          <p:nvPr/>
        </p:nvPicPr>
        <p:blipFill>
          <a:blip r:embed="rId7"/>
          <a:stretch>
            <a:fillRect/>
          </a:stretch>
        </p:blipFill>
        <p:spPr>
          <a:xfrm>
            <a:off x="5626417" y="2642173"/>
            <a:ext cx="1179771" cy="798206"/>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28</TotalTime>
  <Words>489</Words>
  <Application>Microsoft Office PowerPoint</Application>
  <PresentationFormat>On-screen Show (4:3)</PresentationFormat>
  <Paragraphs>38</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ＭＳ Ｐゴシック</vt:lpstr>
      <vt:lpstr>Arial</vt:lpstr>
      <vt:lpstr>Calibri</vt:lpstr>
      <vt:lpstr>Comic Sans MS</vt:lpstr>
      <vt:lpstr>EraserDust</vt:lpstr>
      <vt:lpstr>Symbol</vt:lpstr>
      <vt:lpstr>Times New Roman</vt:lpstr>
      <vt:lpstr>Office Theme</vt:lpstr>
      <vt:lpstr>PowerPoint Presentation</vt:lpstr>
    </vt:vector>
  </TitlesOfParts>
  <Company>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Hayley Humphreys</dc:creator>
  <cp:lastModifiedBy>Tom Allaby</cp:lastModifiedBy>
  <cp:revision>5</cp:revision>
  <dcterms:created xsi:type="dcterms:W3CDTF">2015-01-08T13:37:47Z</dcterms:created>
  <dcterms:modified xsi:type="dcterms:W3CDTF">2017-01-10T15:41:02Z</dcterms:modified>
</cp:coreProperties>
</file>