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ink/ink10.xml" ContentType="application/inkml+xml"/>
  <Override PartName="/ppt/notesSlides/notesSlide11.xml" ContentType="application/vnd.openxmlformats-officedocument.presentationml.notesSlide+xml"/>
  <Override PartName="/ppt/ink/ink11.xml" ContentType="application/inkml+xml"/>
  <Override PartName="/ppt/notesSlides/notesSlide12.xml" ContentType="application/vnd.openxmlformats-officedocument.presentationml.notesSlide+xml"/>
  <Override PartName="/ppt/ink/ink12.xml" ContentType="application/inkml+xml"/>
  <Override PartName="/ppt/notesSlides/notesSlide13.xml" ContentType="application/vnd.openxmlformats-officedocument.presentationml.notesSlide+xml"/>
  <Override PartName="/ppt/ink/ink13.xml" ContentType="application/inkml+xml"/>
  <Override PartName="/ppt/notesSlides/notesSlide14.xml" ContentType="application/vnd.openxmlformats-officedocument.presentationml.notesSlide+xml"/>
  <Override PartName="/ppt/ink/ink14.xml" ContentType="application/inkml+xml"/>
  <Override PartName="/ppt/notesSlides/notesSlide15.xml" ContentType="application/vnd.openxmlformats-officedocument.presentationml.notesSlide+xml"/>
  <Override PartName="/ppt/ink/ink15.xml" ContentType="application/inkml+xml"/>
  <Override PartName="/ppt/notesSlides/notesSlide16.xml" ContentType="application/vnd.openxmlformats-officedocument.presentationml.notesSlide+xml"/>
  <Override PartName="/ppt/ink/ink16.xml" ContentType="application/inkml+xml"/>
  <Override PartName="/ppt/notesSlides/notesSlide17.xml" ContentType="application/vnd.openxmlformats-officedocument.presentationml.notesSlide+xml"/>
  <Override PartName="/ppt/ink/ink17.xml" ContentType="application/inkml+xml"/>
  <Override PartName="/ppt/notesSlides/notesSlide18.xml" ContentType="application/vnd.openxmlformats-officedocument.presentationml.notesSlide+xml"/>
  <Override PartName="/ppt/ink/ink18.xml" ContentType="application/inkml+xml"/>
  <Override PartName="/ppt/notesSlides/notesSlide19.xml" ContentType="application/vnd.openxmlformats-officedocument.presentationml.notesSlide+xml"/>
  <Override PartName="/ppt/ink/ink19.xml" ContentType="application/inkml+xml"/>
  <Override PartName="/ppt/notesSlides/notesSlide20.xml" ContentType="application/vnd.openxmlformats-officedocument.presentationml.notesSlide+xml"/>
  <Override PartName="/ppt/ink/ink20.xml" ContentType="application/inkml+xml"/>
  <Override PartName="/ppt/notesSlides/notesSlide21.xml" ContentType="application/vnd.openxmlformats-officedocument.presentationml.notesSlide+xml"/>
  <Override PartName="/ppt/ink/ink21.xml" ContentType="application/inkml+xml"/>
  <Override PartName="/ppt/notesSlides/notesSlide22.xml" ContentType="application/vnd.openxmlformats-officedocument.presentationml.notesSlide+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57" r:id="rId3"/>
    <p:sldId id="259" r:id="rId4"/>
    <p:sldId id="258" r:id="rId5"/>
    <p:sldId id="260" r:id="rId6"/>
    <p:sldId id="262" r:id="rId7"/>
    <p:sldId id="263" r:id="rId8"/>
    <p:sldId id="264" r:id="rId9"/>
    <p:sldId id="265" r:id="rId10"/>
    <p:sldId id="267" r:id="rId11"/>
    <p:sldId id="270" r:id="rId12"/>
    <p:sldId id="271" r:id="rId13"/>
    <p:sldId id="272" r:id="rId14"/>
    <p:sldId id="282" r:id="rId15"/>
    <p:sldId id="274" r:id="rId16"/>
    <p:sldId id="276" r:id="rId17"/>
    <p:sldId id="283" r:id="rId18"/>
    <p:sldId id="277" r:id="rId19"/>
    <p:sldId id="278" r:id="rId20"/>
    <p:sldId id="279" r:id="rId21"/>
    <p:sldId id="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729" autoAdjust="0"/>
  </p:normalViewPr>
  <p:slideViewPr>
    <p:cSldViewPr snapToGrid="0">
      <p:cViewPr varScale="1">
        <p:scale>
          <a:sx n="52" d="100"/>
          <a:sy n="52" d="100"/>
        </p:scale>
        <p:origin x="11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27FA80-4150-43AF-BE31-C706CC2B2D66}" emma:medium="tactile" emma:mode="ink">
          <msink:context xmlns:msink="http://schemas.microsoft.com/ink/2010/main" type="writingRegion" rotatedBoundingBox="18225,-3208 18240,-3208 18240,-3193 18225,-3193"/>
        </emma:interpretation>
      </emma:emma>
    </inkml:annotationXML>
    <inkml:traceGroup>
      <inkml:annotationXML>
        <emma:emma xmlns:emma="http://www.w3.org/2003/04/emma" version="1.0">
          <emma:interpretation id="{BE18F80E-84A0-468F-8D53-FD135DA4EDA9}" emma:medium="tactile" emma:mode="ink">
            <msink:context xmlns:msink="http://schemas.microsoft.com/ink/2010/main" type="paragraph" rotatedBoundingBox="18225,-3208 18240,-3208 18240,-3193 18225,-3193" alignmentLevel="1"/>
          </emma:interpretation>
        </emma:emma>
      </inkml:annotationXML>
      <inkml:traceGroup>
        <inkml:annotationXML>
          <emma:emma xmlns:emma="http://www.w3.org/2003/04/emma" version="1.0">
            <emma:interpretation id="{CAEC4258-2001-41EE-83C8-4AC56E82AF07}" emma:medium="tactile" emma:mode="ink">
              <msink:context xmlns:msink="http://schemas.microsoft.com/ink/2010/main" type="line" rotatedBoundingBox="18225,-3208 18240,-3208 18240,-3193 18225,-3193"/>
            </emma:interpretation>
          </emma:emma>
        </inkml:annotationXML>
        <inkml:traceGroup>
          <inkml:annotationXML>
            <emma:emma xmlns:emma="http://www.w3.org/2003/04/emma" version="1.0">
              <emma:interpretation id="{B7613AC5-2A7E-433C-954F-623A08D966BA}" emma:medium="tactile" emma:mode="ink">
                <msink:context xmlns:msink="http://schemas.microsoft.com/ink/2010/main" type="inkWord" rotatedBoundingBox="18225,-3208 18240,-3208 18240,-3193 18225,-3193"/>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21476" units="1/cm"/>
          <inkml:channelProperty channel="Y" name="resolution" value="32.23881" units="1/cm"/>
          <inkml:channelProperty channel="T" name="resolution" value="1" units="1/dev"/>
        </inkml:channelProperties>
      </inkml:inkSource>
      <inkml:timestamp xml:id="ts0" timeString="2024-07-09T08:27:49.95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274D6-A3DC-476B-866E-77CA0AF47CFA}" type="datetimeFigureOut">
              <a:rPr lang="en-GB" smtClean="0"/>
              <a:t>09/08/2024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4BD9C-4E89-42BB-93D6-DC740CDCE614}" type="slidenum">
              <a:rPr lang="en-GB" smtClean="0"/>
              <a:t>‹#›</a:t>
            </a:fld>
            <a:endParaRPr lang="en-GB"/>
          </a:p>
        </p:txBody>
      </p:sp>
    </p:spTree>
    <p:extLst>
      <p:ext uri="{BB962C8B-B14F-4D97-AF65-F5344CB8AC3E}">
        <p14:creationId xmlns:p14="http://schemas.microsoft.com/office/powerpoint/2010/main" val="254910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teachertoolkit.com/index.php/tool/quiz-quiz-tra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a:t>
            </a:r>
            <a:r>
              <a:rPr lang="en-US" baseline="0" dirty="0" smtClean="0"/>
              <a:t> author and book title</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a:t>
            </a:fld>
            <a:endParaRPr lang="en-GB"/>
          </a:p>
        </p:txBody>
      </p:sp>
    </p:spTree>
    <p:extLst>
      <p:ext uri="{BB962C8B-B14F-4D97-AF65-F5344CB8AC3E}">
        <p14:creationId xmlns:p14="http://schemas.microsoft.com/office/powerpoint/2010/main" val="419569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Recap the</a:t>
            </a:r>
            <a:r>
              <a:rPr lang="en-US" baseline="0" dirty="0" smtClean="0"/>
              <a:t> author and book title</a:t>
            </a:r>
            <a:endParaRPr lang="en-GB" dirty="0" smtClean="0"/>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10</a:t>
            </a:fld>
            <a:endParaRPr lang="en-GB"/>
          </a:p>
        </p:txBody>
      </p:sp>
    </p:spTree>
    <p:extLst>
      <p:ext uri="{BB962C8B-B14F-4D97-AF65-F5344CB8AC3E}">
        <p14:creationId xmlns:p14="http://schemas.microsoft.com/office/powerpoint/2010/main" val="36779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11</a:t>
            </a:fld>
            <a:endParaRPr lang="en-GB"/>
          </a:p>
        </p:txBody>
      </p:sp>
    </p:spTree>
    <p:extLst>
      <p:ext uri="{BB962C8B-B14F-4D97-AF65-F5344CB8AC3E}">
        <p14:creationId xmlns:p14="http://schemas.microsoft.com/office/powerpoint/2010/main" val="67240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Fastest Finger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Your Questions:</a:t>
            </a:r>
            <a:r>
              <a:rPr lang="en-US" sz="1200" kern="1200" dirty="0" smtClean="0">
                <a:solidFill>
                  <a:schemeClr val="tx1"/>
                </a:solidFill>
                <a:effectLst/>
                <a:latin typeface="+mn-lt"/>
                <a:ea typeface="+mn-ea"/>
                <a:cs typeface="+mn-cs"/>
              </a:rPr>
              <a:t> Teacher to choose up to four of the retrieval questions generated in Lesson 1 and pupils to quickly answer, following the same process. </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12</a:t>
            </a:fld>
            <a:endParaRPr lang="en-GB"/>
          </a:p>
        </p:txBody>
      </p:sp>
    </p:spTree>
    <p:extLst>
      <p:ext uri="{BB962C8B-B14F-4D97-AF65-F5344CB8AC3E}">
        <p14:creationId xmlns:p14="http://schemas.microsoft.com/office/powerpoint/2010/main" val="83651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Teacher Read: </a:t>
            </a:r>
            <a:r>
              <a:rPr lang="en-US" sz="1200" kern="1200" dirty="0" smtClean="0">
                <a:solidFill>
                  <a:schemeClr val="tx1"/>
                </a:solidFill>
                <a:effectLst/>
                <a:latin typeface="+mn-lt"/>
                <a:ea typeface="+mn-ea"/>
                <a:cs typeface="+mn-cs"/>
              </a:rPr>
              <a:t>Intersperse with the following techniques to ensure that all pupils are engaged with their reading.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Jump in: </a:t>
            </a:r>
            <a:r>
              <a:rPr lang="en-US" sz="1200" kern="1200" dirty="0" smtClean="0">
                <a:solidFill>
                  <a:schemeClr val="tx1"/>
                </a:solidFill>
                <a:effectLst/>
                <a:latin typeface="+mn-lt"/>
                <a:ea typeface="+mn-ea"/>
                <a:cs typeface="+mn-cs"/>
              </a:rPr>
              <a:t>Use intonation to indicate that all of the class should ‘jump in’ and chorally say the next word. To get the children to focus,</a:t>
            </a:r>
            <a:r>
              <a:rPr lang="en-US" sz="1200" kern="1200" baseline="0" dirty="0" smtClean="0">
                <a:solidFill>
                  <a:schemeClr val="tx1"/>
                </a:solidFill>
                <a:effectLst/>
                <a:latin typeface="+mn-lt"/>
                <a:ea typeface="+mn-ea"/>
                <a:cs typeface="+mn-cs"/>
              </a:rPr>
              <a:t> use the phrase ‘Eyes set…’ and the children repeat ‘</a:t>
            </a:r>
            <a:r>
              <a:rPr lang="en-US" sz="1200" kern="1200" baseline="0" smtClean="0">
                <a:solidFill>
                  <a:schemeClr val="tx1"/>
                </a:solidFill>
                <a:effectLst/>
                <a:latin typeface="+mn-lt"/>
                <a:ea typeface="+mn-ea"/>
                <a:cs typeface="+mn-cs"/>
              </a:rPr>
              <a:t>you bet'</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Pick up: </a:t>
            </a:r>
            <a:r>
              <a:rPr lang="en-US" sz="1200" kern="1200" dirty="0" smtClean="0">
                <a:solidFill>
                  <a:schemeClr val="tx1"/>
                </a:solidFill>
                <a:effectLst/>
                <a:latin typeface="+mn-lt"/>
                <a:ea typeface="+mn-ea"/>
                <a:cs typeface="+mn-cs"/>
              </a:rPr>
              <a:t>Tap a pupil on the shoulder to indicate that they have to pick up from where you have left off; this keeps transactions silent and allows the text to flow. Keep durations short but unpredictable. Read between pupils reading to bridge the gap. Model expectations clearly.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13</a:t>
            </a:fld>
            <a:endParaRPr lang="en-GB"/>
          </a:p>
        </p:txBody>
      </p:sp>
    </p:spTree>
    <p:extLst>
      <p:ext uri="{BB962C8B-B14F-4D97-AF65-F5344CB8AC3E}">
        <p14:creationId xmlns:p14="http://schemas.microsoft.com/office/powerpoint/2010/main" val="337264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Paired Read: </a:t>
            </a:r>
            <a:r>
              <a:rPr lang="en-US" sz="1200" kern="1200" dirty="0" smtClean="0">
                <a:solidFill>
                  <a:schemeClr val="tx1"/>
                </a:solidFill>
                <a:effectLst/>
                <a:latin typeface="+mn-lt"/>
                <a:ea typeface="+mn-ea"/>
                <a:cs typeface="+mn-cs"/>
              </a:rPr>
              <a:t>Pupils take it in turns to read a sentence or paragraph each.</a:t>
            </a:r>
            <a:r>
              <a:rPr lang="en-US" sz="1200" b="1" kern="1200" dirty="0" smtClean="0">
                <a:solidFill>
                  <a:schemeClr val="tx1"/>
                </a:solidFill>
                <a:effectLst/>
                <a:latin typeface="+mn-lt"/>
                <a:ea typeface="+mn-ea"/>
                <a:cs typeface="+mn-cs"/>
              </a:rPr>
              <a:t> Encourage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good partner work, focusing on specific compliments or points for improvement.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Encourage </a:t>
            </a:r>
            <a:r>
              <a:rPr lang="en-US" sz="1200" i="1" kern="1200" dirty="0" smtClean="0">
                <a:solidFill>
                  <a:schemeClr val="tx1"/>
                </a:solidFill>
                <a:effectLst/>
                <a:latin typeface="+mn-lt"/>
                <a:ea typeface="+mn-ea"/>
                <a:cs typeface="+mn-cs"/>
              </a:rPr>
              <a:t>decoding/chunking</a:t>
            </a:r>
            <a:r>
              <a:rPr lang="en-US" sz="1200" kern="1200" dirty="0" smtClean="0">
                <a:solidFill>
                  <a:schemeClr val="tx1"/>
                </a:solidFill>
                <a:effectLst/>
                <a:latin typeface="+mn-lt"/>
                <a:ea typeface="+mn-ea"/>
                <a:cs typeface="+mn-cs"/>
              </a:rPr>
              <a:t> where appropriate.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14</a:t>
            </a:fld>
            <a:endParaRPr lang="en-GB"/>
          </a:p>
        </p:txBody>
      </p:sp>
    </p:spTree>
    <p:extLst>
      <p:ext uri="{BB962C8B-B14F-4D97-AF65-F5344CB8AC3E}">
        <p14:creationId xmlns:p14="http://schemas.microsoft.com/office/powerpoint/2010/main" val="159205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 Engage</a:t>
            </a:r>
            <a:r>
              <a:rPr lang="en-US" sz="1200" kern="1200" dirty="0" smtClean="0">
                <a:solidFill>
                  <a:schemeClr val="tx1"/>
                </a:solidFill>
                <a:effectLst/>
                <a:latin typeface="+mn-lt"/>
                <a:ea typeface="+mn-ea"/>
                <a:cs typeface="+mn-cs"/>
              </a:rPr>
              <a:t>: Refer to target vocabulary and/or particularly difficult phrases. Further pupils’ understanding through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Draw it</a:t>
            </a:r>
            <a:r>
              <a:rPr lang="en-US" sz="1200" kern="1200" dirty="0" smtClean="0">
                <a:solidFill>
                  <a:schemeClr val="tx1"/>
                </a:solidFill>
                <a:effectLst/>
                <a:latin typeface="+mn-lt"/>
                <a:ea typeface="+mn-ea"/>
                <a:cs typeface="+mn-cs"/>
              </a:rPr>
              <a:t>: Pupils to draw an object or person, based on a descriptive section of the text.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Quiz </a:t>
            </a:r>
            <a:r>
              <a:rPr lang="en-US" sz="1200" b="1" kern="1200" dirty="0" err="1" smtClean="0">
                <a:solidFill>
                  <a:schemeClr val="tx1"/>
                </a:solidFill>
                <a:effectLst/>
                <a:latin typeface="+mn-lt"/>
                <a:ea typeface="+mn-ea"/>
                <a:cs typeface="+mn-cs"/>
              </a:rPr>
              <a:t>Quiz</a:t>
            </a:r>
            <a:r>
              <a:rPr lang="en-US" sz="1200" b="1" kern="1200" dirty="0" smtClean="0">
                <a:solidFill>
                  <a:schemeClr val="tx1"/>
                </a:solidFill>
                <a:effectLst/>
                <a:latin typeface="+mn-lt"/>
                <a:ea typeface="+mn-ea"/>
                <a:cs typeface="+mn-cs"/>
              </a:rPr>
              <a:t> Trade: </a:t>
            </a:r>
            <a:r>
              <a:rPr lang="en-US" sz="1200" kern="1200" dirty="0" smtClean="0">
                <a:solidFill>
                  <a:schemeClr val="tx1"/>
                </a:solidFill>
                <a:effectLst/>
                <a:latin typeface="+mn-lt"/>
                <a:ea typeface="+mn-ea"/>
                <a:cs typeface="+mn-cs"/>
              </a:rPr>
              <a:t>Pupils to have vocabulary on paper/whiteboards. Their partners are to give definition/act it out/use it in a sentence.</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Drama: </a:t>
            </a:r>
            <a:r>
              <a:rPr lang="en-US" sz="1200" kern="1200" dirty="0" smtClean="0">
                <a:solidFill>
                  <a:schemeClr val="tx1"/>
                </a:solidFill>
                <a:effectLst/>
                <a:latin typeface="+mn-lt"/>
                <a:ea typeface="+mn-ea"/>
                <a:cs typeface="+mn-cs"/>
              </a:rPr>
              <a:t>Pupils to act out a section of the text. Focus on how vocabulary conveys meaning in action or dialogue.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Freeze frames: </a:t>
            </a:r>
            <a:r>
              <a:rPr lang="en-US" sz="1200" kern="1200" dirty="0" smtClean="0">
                <a:solidFill>
                  <a:schemeClr val="tx1"/>
                </a:solidFill>
                <a:effectLst/>
                <a:latin typeface="+mn-lt"/>
                <a:ea typeface="+mn-ea"/>
                <a:cs typeface="+mn-cs"/>
              </a:rPr>
              <a:t>Pupils to create an image using their bodies, with no movement. They can represent people, objects or scenes, either individually or in groups.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https://www.theteachertoolkit.com/index.php/tool/quiz-quiz-trade</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15</a:t>
            </a:fld>
            <a:endParaRPr lang="en-GB"/>
          </a:p>
        </p:txBody>
      </p:sp>
    </p:spTree>
    <p:extLst>
      <p:ext uri="{BB962C8B-B14F-4D97-AF65-F5344CB8AC3E}">
        <p14:creationId xmlns:p14="http://schemas.microsoft.com/office/powerpoint/2010/main" val="291543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 Questions: </a:t>
            </a:r>
            <a:r>
              <a:rPr lang="en-US" sz="1200" kern="1200" dirty="0" smtClean="0">
                <a:solidFill>
                  <a:schemeClr val="tx1"/>
                </a:solidFill>
                <a:effectLst/>
                <a:latin typeface="+mn-lt"/>
                <a:ea typeface="+mn-ea"/>
                <a:cs typeface="+mn-cs"/>
              </a:rPr>
              <a:t>Pupils to answer questions in books, which give/explain the meanings of words in context or identify/explain how meaning is enhanced through the choice of words and phrases.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16</a:t>
            </a:fld>
            <a:endParaRPr lang="en-GB"/>
          </a:p>
        </p:txBody>
      </p:sp>
    </p:spTree>
    <p:extLst>
      <p:ext uri="{BB962C8B-B14F-4D97-AF65-F5344CB8AC3E}">
        <p14:creationId xmlns:p14="http://schemas.microsoft.com/office/powerpoint/2010/main" val="32459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Summarise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paragraphs/the whole text, reiterating how this skill is essential for retaining key information. Complete </a:t>
            </a:r>
            <a:r>
              <a:rPr lang="en-US" sz="1200" b="1" kern="1200" dirty="0" smtClean="0">
                <a:solidFill>
                  <a:schemeClr val="tx1"/>
                </a:solidFill>
                <a:effectLst/>
                <a:latin typeface="+mn-lt"/>
                <a:ea typeface="+mn-ea"/>
                <a:cs typeface="+mn-cs"/>
              </a:rPr>
              <a:t>one </a:t>
            </a:r>
            <a:r>
              <a:rPr lang="en-US" sz="1200" kern="1200" dirty="0" smtClean="0">
                <a:solidFill>
                  <a:schemeClr val="tx1"/>
                </a:solidFill>
                <a:effectLst/>
                <a:latin typeface="+mn-lt"/>
                <a:ea typeface="+mn-ea"/>
                <a:cs typeface="+mn-cs"/>
              </a:rPr>
              <a:t>of the following:</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Sequencing</a:t>
            </a:r>
            <a:r>
              <a:rPr lang="en-US" sz="1200" kern="1200" dirty="0" smtClean="0">
                <a:solidFill>
                  <a:schemeClr val="tx1"/>
                </a:solidFill>
                <a:effectLst/>
                <a:latin typeface="+mn-lt"/>
                <a:ea typeface="+mn-ea"/>
                <a:cs typeface="+mn-cs"/>
              </a:rPr>
              <a:t>: Pupils to sequence key events, either in a narrative or the key steps in a process. This could be through numbering the events or drawing/acting them out. KATE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True-or-false</a:t>
            </a:r>
            <a:r>
              <a:rPr lang="en-US" sz="1200" kern="1200" dirty="0" smtClean="0">
                <a:solidFill>
                  <a:schemeClr val="tx1"/>
                </a:solidFill>
                <a:effectLst/>
                <a:latin typeface="+mn-lt"/>
                <a:ea typeface="+mn-ea"/>
                <a:cs typeface="+mn-cs"/>
              </a:rPr>
              <a:t>: Pupils to demonstrate understanding of the text through determining whether or not a series of statements are true or false.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Stand-and-Share: </a:t>
            </a:r>
            <a:r>
              <a:rPr lang="en-US" sz="1200" kern="1200" dirty="0" smtClean="0">
                <a:solidFill>
                  <a:schemeClr val="tx1"/>
                </a:solidFill>
                <a:effectLst/>
                <a:latin typeface="+mn-lt"/>
                <a:ea typeface="+mn-ea"/>
                <a:cs typeface="+mn-cs"/>
              </a:rPr>
              <a:t>This activity is for retaining key information, particularly from a nonfiction book. Base activity around an open-ended question (e.g. Tell me everything the text tells you about…). Pupils stand up if they have any information about that topic. The teacher calls upon one pupil at a time to share. Pupils will sit down as soon as they have heard about everything they know about the topic, with subsequent points being new learning for them.</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17</a:t>
            </a:fld>
            <a:endParaRPr lang="en-GB"/>
          </a:p>
        </p:txBody>
      </p:sp>
    </p:spTree>
    <p:extLst>
      <p:ext uri="{BB962C8B-B14F-4D97-AF65-F5344CB8AC3E}">
        <p14:creationId xmlns:p14="http://schemas.microsoft.com/office/powerpoint/2010/main" val="33294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Recap the</a:t>
            </a:r>
            <a:r>
              <a:rPr lang="en-US" baseline="0" dirty="0" smtClean="0"/>
              <a:t> author and book title</a:t>
            </a:r>
            <a:endParaRPr lang="en-GB" dirty="0" smtClean="0"/>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18</a:t>
            </a:fld>
            <a:endParaRPr lang="en-GB"/>
          </a:p>
        </p:txBody>
      </p:sp>
    </p:spTree>
    <p:extLst>
      <p:ext uri="{BB962C8B-B14F-4D97-AF65-F5344CB8AC3E}">
        <p14:creationId xmlns:p14="http://schemas.microsoft.com/office/powerpoint/2010/main" val="779039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19</a:t>
            </a:fld>
            <a:endParaRPr lang="en-GB"/>
          </a:p>
        </p:txBody>
      </p:sp>
    </p:spTree>
    <p:extLst>
      <p:ext uri="{BB962C8B-B14F-4D97-AF65-F5344CB8AC3E}">
        <p14:creationId xmlns:p14="http://schemas.microsoft.com/office/powerpoint/2010/main" val="316004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Begin with the basics</a:t>
            </a:r>
            <a:r>
              <a:rPr lang="en-GB" sz="1200" kern="1200" dirty="0" smtClean="0">
                <a:solidFill>
                  <a:schemeClr val="tx1"/>
                </a:solidFill>
                <a:effectLst/>
                <a:latin typeface="+mn-lt"/>
                <a:ea typeface="+mn-ea"/>
                <a:cs typeface="+mn-cs"/>
              </a:rPr>
              <a:t>: depending on the text, pupils can do </a:t>
            </a:r>
            <a:r>
              <a:rPr lang="en-GB" sz="1200" b="1" kern="1200" dirty="0" smtClean="0">
                <a:solidFill>
                  <a:schemeClr val="tx1"/>
                </a:solidFill>
                <a:effectLst/>
                <a:latin typeface="+mn-lt"/>
                <a:ea typeface="+mn-ea"/>
                <a:cs typeface="+mn-cs"/>
              </a:rPr>
              <a:t>one </a:t>
            </a:r>
            <a:r>
              <a:rPr lang="en-GB" sz="1200" kern="1200" dirty="0" smtClean="0">
                <a:solidFill>
                  <a:schemeClr val="tx1"/>
                </a:solidFill>
                <a:effectLst/>
                <a:latin typeface="+mn-lt"/>
                <a:ea typeface="+mn-ea"/>
                <a:cs typeface="+mn-cs"/>
              </a:rPr>
              <a:t>of the following:</a:t>
            </a:r>
          </a:p>
          <a:p>
            <a:pPr lvl="0"/>
            <a:r>
              <a:rPr lang="en-GB" sz="1200" kern="1200" dirty="0" smtClean="0">
                <a:solidFill>
                  <a:schemeClr val="tx1"/>
                </a:solidFill>
                <a:effectLst/>
                <a:latin typeface="+mn-lt"/>
                <a:ea typeface="+mn-ea"/>
                <a:cs typeface="+mn-cs"/>
              </a:rPr>
              <a:t>think about what they already know about a topic, from reading or other experiences, and try to make links. This helps pupils to infer and elaborate, fill in missing or incomplete information, and use existing mental structures to support recall. </a:t>
            </a:r>
          </a:p>
          <a:p>
            <a:pPr lvl="0"/>
            <a:r>
              <a:rPr lang="en-GB" sz="1200" kern="1200" dirty="0" smtClean="0">
                <a:solidFill>
                  <a:schemeClr val="tx1"/>
                </a:solidFill>
                <a:effectLst/>
                <a:latin typeface="+mn-lt"/>
                <a:ea typeface="+mn-ea"/>
                <a:cs typeface="+mn-cs"/>
              </a:rPr>
              <a:t>predict what might happen next, based on book cover/author/title/blurb/short extract, and discuss how this might motivate them to move on</a:t>
            </a:r>
          </a:p>
          <a:p>
            <a:pPr lvl="0"/>
            <a:r>
              <a:rPr lang="en-GB" sz="1200" kern="1200" dirty="0" smtClean="0">
                <a:solidFill>
                  <a:schemeClr val="tx1"/>
                </a:solidFill>
                <a:effectLst/>
                <a:latin typeface="+mn-lt"/>
                <a:ea typeface="+mn-ea"/>
                <a:cs typeface="+mn-cs"/>
              </a:rPr>
              <a:t>identify and discuss features of the text, focussing on specific features of fiction/nonfiction/poetry.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a:t>
            </a:fld>
            <a:endParaRPr lang="en-GB"/>
          </a:p>
        </p:txBody>
      </p:sp>
    </p:spTree>
    <p:extLst>
      <p:ext uri="{BB962C8B-B14F-4D97-AF65-F5344CB8AC3E}">
        <p14:creationId xmlns:p14="http://schemas.microsoft.com/office/powerpoint/2010/main" val="1750737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Independent Read: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a:t>
            </a:r>
            <a:r>
              <a:rPr lang="en-US" sz="1200" i="1" kern="1200" dirty="0" smtClean="0">
                <a:solidFill>
                  <a:schemeClr val="tx1"/>
                </a:solidFill>
                <a:effectLst/>
                <a:latin typeface="+mn-lt"/>
                <a:ea typeface="+mn-ea"/>
                <a:cs typeface="+mn-cs"/>
              </a:rPr>
              <a:t>Encourage decoding/chunking </a:t>
            </a:r>
            <a:r>
              <a:rPr lang="en-US" sz="1200" kern="1200" dirty="0" smtClean="0">
                <a:solidFill>
                  <a:schemeClr val="tx1"/>
                </a:solidFill>
                <a:effectLst/>
                <a:latin typeface="+mn-lt"/>
                <a:ea typeface="+mn-ea"/>
                <a:cs typeface="+mn-cs"/>
              </a:rPr>
              <a:t>where appropriate.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20</a:t>
            </a:fld>
            <a:endParaRPr lang="en-GB"/>
          </a:p>
        </p:txBody>
      </p:sp>
    </p:spTree>
    <p:extLst>
      <p:ext uri="{BB962C8B-B14F-4D97-AF65-F5344CB8AC3E}">
        <p14:creationId xmlns:p14="http://schemas.microsoft.com/office/powerpoint/2010/main" val="43685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Main questions:</a:t>
            </a:r>
            <a:r>
              <a:rPr lang="en-US" sz="1200" kern="1200" dirty="0" smtClean="0">
                <a:solidFill>
                  <a:schemeClr val="tx1"/>
                </a:solidFill>
                <a:effectLst/>
                <a:latin typeface="+mn-lt"/>
                <a:ea typeface="+mn-ea"/>
                <a:cs typeface="+mn-cs"/>
              </a:rPr>
              <a:t> Pupils to answer a variety of questions, based on the content domains, with a particular emphasis on inference. Questions may use the test-style format (see templates). The relevant images can help define the question types. Answers do not necessarily need to be written in full sentences; focus on the pupil’s understanding of the text. Pupils to identify and underline the key word/s in the question and text, if relevant. Pupils to self-mark, and then teachers to check, particularly focusing on subjective answers. Additional adult support may be given to SEN children.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21</a:t>
            </a:fld>
            <a:endParaRPr lang="en-GB"/>
          </a:p>
        </p:txBody>
      </p:sp>
    </p:spTree>
    <p:extLst>
      <p:ext uri="{BB962C8B-B14F-4D97-AF65-F5344CB8AC3E}">
        <p14:creationId xmlns:p14="http://schemas.microsoft.com/office/powerpoint/2010/main" val="25046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Reader’s Theatre: </a:t>
            </a:r>
            <a:r>
              <a:rPr lang="en-US" sz="1200" kern="1200" dirty="0" smtClean="0">
                <a:solidFill>
                  <a:schemeClr val="tx1"/>
                </a:solidFill>
                <a:effectLst/>
                <a:latin typeface="+mn-lt"/>
                <a:ea typeface="+mn-ea"/>
                <a:cs typeface="+mn-cs"/>
              </a:rPr>
              <a:t>A pupil/group performs the whole of the text to their peers. This could be recorded so that pupils can appraise their performance.</a:t>
            </a:r>
            <a:r>
              <a:rPr lang="en-US" sz="1200" b="1"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22</a:t>
            </a:fld>
            <a:endParaRPr lang="en-GB"/>
          </a:p>
        </p:txBody>
      </p:sp>
    </p:spTree>
    <p:extLst>
      <p:ext uri="{BB962C8B-B14F-4D97-AF65-F5344CB8AC3E}">
        <p14:creationId xmlns:p14="http://schemas.microsoft.com/office/powerpoint/2010/main" val="192895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Teacher Read: </a:t>
            </a:r>
            <a:r>
              <a:rPr lang="en-GB" sz="1200" kern="1200" dirty="0" smtClean="0">
                <a:solidFill>
                  <a:schemeClr val="tx1"/>
                </a:solidFill>
                <a:effectLst/>
                <a:latin typeface="+mn-lt"/>
                <a:ea typeface="+mn-ea"/>
                <a:cs typeface="+mn-cs"/>
              </a:rPr>
              <a:t>act as a model of fluent reading, bringing characters to life and capturing the right tone of the text. Teachers may: </a:t>
            </a:r>
          </a:p>
          <a:p>
            <a:pPr lvl="0"/>
            <a:r>
              <a:rPr lang="en-GB" sz="1200" kern="1200" dirty="0" smtClean="0">
                <a:solidFill>
                  <a:schemeClr val="tx1"/>
                </a:solidFill>
                <a:effectLst/>
                <a:latin typeface="+mn-lt"/>
                <a:ea typeface="+mn-ea"/>
                <a:cs typeface="+mn-cs"/>
              </a:rPr>
              <a:t>model how a skilled reader fills in gaps as they read</a:t>
            </a:r>
          </a:p>
          <a:p>
            <a:pPr lvl="0"/>
            <a:r>
              <a:rPr lang="en-GB" sz="1200" kern="1200" dirty="0" smtClean="0">
                <a:solidFill>
                  <a:schemeClr val="tx1"/>
                </a:solidFill>
                <a:effectLst/>
                <a:latin typeface="+mn-lt"/>
                <a:ea typeface="+mn-ea"/>
                <a:cs typeface="+mn-cs"/>
              </a:rPr>
              <a:t>explain how ideas in the text and ideas from background knowledge are combined to make meaning</a:t>
            </a:r>
          </a:p>
          <a:p>
            <a:pPr lvl="0"/>
            <a:r>
              <a:rPr lang="en-GB" sz="1200" kern="1200" dirty="0" smtClean="0">
                <a:solidFill>
                  <a:schemeClr val="tx1"/>
                </a:solidFill>
                <a:effectLst/>
                <a:latin typeface="+mn-lt"/>
                <a:ea typeface="+mn-ea"/>
                <a:cs typeface="+mn-cs"/>
              </a:rPr>
              <a:t>think out loud about the content of the text, for example commenting on an unexpected plot twist </a:t>
            </a:r>
          </a:p>
          <a:p>
            <a:pPr lvl="0"/>
            <a:r>
              <a:rPr lang="en-GB" sz="1200" kern="1200" dirty="0" smtClean="0">
                <a:solidFill>
                  <a:schemeClr val="tx1"/>
                </a:solidFill>
                <a:effectLst/>
                <a:latin typeface="+mn-lt"/>
                <a:ea typeface="+mn-ea"/>
                <a:cs typeface="+mn-cs"/>
              </a:rPr>
              <a:t>share a key piece of knowledge (for example briefly explaining the historical context to an event)</a:t>
            </a:r>
          </a:p>
          <a:p>
            <a:pPr lvl="0"/>
            <a:r>
              <a:rPr lang="en-GB" sz="1200" kern="1200" dirty="0" smtClean="0">
                <a:solidFill>
                  <a:schemeClr val="tx1"/>
                </a:solidFill>
                <a:effectLst/>
                <a:latin typeface="+mn-lt"/>
                <a:ea typeface="+mn-ea"/>
                <a:cs typeface="+mn-cs"/>
              </a:rPr>
              <a:t>connect the story to pupils’ own experience </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3</a:t>
            </a:fld>
            <a:endParaRPr lang="en-GB"/>
          </a:p>
        </p:txBody>
      </p:sp>
    </p:spTree>
    <p:extLst>
      <p:ext uri="{BB962C8B-B14F-4D97-AF65-F5344CB8AC3E}">
        <p14:creationId xmlns:p14="http://schemas.microsoft.com/office/powerpoint/2010/main" val="155267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Vocabulary: </a:t>
            </a:r>
            <a:r>
              <a:rPr lang="en-US" sz="1200" kern="1200" dirty="0" smtClean="0">
                <a:solidFill>
                  <a:schemeClr val="tx1"/>
                </a:solidFill>
                <a:effectLst/>
                <a:latin typeface="+mn-lt"/>
                <a:ea typeface="+mn-ea"/>
                <a:cs typeface="+mn-cs"/>
              </a:rPr>
              <a:t>focus on up to 6 tier two vocabulary words from the extract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a:t>
            </a:r>
            <a:r>
              <a:rPr lang="en-US" sz="1200" i="1" kern="1200" dirty="0" smtClean="0">
                <a:solidFill>
                  <a:schemeClr val="tx1"/>
                </a:solidFill>
                <a:effectLst/>
                <a:latin typeface="+mn-lt"/>
                <a:ea typeface="+mn-ea"/>
                <a:cs typeface="+mn-cs"/>
              </a:rPr>
              <a:t>My Turn Your Turn (MTYT)</a:t>
            </a:r>
            <a:r>
              <a:rPr lang="en-US" sz="1200" kern="1200" dirty="0" smtClean="0">
                <a:solidFill>
                  <a:schemeClr val="tx1"/>
                </a:solidFill>
                <a:effectLst/>
                <a:latin typeface="+mn-lt"/>
                <a:ea typeface="+mn-ea"/>
                <a:cs typeface="+mn-cs"/>
              </a:rPr>
              <a:t> to introduce. Decode relevant words, particularly those with prefixes/suffixes.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the word</a:t>
            </a:r>
            <a:r>
              <a:rPr lang="en-US" sz="1200" kern="1200" dirty="0" smtClean="0">
                <a:solidFill>
                  <a:schemeClr val="tx1"/>
                </a:solidFill>
                <a:effectLst/>
                <a:latin typeface="+mn-lt"/>
                <a:ea typeface="+mn-ea"/>
                <a:cs typeface="+mn-cs"/>
              </a:rPr>
              <a:t>: succinctly demonstrate the word’s meaning through providing pupils with an action, example, image or brief explanation.  Teacher to write word and draw a related picture on Flip Chart, which is then displayed on the working wall.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Vocabulary recap: </a:t>
            </a:r>
            <a:r>
              <a:rPr lang="en-US" sz="1200" kern="1200" dirty="0" smtClean="0">
                <a:solidFill>
                  <a:schemeClr val="tx1"/>
                </a:solidFill>
                <a:effectLst/>
                <a:latin typeface="+mn-lt"/>
                <a:ea typeface="+mn-ea"/>
                <a:cs typeface="+mn-cs"/>
              </a:rPr>
              <a:t>Use quick questions/prompts to establish meaning of the words. (e.g. Which word is a synonym of…? Show me what … looks like. Why might someone…? Use … in a sentence). Refer to Flip Chart.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4</a:t>
            </a:fld>
            <a:endParaRPr lang="en-GB"/>
          </a:p>
        </p:txBody>
      </p:sp>
    </p:spTree>
    <p:extLst>
      <p:ext uri="{BB962C8B-B14F-4D97-AF65-F5344CB8AC3E}">
        <p14:creationId xmlns:p14="http://schemas.microsoft.com/office/powerpoint/2010/main" val="111182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Echo Read</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Pupils chorally echo back a section reread by the teacher, emulating their intonation, tone, speed, volume, expression, movement, use of punctuation, etc.</a:t>
            </a: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5</a:t>
            </a:fld>
            <a:endParaRPr lang="en-GB"/>
          </a:p>
        </p:txBody>
      </p:sp>
    </p:spTree>
    <p:extLst>
      <p:ext uri="{BB962C8B-B14F-4D97-AF65-F5344CB8AC3E}">
        <p14:creationId xmlns:p14="http://schemas.microsoft.com/office/powerpoint/2010/main" val="22266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Paired Read: </a:t>
            </a:r>
            <a:r>
              <a:rPr lang="en-US" sz="1200" kern="1200" dirty="0" smtClean="0">
                <a:solidFill>
                  <a:schemeClr val="tx1"/>
                </a:solidFill>
                <a:effectLst/>
                <a:latin typeface="+mn-lt"/>
                <a:ea typeface="+mn-ea"/>
                <a:cs typeface="+mn-cs"/>
              </a:rPr>
              <a:t>Pupils take it in turns to read a sentence or paragraph each.</a:t>
            </a:r>
            <a:r>
              <a:rPr lang="en-US" sz="1200" b="1" kern="1200" dirty="0" smtClean="0">
                <a:solidFill>
                  <a:schemeClr val="tx1"/>
                </a:solidFill>
                <a:effectLst/>
                <a:latin typeface="+mn-lt"/>
                <a:ea typeface="+mn-ea"/>
                <a:cs typeface="+mn-cs"/>
              </a:rPr>
              <a:t> Encourage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good partner work, focusing on specific compliments or points for improvement. </a:t>
            </a:r>
            <a:r>
              <a:rPr lang="en-US" sz="1200" i="1" kern="1200" dirty="0" smtClean="0">
                <a:solidFill>
                  <a:schemeClr val="tx1"/>
                </a:solidFill>
                <a:effectLst/>
                <a:latin typeface="+mn-lt"/>
                <a:ea typeface="+mn-ea"/>
                <a:cs typeface="+mn-cs"/>
              </a:rPr>
              <a:t>Check</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spotlight pupils</a:t>
            </a:r>
            <a:r>
              <a:rPr lang="en-US" sz="1200" kern="1200" dirty="0" smtClean="0">
                <a:solidFill>
                  <a:schemeClr val="tx1"/>
                </a:solidFill>
                <a:effectLst/>
                <a:latin typeface="+mn-lt"/>
                <a:ea typeface="+mn-ea"/>
                <a:cs typeface="+mn-cs"/>
              </a:rPr>
              <a:t>: can they read all words accurately and most words speedily? Encourage </a:t>
            </a:r>
            <a:r>
              <a:rPr lang="en-US" sz="1200" i="1" kern="1200" dirty="0" smtClean="0">
                <a:solidFill>
                  <a:schemeClr val="tx1"/>
                </a:solidFill>
                <a:effectLst/>
                <a:latin typeface="+mn-lt"/>
                <a:ea typeface="+mn-ea"/>
                <a:cs typeface="+mn-cs"/>
              </a:rPr>
              <a:t>decoding/chunking</a:t>
            </a:r>
            <a:r>
              <a:rPr lang="en-US" sz="1200" kern="1200" dirty="0" smtClean="0">
                <a:solidFill>
                  <a:schemeClr val="tx1"/>
                </a:solidFill>
                <a:effectLst/>
                <a:latin typeface="+mn-lt"/>
                <a:ea typeface="+mn-ea"/>
                <a:cs typeface="+mn-cs"/>
              </a:rPr>
              <a:t> where appropriate.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6</a:t>
            </a:fld>
            <a:endParaRPr lang="en-GB"/>
          </a:p>
        </p:txBody>
      </p:sp>
    </p:spTree>
    <p:extLst>
      <p:ext uri="{BB962C8B-B14F-4D97-AF65-F5344CB8AC3E}">
        <p14:creationId xmlns:p14="http://schemas.microsoft.com/office/powerpoint/2010/main" val="397100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Fastest finger: Retrieval Questions: </a:t>
            </a:r>
            <a:r>
              <a:rPr lang="en-US" sz="1200" kern="1200" dirty="0" smtClean="0">
                <a:solidFill>
                  <a:schemeClr val="tx1"/>
                </a:solidFill>
                <a:effectLst/>
                <a:latin typeface="+mn-lt"/>
                <a:ea typeface="+mn-ea"/>
                <a:cs typeface="+mn-cs"/>
              </a:rPr>
              <a:t>Up to six quick-fire, teacher-led retrieval questions, which pupils quickly answer, one at a time, by highlighting the text. Feedback is instant. Encourage children to skim and scan for the correct section and key word/s.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4BD9C-4E89-42BB-93D6-DC740CDCE614}" type="slidenum">
              <a:rPr lang="en-GB" smtClean="0"/>
              <a:t>7</a:t>
            </a:fld>
            <a:endParaRPr lang="en-GB"/>
          </a:p>
        </p:txBody>
      </p:sp>
    </p:spTree>
    <p:extLst>
      <p:ext uri="{BB962C8B-B14F-4D97-AF65-F5344CB8AC3E}">
        <p14:creationId xmlns:p14="http://schemas.microsoft.com/office/powerpoint/2010/main" val="413128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Your Turn: Retrieval Questions: </a:t>
            </a:r>
            <a:r>
              <a:rPr lang="en-US" sz="1200" kern="1200" dirty="0" smtClean="0">
                <a:solidFill>
                  <a:schemeClr val="tx1"/>
                </a:solidFill>
                <a:effectLst/>
                <a:latin typeface="+mn-lt"/>
                <a:ea typeface="+mn-ea"/>
                <a:cs typeface="+mn-cs"/>
              </a:rPr>
              <a:t>Pupils to generate their own retrieval questions about the text on a post-it note.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8</a:t>
            </a:fld>
            <a:endParaRPr lang="en-GB"/>
          </a:p>
        </p:txBody>
      </p:sp>
    </p:spTree>
    <p:extLst>
      <p:ext uri="{BB962C8B-B14F-4D97-AF65-F5344CB8AC3E}">
        <p14:creationId xmlns:p14="http://schemas.microsoft.com/office/powerpoint/2010/main" val="37691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Evaluative question: </a:t>
            </a:r>
            <a:r>
              <a:rPr lang="en-US" sz="1200" kern="1200" dirty="0" smtClean="0">
                <a:solidFill>
                  <a:schemeClr val="tx1"/>
                </a:solidFill>
                <a:effectLst/>
                <a:latin typeface="+mn-lt"/>
                <a:ea typeface="+mn-ea"/>
                <a:cs typeface="+mn-cs"/>
              </a:rPr>
              <a:t>Pupils to discuss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question that reflects on the tone, purpose and overall effectiveness of the text, providing ideas, raising issues and facilitating discussion.</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FC4BD9C-4E89-42BB-93D6-DC740CDCE614}" type="slidenum">
              <a:rPr lang="en-GB" smtClean="0"/>
              <a:t>9</a:t>
            </a:fld>
            <a:endParaRPr lang="en-GB"/>
          </a:p>
        </p:txBody>
      </p:sp>
    </p:spTree>
    <p:extLst>
      <p:ext uri="{BB962C8B-B14F-4D97-AF65-F5344CB8AC3E}">
        <p14:creationId xmlns:p14="http://schemas.microsoft.com/office/powerpoint/2010/main" val="235071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343172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343989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7166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05C58-72A0-43B9-B498-34AD0C8A65A6}"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271703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C05C58-72A0-43B9-B498-34AD0C8A65A6}"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403250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C05C58-72A0-43B9-B498-34AD0C8A65A6}"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405417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C05C58-72A0-43B9-B498-34AD0C8A65A6}" type="datetimeFigureOut">
              <a:rPr lang="en-GB" smtClean="0"/>
              <a:t>09/08/2024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65805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C05C58-72A0-43B9-B498-34AD0C8A65A6}" type="datetimeFigureOut">
              <a:rPr lang="en-GB" smtClean="0"/>
              <a:t>09/08/2024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269702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05C58-72A0-43B9-B498-34AD0C8A65A6}" type="datetimeFigureOut">
              <a:rPr lang="en-GB" smtClean="0"/>
              <a:t>09/08/2024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58005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05C58-72A0-43B9-B498-34AD0C8A65A6}"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42873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05C58-72A0-43B9-B498-34AD0C8A65A6}"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F7BC98-ADAC-462C-A10C-59AFFA3C0B71}" type="slidenum">
              <a:rPr lang="en-GB" smtClean="0"/>
              <a:t>‹#›</a:t>
            </a:fld>
            <a:endParaRPr lang="en-GB"/>
          </a:p>
        </p:txBody>
      </p:sp>
    </p:spTree>
    <p:extLst>
      <p:ext uri="{BB962C8B-B14F-4D97-AF65-F5344CB8AC3E}">
        <p14:creationId xmlns:p14="http://schemas.microsoft.com/office/powerpoint/2010/main" val="151551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05C58-72A0-43B9-B498-34AD0C8A65A6}" type="datetimeFigureOut">
              <a:rPr lang="en-GB" smtClean="0"/>
              <a:t>09/08/2024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7BC98-ADAC-462C-A10C-59AFFA3C0B71}" type="slidenum">
              <a:rPr lang="en-GB" smtClean="0"/>
              <a:t>‹#›</a:t>
            </a:fld>
            <a:endParaRPr lang="en-GB"/>
          </a:p>
        </p:txBody>
      </p:sp>
    </p:spTree>
    <p:extLst>
      <p:ext uri="{BB962C8B-B14F-4D97-AF65-F5344CB8AC3E}">
        <p14:creationId xmlns:p14="http://schemas.microsoft.com/office/powerpoint/2010/main" val="2510123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5.xml"/><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customXml" Target="../ink/ink16.xml"/><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customXml" Target="../ink/ink19.xml"/><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customXml" Target="../ink/ink21.xml"/><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1</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smtClean="0"/>
              <a:t>Author: Extract </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7" name="Group 6"/>
          <p:cNvGrpSpPr/>
          <p:nvPr/>
        </p:nvGrpSpPr>
        <p:grpSpPr>
          <a:xfrm>
            <a:off x="0" y="-18256"/>
            <a:ext cx="5893724" cy="1010655"/>
            <a:chOff x="0" y="-18256"/>
            <a:chExt cx="5893724" cy="1010655"/>
          </a:xfrm>
        </p:grpSpPr>
        <p:sp>
          <p:nvSpPr>
            <p:cNvPr id="3" name="Rectangle 2"/>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1026"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1421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2</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a:t>Author: Extract </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6" name="Group 5"/>
          <p:cNvGrpSpPr/>
          <p:nvPr/>
        </p:nvGrpSpPr>
        <p:grpSpPr>
          <a:xfrm>
            <a:off x="0" y="-18256"/>
            <a:ext cx="5893724" cy="1010655"/>
            <a:chOff x="0" y="-18256"/>
            <a:chExt cx="5893724" cy="1010655"/>
          </a:xfrm>
        </p:grpSpPr>
        <p:sp>
          <p:nvSpPr>
            <p:cNvPr id="7" name="Rectangle 6"/>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8"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781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extLst>
              <p:ext uri="{D42A27DB-BD31-4B8C-83A1-F6EECF244321}">
                <p14:modId xmlns:p14="http://schemas.microsoft.com/office/powerpoint/2010/main" val="1320665366"/>
              </p:ext>
            </p:extLst>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endParaRPr lang="en-US" dirty="0" smtClean="0"/>
                    </a:p>
                    <a:p>
                      <a:endParaRPr lang="en-US" dirty="0" smtClean="0"/>
                    </a:p>
                    <a:p>
                      <a:endParaRPr lang="en-US" dirty="0" smtClean="0"/>
                    </a:p>
                    <a:p>
                      <a:endParaRPr lang="en-US" dirty="0" smtClean="0"/>
                    </a:p>
                    <a:p>
                      <a:endParaRPr lang="en-US"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algn="ctr"/>
                      <a:r>
                        <a:rPr lang="en-GB" sz="3200" dirty="0" smtClean="0">
                          <a:solidFill>
                            <a:schemeClr val="bg1"/>
                          </a:solidFill>
                        </a:rPr>
                        <a:t>heaps</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3200" dirty="0" smtClean="0">
                          <a:solidFill>
                            <a:schemeClr val="bg1"/>
                          </a:solidFill>
                        </a:rPr>
                        <a:t>bunch</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3200" dirty="0" smtClean="0">
                          <a:solidFill>
                            <a:schemeClr val="bg1"/>
                          </a:solidFill>
                        </a:rPr>
                        <a:t>ghouls</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algn="ctr"/>
                      <a:r>
                        <a:rPr lang="en-GB" sz="3200" kern="1200" dirty="0" smtClean="0">
                          <a:solidFill>
                            <a:schemeClr val="bg1"/>
                          </a:solidFill>
                          <a:latin typeface="+mn-lt"/>
                          <a:ea typeface="+mn-ea"/>
                          <a:cs typeface="+mn-cs"/>
                        </a:rPr>
                        <a:t>bleating</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971072762"/>
                  </a:ext>
                </a:extLst>
              </a:tr>
            </a:tbl>
          </a:graphicData>
        </a:graphic>
      </p:graphicFrame>
      <p:pic>
        <p:nvPicPr>
          <p:cNvPr id="6" name="Picture 5"/>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4039737" y="0"/>
            <a:ext cx="921704" cy="1462879"/>
          </a:xfrm>
          <a:prstGeom prst="rect">
            <a:avLst/>
          </a:prstGeom>
        </p:spPr>
      </p:pic>
    </p:spTree>
    <p:extLst>
      <p:ext uri="{BB962C8B-B14F-4D97-AF65-F5344CB8AC3E}">
        <p14:creationId xmlns:p14="http://schemas.microsoft.com/office/powerpoint/2010/main" val="284780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Fastest Finger: Your retrieval questions  </a:t>
            </a:r>
            <a:endParaRPr lang="en-GB" b="1" dirty="0"/>
          </a:p>
        </p:txBody>
      </p:sp>
      <p:sp>
        <p:nvSpPr>
          <p:cNvPr id="3" name="Content Placeholder 2"/>
          <p:cNvSpPr>
            <a:spLocks noGrp="1"/>
          </p:cNvSpPr>
          <p:nvPr>
            <p:ph idx="1"/>
          </p:nvPr>
        </p:nvSpPr>
        <p:spPr/>
        <p:txBody>
          <a:bodyPr/>
          <a:lstStyle/>
          <a:p>
            <a:pPr marL="0" indent="0">
              <a:buNone/>
            </a:pP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5122" name="Picture 2" descr="Colored post it note paper, rounded edges, sticky notes for reminders  21880356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0529" y="365125"/>
            <a:ext cx="125238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5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 Read</a:t>
            </a:r>
            <a:endParaRPr lang="en-GB" b="1" dirty="0"/>
          </a:p>
        </p:txBody>
      </p:sp>
      <p:sp>
        <p:nvSpPr>
          <p:cNvPr id="3" name="Content Placeholder 2"/>
          <p:cNvSpPr>
            <a:spLocks noGrp="1"/>
          </p:cNvSpPr>
          <p:nvPr>
            <p:ph idx="1"/>
          </p:nvPr>
        </p:nvSpPr>
        <p:spPr>
          <a:xfrm>
            <a:off x="562590" y="3344407"/>
            <a:ext cx="4383315" cy="2761753"/>
          </a:xfrm>
        </p:spPr>
        <p:txBody>
          <a:bodyPr>
            <a:noAutofit/>
          </a:bodyPr>
          <a:lstStyle/>
          <a:p>
            <a:pPr marL="0" indent="0">
              <a:buNone/>
            </a:pPr>
            <a:r>
              <a:rPr lang="en-US" sz="3600" dirty="0" smtClean="0"/>
              <a:t>If the teachers indicates to do so, the </a:t>
            </a:r>
            <a:r>
              <a:rPr lang="en-US" sz="3600" b="1" dirty="0" smtClean="0"/>
              <a:t>class </a:t>
            </a:r>
            <a:r>
              <a:rPr lang="en-US" sz="3600" dirty="0" smtClean="0"/>
              <a:t>will </a:t>
            </a:r>
            <a:r>
              <a:rPr lang="en-US" sz="3600" b="1" dirty="0" smtClean="0"/>
              <a:t>jump in </a:t>
            </a:r>
            <a:r>
              <a:rPr lang="en-US" sz="3600" dirty="0" smtClean="0"/>
              <a:t>and all say the next word.</a:t>
            </a:r>
          </a:p>
          <a:p>
            <a:pPr marL="0" indent="0">
              <a:buNone/>
            </a:pPr>
            <a:r>
              <a:rPr lang="en-US" sz="3600" b="1" dirty="0" smtClean="0">
                <a:solidFill>
                  <a:srgbClr val="00B050"/>
                </a:solidFill>
              </a:rPr>
              <a:t>Eyes set… you bet!</a:t>
            </a:r>
            <a:endParaRPr lang="en-GB" sz="3600" b="1" dirty="0">
              <a:solidFill>
                <a:srgbClr val="00B050"/>
              </a:solidFill>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393542" y="3342367"/>
            <a:ext cx="4383315" cy="3203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If</a:t>
            </a:r>
            <a:r>
              <a:rPr lang="en-US" sz="3600" b="1" dirty="0" smtClean="0"/>
              <a:t> you </a:t>
            </a:r>
            <a:r>
              <a:rPr lang="en-US" sz="3600" dirty="0" smtClean="0"/>
              <a:t>are tapped on the shoulder, </a:t>
            </a:r>
            <a:r>
              <a:rPr lang="en-US" sz="3600" b="1" dirty="0" smtClean="0"/>
              <a:t>pick up, </a:t>
            </a:r>
            <a:r>
              <a:rPr lang="en-US" sz="3600" dirty="0" smtClean="0"/>
              <a:t>reading</a:t>
            </a:r>
            <a:r>
              <a:rPr lang="en-US" sz="3600" b="1" dirty="0" smtClean="0"/>
              <a:t> </a:t>
            </a:r>
            <a:r>
              <a:rPr lang="en-US" sz="3600" dirty="0" smtClean="0"/>
              <a:t>from where the teacher left off. </a:t>
            </a:r>
            <a:br>
              <a:rPr lang="en-US" sz="3600" dirty="0" smtClean="0"/>
            </a:br>
            <a:r>
              <a:rPr lang="en-US" sz="3600" dirty="0" smtClean="0"/>
              <a:t>Carry on until the teacher takes over. </a:t>
            </a:r>
            <a:endParaRPr lang="en-GB" sz="3600" dirty="0"/>
          </a:p>
        </p:txBody>
      </p:sp>
    </p:spTree>
    <p:extLst>
      <p:ext uri="{BB962C8B-B14F-4D97-AF65-F5344CB8AC3E}">
        <p14:creationId xmlns:p14="http://schemas.microsoft.com/office/powerpoint/2010/main" val="148852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Paired Read</a:t>
            </a:r>
            <a:endParaRPr lang="en-GB" b="1" dirty="0"/>
          </a:p>
        </p:txBody>
      </p:sp>
      <p:sp>
        <p:nvSpPr>
          <p:cNvPr id="3" name="Content Placeholder 2"/>
          <p:cNvSpPr>
            <a:spLocks noGrp="1"/>
          </p:cNvSpPr>
          <p:nvPr>
            <p:ph idx="1"/>
          </p:nvPr>
        </p:nvSpPr>
        <p:spPr>
          <a:xfrm>
            <a:off x="838200" y="1632367"/>
            <a:ext cx="10515600" cy="4351338"/>
          </a:xfrm>
        </p:spPr>
        <p:txBody>
          <a:bodyPr/>
          <a:lstStyle/>
          <a:p>
            <a:pPr marL="0" indent="0" algn="ctr">
              <a:buNone/>
            </a:pPr>
            <a:r>
              <a:rPr lang="en-US" dirty="0" smtClean="0"/>
              <a:t>Read the text together with your partner. </a:t>
            </a:r>
          </a:p>
          <a:p>
            <a:pPr marL="0" indent="0" algn="ctr">
              <a:buNone/>
            </a:pPr>
            <a:endParaRPr lang="en-US" dirty="0"/>
          </a:p>
          <a:p>
            <a:pPr marL="0" indent="0" algn="ctr">
              <a:buNone/>
            </a:pPr>
            <a:r>
              <a:rPr lang="en-US" dirty="0" smtClean="0"/>
              <a:t>You can read a sentence, paragraph or section each. </a:t>
            </a:r>
          </a:p>
          <a:p>
            <a:pPr marL="0" indent="0" algn="ctr">
              <a:buNone/>
            </a:pPr>
            <a:endParaRPr lang="en-US" dirty="0"/>
          </a:p>
          <a:p>
            <a:pPr marL="0" indent="0" algn="ctr">
              <a:buNone/>
            </a:pPr>
            <a:r>
              <a:rPr lang="en-US" dirty="0" smtClean="0"/>
              <a:t>Compliment your partner’s reading and help them if you need to.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3076" name="Picture 4" descr="https://images.twinkl.co.uk/tw1n/image/private/t_630/u/ux/children-reading-kenning-wiki_ver_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4" b="96512" l="10000" r="90000"/>
                    </a14:imgEffect>
                  </a14:imgLayer>
                </a14:imgProps>
              </a:ext>
              <a:ext uri="{28A0092B-C50C-407E-A947-70E740481C1C}">
                <a14:useLocalDpi xmlns:a14="http://schemas.microsoft.com/office/drawing/2010/main" val="0"/>
              </a:ext>
            </a:extLst>
          </a:blip>
          <a:srcRect l="26858" r="30094"/>
          <a:stretch/>
        </p:blipFill>
        <p:spPr bwMode="auto">
          <a:xfrm>
            <a:off x="4513811" y="365125"/>
            <a:ext cx="1945178" cy="12336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9340" y="5623510"/>
            <a:ext cx="2594811" cy="1106906"/>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Great expression!</a:t>
            </a:r>
            <a:endParaRPr lang="en-GB" sz="2400" b="1" dirty="0"/>
          </a:p>
        </p:txBody>
      </p:sp>
      <p:sp>
        <p:nvSpPr>
          <p:cNvPr id="7" name="Rounded Rectangular Callout 6"/>
          <p:cNvSpPr/>
          <p:nvPr/>
        </p:nvSpPr>
        <p:spPr>
          <a:xfrm>
            <a:off x="5102893" y="5615488"/>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at a steady pace – well done.</a:t>
            </a:r>
            <a:endParaRPr lang="en-GB" sz="2400" b="1" dirty="0"/>
          </a:p>
        </p:txBody>
      </p:sp>
      <p:sp>
        <p:nvSpPr>
          <p:cNvPr id="8" name="Rounded Rectangular Callout 7"/>
          <p:cNvSpPr/>
          <p:nvPr/>
        </p:nvSpPr>
        <p:spPr>
          <a:xfrm>
            <a:off x="9467849" y="5607467"/>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some tricky words accurately. </a:t>
            </a:r>
            <a:endParaRPr lang="en-GB" sz="2400" b="1" dirty="0"/>
          </a:p>
        </p:txBody>
      </p:sp>
      <p:sp>
        <p:nvSpPr>
          <p:cNvPr id="9" name="Rounded Rectangular Callout 8"/>
          <p:cNvSpPr/>
          <p:nvPr/>
        </p:nvSpPr>
        <p:spPr>
          <a:xfrm>
            <a:off x="2677027" y="4315325"/>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Let’s try that word again…</a:t>
            </a:r>
            <a:endParaRPr lang="en-GB" sz="2400" b="1" dirty="0">
              <a:solidFill>
                <a:schemeClr val="tx1"/>
              </a:solidFill>
            </a:endParaRPr>
          </a:p>
        </p:txBody>
      </p:sp>
      <p:sp>
        <p:nvSpPr>
          <p:cNvPr id="10" name="Rounded Rectangular Callout 9"/>
          <p:cNvSpPr/>
          <p:nvPr/>
        </p:nvSpPr>
        <p:spPr>
          <a:xfrm>
            <a:off x="7385385" y="4332954"/>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Try and speed up just a little…</a:t>
            </a:r>
            <a:endParaRPr lang="en-GB" sz="2400" b="1" dirty="0">
              <a:solidFill>
                <a:schemeClr val="tx1"/>
              </a:solidFill>
            </a:endParaRPr>
          </a:p>
        </p:txBody>
      </p:sp>
    </p:spTree>
    <p:extLst>
      <p:ext uri="{BB962C8B-B14F-4D97-AF65-F5344CB8AC3E}">
        <p14:creationId xmlns:p14="http://schemas.microsoft.com/office/powerpoint/2010/main" val="314451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Engage</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8196" name="Picture 4" descr="https://images.twinkl.co.uk/tr/image/upload/t_illustration/illustation/child-taking-a-photo-of-three-other-children-acting-out-a-scene.png"/>
          <p:cNvPicPr>
            <a:picLocks noChangeAspect="1" noChangeArrowheads="1"/>
          </p:cNvPicPr>
          <p:nvPr/>
        </p:nvPicPr>
        <p:blipFill rotWithShape="1">
          <a:blip r:embed="rId5">
            <a:extLst>
              <a:ext uri="{28A0092B-C50C-407E-A947-70E740481C1C}">
                <a14:useLocalDpi xmlns:a14="http://schemas.microsoft.com/office/drawing/2010/main" val="0"/>
              </a:ext>
            </a:extLst>
          </a:blip>
          <a:srcRect l="39947" r="20900" b="36349"/>
          <a:stretch/>
        </p:blipFill>
        <p:spPr bwMode="auto">
          <a:xfrm>
            <a:off x="8549245" y="809957"/>
            <a:ext cx="3056743" cy="248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5335799" y="227809"/>
            <a:ext cx="921704" cy="1462879"/>
          </a:xfrm>
          <a:prstGeom prst="rect">
            <a:avLst/>
          </a:prstGeom>
        </p:spPr>
      </p:pic>
      <p:pic>
        <p:nvPicPr>
          <p:cNvPr id="4" name="Picture 3"/>
          <p:cNvPicPr>
            <a:picLocks noChangeAspect="1"/>
          </p:cNvPicPr>
          <p:nvPr/>
        </p:nvPicPr>
        <p:blipFill>
          <a:blip r:embed="rId8"/>
          <a:stretch>
            <a:fillRect/>
          </a:stretch>
        </p:blipFill>
        <p:spPr>
          <a:xfrm>
            <a:off x="838200" y="2052275"/>
            <a:ext cx="568642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Quiz Quiz Trade – Try This Teac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9676" y="4572000"/>
            <a:ext cx="2424124" cy="1733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3234426" y="4337912"/>
            <a:ext cx="256222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ontent Placeholder 2"/>
          <p:cNvSpPr txBox="1">
            <a:spLocks/>
          </p:cNvSpPr>
          <p:nvPr/>
        </p:nvSpPr>
        <p:spPr>
          <a:xfrm>
            <a:off x="327546" y="4337912"/>
            <a:ext cx="3175055" cy="1850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t>Freeze Frame</a:t>
            </a:r>
            <a:endParaRPr lang="en-GB" sz="3600" b="1" dirty="0"/>
          </a:p>
        </p:txBody>
      </p:sp>
      <p:sp>
        <p:nvSpPr>
          <p:cNvPr id="12" name="Content Placeholder 2"/>
          <p:cNvSpPr txBox="1">
            <a:spLocks/>
          </p:cNvSpPr>
          <p:nvPr/>
        </p:nvSpPr>
        <p:spPr>
          <a:xfrm>
            <a:off x="5878444" y="6188283"/>
            <a:ext cx="3175055" cy="1850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t>Draw It</a:t>
            </a:r>
            <a:endParaRPr lang="en-GB" sz="3600" b="1" dirty="0"/>
          </a:p>
        </p:txBody>
      </p:sp>
      <p:sp>
        <p:nvSpPr>
          <p:cNvPr id="13" name="Content Placeholder 2"/>
          <p:cNvSpPr txBox="1">
            <a:spLocks/>
          </p:cNvSpPr>
          <p:nvPr/>
        </p:nvSpPr>
        <p:spPr>
          <a:xfrm>
            <a:off x="8178745" y="3412726"/>
            <a:ext cx="3175055" cy="18503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t>Drama</a:t>
            </a:r>
            <a:endParaRPr lang="en-GB" sz="3600" b="1" dirty="0"/>
          </a:p>
        </p:txBody>
      </p:sp>
    </p:spTree>
    <p:extLst>
      <p:ext uri="{BB962C8B-B14F-4D97-AF65-F5344CB8AC3E}">
        <p14:creationId xmlns:p14="http://schemas.microsoft.com/office/powerpoint/2010/main" val="3467972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Questions </a:t>
            </a:r>
            <a:endParaRPr lang="en-GB" b="1" dirty="0"/>
          </a:p>
        </p:txBody>
      </p:sp>
      <p:sp>
        <p:nvSpPr>
          <p:cNvPr id="3" name="Content Placeholder 2"/>
          <p:cNvSpPr>
            <a:spLocks noGrp="1"/>
          </p:cNvSpPr>
          <p:nvPr>
            <p:ph idx="1"/>
          </p:nvPr>
        </p:nvSpPr>
        <p:spPr>
          <a:xfrm>
            <a:off x="838200" y="1837005"/>
            <a:ext cx="10515600" cy="4351338"/>
          </a:xfrm>
        </p:spPr>
        <p:txBody>
          <a:bodyPr/>
          <a:lstStyle/>
          <a:p>
            <a:pPr marL="514350" indent="-514350">
              <a:buAutoNum type="arabicPeriod"/>
            </a:pPr>
            <a:r>
              <a:rPr lang="en-US" sz="3200" dirty="0" smtClean="0">
                <a:ea typeface="Calibri" panose="020F0502020204030204" pitchFamily="34" charset="0"/>
                <a:cs typeface="Times New Roman" panose="02020603050405020304" pitchFamily="18" charset="0"/>
              </a:rPr>
              <a:t>What </a:t>
            </a:r>
            <a:r>
              <a:rPr lang="en-US" sz="3200" dirty="0">
                <a:ea typeface="Calibri" panose="020F0502020204030204" pitchFamily="34" charset="0"/>
                <a:cs typeface="Times New Roman" panose="02020603050405020304" pitchFamily="18" charset="0"/>
              </a:rPr>
              <a:t>does ‘heaps of cheer’ mean</a:t>
            </a:r>
            <a:r>
              <a:rPr lang="en-US" sz="3200" dirty="0" smtClean="0">
                <a:ea typeface="Calibri" panose="020F0502020204030204" pitchFamily="34" charset="0"/>
                <a:cs typeface="Times New Roman" panose="02020603050405020304" pitchFamily="18" charset="0"/>
              </a:rPr>
              <a:t>?</a:t>
            </a:r>
          </a:p>
          <a:p>
            <a:pPr marL="514350" indent="-514350">
              <a:buAutoNum type="arabicPeriod"/>
            </a:pPr>
            <a:r>
              <a:rPr lang="en-US" sz="3200" dirty="0" smtClean="0">
                <a:ea typeface="Calibri" panose="020F0502020204030204" pitchFamily="34" charset="0"/>
                <a:cs typeface="Times New Roman" panose="02020603050405020304" pitchFamily="18" charset="0"/>
              </a:rPr>
              <a:t>Why do you think each month starts with a capital letter?</a:t>
            </a:r>
          </a:p>
          <a:p>
            <a:pPr marL="514350" indent="-514350">
              <a:buAutoNum type="arabicPeriod"/>
            </a:pPr>
            <a:r>
              <a:rPr lang="en-US" sz="3200" dirty="0" smtClean="0">
                <a:ea typeface="Calibri" panose="020F0502020204030204" pitchFamily="34" charset="0"/>
                <a:cs typeface="Times New Roman" panose="02020603050405020304" pitchFamily="18" charset="0"/>
              </a:rPr>
              <a:t>Which picture shows something ‘wrapped up’?</a:t>
            </a:r>
          </a:p>
          <a:p>
            <a:pPr marL="514350" indent="-514350">
              <a:buAutoNum type="arabicPeriod"/>
            </a:pPr>
            <a:r>
              <a:rPr lang="en-US" sz="3200" dirty="0" smtClean="0">
                <a:ea typeface="Calibri" panose="020F0502020204030204" pitchFamily="34" charset="0"/>
                <a:cs typeface="Times New Roman" panose="02020603050405020304" pitchFamily="18" charset="0"/>
              </a:rPr>
              <a:t>Why do you think Sarah ‘wraps’ December in ice?</a:t>
            </a:r>
          </a:p>
          <a:p>
            <a:pPr marL="514350" indent="-514350">
              <a:buAutoNum type="arabicPeriod"/>
            </a:pPr>
            <a:r>
              <a:rPr lang="en-US" sz="3200" dirty="0" smtClean="0">
                <a:ea typeface="Calibri" panose="020F0502020204030204" pitchFamily="34" charset="0"/>
                <a:cs typeface="Times New Roman" panose="02020603050405020304" pitchFamily="18" charset="0"/>
              </a:rPr>
              <a:t>What does ‘act the fool’ mean?</a:t>
            </a:r>
          </a:p>
          <a:p>
            <a:pPr marL="514350" indent="-514350">
              <a:buAutoNum type="arabicPeriod"/>
            </a:pPr>
            <a:endParaRPr lang="en-US" dirty="0">
              <a:latin typeface="Comic Sans MS" panose="030F0702030302020204" pitchFamily="66" charset="0"/>
              <a:ea typeface="Calibri" panose="020F0502020204030204" pitchFamily="34" charset="0"/>
              <a:cs typeface="Times New Roman" panose="02020603050405020304" pitchFamily="18" charset="0"/>
            </a:endParaRPr>
          </a:p>
          <a:p>
            <a:pPr marL="514350" indent="-514350">
              <a:buAutoNum type="arabicPeriod"/>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7" name="Picture 4" descr="https://images.twinkl.co.uk/tw1n/image/private/t_630/u/ux/screen-shot-2022-07-23-at-11.52.56_ver_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524"/>
          <a:stretch/>
        </p:blipFill>
        <p:spPr bwMode="auto">
          <a:xfrm>
            <a:off x="7180414" y="365125"/>
            <a:ext cx="2516230" cy="1170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5940099" y="218808"/>
            <a:ext cx="921704" cy="1462879"/>
          </a:xfrm>
          <a:prstGeom prst="rect">
            <a:avLst/>
          </a:prstGeom>
        </p:spPr>
      </p:pic>
    </p:spTree>
    <p:extLst>
      <p:ext uri="{BB962C8B-B14F-4D97-AF65-F5344CB8AC3E}">
        <p14:creationId xmlns:p14="http://schemas.microsoft.com/office/powerpoint/2010/main" val="1777333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Summarise</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8" name="Picture 7" descr="Story mountain – Best resources for creative writing - Teachwire"/>
          <p:cNvPicPr/>
          <p:nvPr/>
        </p:nvPicPr>
        <p:blipFill>
          <a:blip r:embed="rId5" cstate="print">
            <a:extLst>
              <a:ext uri="{BEBA8EAE-BF5A-486C-A8C5-ECC9F3942E4B}">
                <a14:imgProps xmlns:a14="http://schemas.microsoft.com/office/drawing/2010/main">
                  <a14:imgLayer r:embed="rId6">
                    <a14:imgEffect>
                      <a14:backgroundRemoval t="9944" b="100000" l="5900" r="95100">
                        <a14:foregroundMark x1="29100" y1="39636" x2="53600" y2="29552"/>
                        <a14:foregroundMark x1="53600" y1="29552" x2="50500" y2="43697"/>
                        <a14:foregroundMark x1="62200" y1="51401" x2="57700" y2="47339"/>
                      </a14:backgroundRemoval>
                    </a14:imgEffect>
                  </a14:imgLayer>
                </a14:imgProps>
              </a:ext>
              <a:ext uri="{28A0092B-C50C-407E-A947-70E740481C1C}">
                <a14:useLocalDpi xmlns:a14="http://schemas.microsoft.com/office/drawing/2010/main" val="0"/>
              </a:ext>
            </a:extLst>
          </a:blip>
          <a:srcRect/>
          <a:stretch>
            <a:fillRect/>
          </a:stretch>
        </p:blipFill>
        <p:spPr bwMode="auto">
          <a:xfrm>
            <a:off x="3606800" y="0"/>
            <a:ext cx="2489200" cy="1776730"/>
          </a:xfrm>
          <a:prstGeom prst="rect">
            <a:avLst/>
          </a:prstGeom>
          <a:noFill/>
          <a:ln>
            <a:noFill/>
          </a:ln>
        </p:spPr>
      </p:pic>
      <p:sp>
        <p:nvSpPr>
          <p:cNvPr id="7" name="TextBox 6"/>
          <p:cNvSpPr txBox="1"/>
          <p:nvPr/>
        </p:nvSpPr>
        <p:spPr>
          <a:xfrm>
            <a:off x="164592" y="1644279"/>
            <a:ext cx="11667744" cy="461665"/>
          </a:xfrm>
          <a:prstGeom prst="rect">
            <a:avLst/>
          </a:prstGeom>
          <a:noFill/>
        </p:spPr>
        <p:txBody>
          <a:bodyPr wrap="square" rtlCol="0">
            <a:spAutoFit/>
          </a:bodyPr>
          <a:lstStyle/>
          <a:p>
            <a:r>
              <a:rPr lang="en-GB" sz="2400" u="sng" dirty="0" smtClean="0"/>
              <a:t>Sequencing: Can you put these events in order?</a:t>
            </a:r>
            <a:endParaRPr lang="en-GB" sz="2400" dirty="0"/>
          </a:p>
        </p:txBody>
      </p:sp>
      <p:sp>
        <p:nvSpPr>
          <p:cNvPr id="9" name="TextBox 8"/>
          <p:cNvSpPr txBox="1"/>
          <p:nvPr/>
        </p:nvSpPr>
        <p:spPr>
          <a:xfrm>
            <a:off x="998782" y="2294468"/>
            <a:ext cx="11294818" cy="4154984"/>
          </a:xfrm>
          <a:prstGeom prst="rect">
            <a:avLst/>
          </a:prstGeom>
          <a:noFill/>
        </p:spPr>
        <p:txBody>
          <a:bodyPr wrap="square" rtlCol="0">
            <a:spAutoFit/>
          </a:bodyPr>
          <a:lstStyle/>
          <a:p>
            <a:pPr>
              <a:lnSpc>
                <a:spcPct val="150000"/>
              </a:lnSpc>
            </a:pPr>
            <a:r>
              <a:rPr lang="en-GB" sz="3600" dirty="0" smtClean="0"/>
              <a:t>Ghosts and ghouls and darker nights.</a:t>
            </a:r>
          </a:p>
          <a:p>
            <a:pPr>
              <a:lnSpc>
                <a:spcPct val="150000"/>
              </a:lnSpc>
            </a:pPr>
            <a:r>
              <a:rPr lang="en-GB" sz="3200" dirty="0" smtClean="0"/>
              <a:t>The earth now wears a coat of snow.</a:t>
            </a:r>
          </a:p>
          <a:p>
            <a:pPr>
              <a:lnSpc>
                <a:spcPct val="150000"/>
              </a:lnSpc>
            </a:pPr>
            <a:r>
              <a:rPr lang="en-GB" sz="3600" dirty="0" smtClean="0"/>
              <a:t>Fireworks and heaps of cheer.</a:t>
            </a:r>
          </a:p>
          <a:p>
            <a:pPr>
              <a:lnSpc>
                <a:spcPct val="150000"/>
              </a:lnSpc>
            </a:pPr>
            <a:r>
              <a:rPr lang="en-GB" sz="3600" dirty="0" smtClean="0"/>
              <a:t>In June we laugh and act the fool.</a:t>
            </a:r>
          </a:p>
          <a:p>
            <a:pPr>
              <a:lnSpc>
                <a:spcPct val="150000"/>
              </a:lnSpc>
            </a:pPr>
            <a:r>
              <a:rPr lang="en-GB" sz="3600" dirty="0" smtClean="0"/>
              <a:t>‘It’s school again’. I hear you cry.</a:t>
            </a:r>
          </a:p>
        </p:txBody>
      </p:sp>
      <p:sp>
        <p:nvSpPr>
          <p:cNvPr id="10" name="Rectangle 9"/>
          <p:cNvSpPr/>
          <p:nvPr/>
        </p:nvSpPr>
        <p:spPr>
          <a:xfrm>
            <a:off x="164592" y="2334961"/>
            <a:ext cx="834190" cy="761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64592" y="3164722"/>
            <a:ext cx="834190" cy="761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64592" y="3994483"/>
            <a:ext cx="834190" cy="761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64592" y="4824244"/>
            <a:ext cx="834190" cy="761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64592" y="5688287"/>
            <a:ext cx="834190" cy="761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847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smtClean="0"/>
              <a:t>Lesson 3</a:t>
            </a:r>
            <a:endParaRPr lang="en-GB" sz="8800" b="1" dirty="0"/>
          </a:p>
        </p:txBody>
      </p:sp>
      <p:sp>
        <p:nvSpPr>
          <p:cNvPr id="4" name="Text Placeholder 3"/>
          <p:cNvSpPr>
            <a:spLocks noGrp="1"/>
          </p:cNvSpPr>
          <p:nvPr>
            <p:ph type="body" idx="1"/>
          </p:nvPr>
        </p:nvSpPr>
        <p:spPr/>
        <p:txBody>
          <a:bodyPr>
            <a:normAutofit/>
          </a:bodyPr>
          <a:lstStyle/>
          <a:p>
            <a:pPr algn="ctr"/>
            <a:r>
              <a:rPr lang="en-US" sz="4400" i="1" dirty="0"/>
              <a:t>Author: Extract </a:t>
            </a:r>
            <a:endParaRPr lang="en-GB" sz="4400" i="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pSp>
        <p:nvGrpSpPr>
          <p:cNvPr id="6" name="Group 5"/>
          <p:cNvGrpSpPr/>
          <p:nvPr/>
        </p:nvGrpSpPr>
        <p:grpSpPr>
          <a:xfrm>
            <a:off x="0" y="-18256"/>
            <a:ext cx="5893724" cy="1010655"/>
            <a:chOff x="0" y="-18256"/>
            <a:chExt cx="5893724" cy="1010655"/>
          </a:xfrm>
        </p:grpSpPr>
        <p:sp>
          <p:nvSpPr>
            <p:cNvPr id="7" name="Rectangle 6"/>
            <p:cNvSpPr/>
            <p:nvPr/>
          </p:nvSpPr>
          <p:spPr>
            <a:xfrm>
              <a:off x="0" y="-18255"/>
              <a:ext cx="5893724" cy="101065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dirty="0" smtClean="0"/>
                <a:t>LACEY GREEN PRIMARY ACADEMY </a:t>
              </a:r>
              <a:endParaRPr lang="en-GB" sz="2600" dirty="0"/>
            </a:p>
          </p:txBody>
        </p:sp>
        <p:pic>
          <p:nvPicPr>
            <p:cNvPr id="8" name="Picture 2" descr="Lacey Green Primary Academ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56"/>
              <a:ext cx="1010653" cy="10106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65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extLst>
              <p:ext uri="{D42A27DB-BD31-4B8C-83A1-F6EECF244321}">
                <p14:modId xmlns:p14="http://schemas.microsoft.com/office/powerpoint/2010/main" val="3868071766"/>
              </p:ext>
            </p:extLst>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endParaRPr lang="en-US" dirty="0" smtClean="0"/>
                    </a:p>
                    <a:p>
                      <a:endParaRPr lang="en-US" dirty="0" smtClean="0"/>
                    </a:p>
                    <a:p>
                      <a:endParaRPr lang="en-US" dirty="0" smtClean="0"/>
                    </a:p>
                    <a:p>
                      <a:endParaRPr lang="en-US" dirty="0" smtClean="0"/>
                    </a:p>
                    <a:p>
                      <a:endParaRPr lang="en-US"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algn="ctr"/>
                      <a:r>
                        <a:rPr lang="en-GB" sz="3200" dirty="0" smtClean="0">
                          <a:solidFill>
                            <a:schemeClr val="bg1"/>
                          </a:solidFill>
                        </a:rPr>
                        <a:t>heaps</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3200" dirty="0" smtClean="0">
                          <a:solidFill>
                            <a:schemeClr val="bg1"/>
                          </a:solidFill>
                        </a:rPr>
                        <a:t>bunch</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3200" dirty="0" smtClean="0">
                          <a:solidFill>
                            <a:schemeClr val="bg1"/>
                          </a:solidFill>
                        </a:rPr>
                        <a:t>ghouls</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algn="ctr"/>
                      <a:r>
                        <a:rPr lang="en-GB" sz="3200" kern="1200" dirty="0" smtClean="0">
                          <a:solidFill>
                            <a:schemeClr val="bg1"/>
                          </a:solidFill>
                          <a:latin typeface="+mn-lt"/>
                          <a:ea typeface="+mn-ea"/>
                          <a:cs typeface="+mn-cs"/>
                        </a:rPr>
                        <a:t>bleating</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971072762"/>
                  </a:ext>
                </a:extLst>
              </a:tr>
            </a:tbl>
          </a:graphicData>
        </a:graphic>
      </p:graphicFrame>
      <p:pic>
        <p:nvPicPr>
          <p:cNvPr id="6" name="Picture 5"/>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4039737" y="0"/>
            <a:ext cx="921704" cy="1462879"/>
          </a:xfrm>
          <a:prstGeom prst="rect">
            <a:avLst/>
          </a:prstGeom>
        </p:spPr>
      </p:pic>
    </p:spTree>
    <p:extLst>
      <p:ext uri="{BB962C8B-B14F-4D97-AF65-F5344CB8AC3E}">
        <p14:creationId xmlns:p14="http://schemas.microsoft.com/office/powerpoint/2010/main" val="134631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Begin with the basics</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1026" name="Picture 2" descr="What Is Included in an Employment Background Che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65125"/>
            <a:ext cx="1331835" cy="1331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Independent Read </a:t>
            </a:r>
            <a:endParaRPr lang="en-GB" b="1" dirty="0"/>
          </a:p>
        </p:txBody>
      </p:sp>
      <p:sp>
        <p:nvSpPr>
          <p:cNvPr id="3" name="Content Placeholder 2"/>
          <p:cNvSpPr>
            <a:spLocks noGrp="1"/>
          </p:cNvSpPr>
          <p:nvPr>
            <p:ph idx="1"/>
          </p:nvPr>
        </p:nvSpPr>
        <p:spPr/>
        <p:txBody>
          <a:bodyPr/>
          <a:lstStyle/>
          <a:p>
            <a:pPr marL="0" indent="0">
              <a:buNone/>
            </a:pP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Boy reading a book at a des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0" b="98095" l="10000" r="90000"/>
                    </a14:imgEffect>
                  </a14:imgLayer>
                </a14:imgProps>
              </a:ext>
              <a:ext uri="{28A0092B-C50C-407E-A947-70E740481C1C}">
                <a14:useLocalDpi xmlns:a14="http://schemas.microsoft.com/office/drawing/2010/main" val="0"/>
              </a:ext>
            </a:extLst>
          </a:blip>
          <a:srcRect/>
          <a:stretch>
            <a:fillRect/>
          </a:stretch>
        </p:blipFill>
        <p:spPr bwMode="auto">
          <a:xfrm>
            <a:off x="4936122" y="244475"/>
            <a:ext cx="2892425" cy="14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044" y="365123"/>
            <a:ext cx="10515600" cy="1325563"/>
          </a:xfrm>
        </p:spPr>
        <p:txBody>
          <a:bodyPr/>
          <a:lstStyle/>
          <a:p>
            <a:r>
              <a:rPr lang="en-US" b="1" dirty="0" smtClean="0"/>
              <a:t>Questions</a:t>
            </a:r>
            <a:endParaRPr lang="en-GB" b="1" dirty="0"/>
          </a:p>
        </p:txBody>
      </p:sp>
      <p:sp>
        <p:nvSpPr>
          <p:cNvPr id="3" name="Content Placeholder 2"/>
          <p:cNvSpPr>
            <a:spLocks noGrp="1"/>
          </p:cNvSpPr>
          <p:nvPr>
            <p:ph idx="1"/>
          </p:nvPr>
        </p:nvSpPr>
        <p:spPr>
          <a:xfrm>
            <a:off x="335959" y="1825624"/>
            <a:ext cx="11710267" cy="4813715"/>
          </a:xfrm>
        </p:spPr>
        <p:txBody>
          <a:bodyPr>
            <a:normAutofit fontScale="85000" lnSpcReduction="10000"/>
          </a:bodyPr>
          <a:lstStyle/>
          <a:p>
            <a:pPr marL="0" indent="0">
              <a:lnSpc>
                <a:spcPct val="150000"/>
              </a:lnSpc>
              <a:spcAft>
                <a:spcPts val="800"/>
              </a:spcAft>
              <a:buNone/>
            </a:pPr>
            <a:r>
              <a:rPr lang="en-US" sz="3200" dirty="0" smtClean="0">
                <a:ea typeface="Calibri" panose="020F0502020204030204" pitchFamily="34" charset="0"/>
                <a:cs typeface="Times New Roman" panose="02020603050405020304" pitchFamily="18" charset="0"/>
              </a:rPr>
              <a:t>1. Does </a:t>
            </a:r>
            <a:r>
              <a:rPr lang="en-US" sz="3200" dirty="0">
                <a:ea typeface="Calibri" panose="020F0502020204030204" pitchFamily="34" charset="0"/>
                <a:cs typeface="Times New Roman" panose="02020603050405020304" pitchFamily="18" charset="0"/>
              </a:rPr>
              <a:t>Sarah think October is a scary month, yes or no</a:t>
            </a:r>
            <a:r>
              <a:rPr lang="en-US" sz="3200" dirty="0" smtClean="0">
                <a:ea typeface="Calibri" panose="020F0502020204030204" pitchFamily="34" charset="0"/>
                <a:cs typeface="Times New Roman" panose="02020603050405020304" pitchFamily="18" charset="0"/>
              </a:rPr>
              <a:t>?</a:t>
            </a:r>
            <a:endParaRPr lang="en-GB" dirty="0">
              <a:ea typeface="Calibri" panose="020F0502020204030204" pitchFamily="34" charset="0"/>
              <a:cs typeface="Times New Roman" panose="02020603050405020304" pitchFamily="18" charset="0"/>
            </a:endParaRPr>
          </a:p>
          <a:p>
            <a:pPr marL="0" indent="0">
              <a:lnSpc>
                <a:spcPct val="150000"/>
              </a:lnSpc>
              <a:spcAft>
                <a:spcPts val="800"/>
              </a:spcAft>
              <a:buNone/>
            </a:pPr>
            <a:r>
              <a:rPr lang="en-US" sz="3200" dirty="0" smtClean="0">
                <a:ea typeface="Calibri" panose="020F0502020204030204" pitchFamily="34" charset="0"/>
                <a:cs typeface="Times New Roman" panose="02020603050405020304" pitchFamily="18" charset="0"/>
              </a:rPr>
              <a:t>2. What </a:t>
            </a:r>
            <a:r>
              <a:rPr lang="en-US" sz="3200" dirty="0">
                <a:ea typeface="Calibri" panose="020F0502020204030204" pitchFamily="34" charset="0"/>
                <a:cs typeface="Times New Roman" panose="02020603050405020304" pitchFamily="18" charset="0"/>
              </a:rPr>
              <a:t>does Sarah think of Summer? Why do you think this</a:t>
            </a:r>
            <a:r>
              <a:rPr lang="en-US" sz="3200" dirty="0" smtClean="0">
                <a:ea typeface="Calibri" panose="020F0502020204030204" pitchFamily="34" charset="0"/>
                <a:cs typeface="Times New Roman" panose="02020603050405020304" pitchFamily="18" charset="0"/>
              </a:rPr>
              <a:t>?</a:t>
            </a:r>
            <a:endParaRPr lang="en-GB" sz="3200" dirty="0">
              <a:ea typeface="Calibri" panose="020F0502020204030204" pitchFamily="34" charset="0"/>
              <a:cs typeface="Times New Roman" panose="02020603050405020304" pitchFamily="18" charset="0"/>
            </a:endParaRPr>
          </a:p>
          <a:p>
            <a:pPr marL="0" indent="0">
              <a:lnSpc>
                <a:spcPct val="150000"/>
              </a:lnSpc>
              <a:spcAft>
                <a:spcPts val="800"/>
              </a:spcAft>
              <a:buNone/>
            </a:pPr>
            <a:r>
              <a:rPr lang="en-US" sz="3200" dirty="0" smtClean="0">
                <a:ea typeface="Calibri" panose="020F0502020204030204" pitchFamily="34" charset="0"/>
                <a:cs typeface="Times New Roman" panose="02020603050405020304" pitchFamily="18" charset="0"/>
              </a:rPr>
              <a:t>3.</a:t>
            </a:r>
            <a:r>
              <a:rPr lang="en-US" sz="320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Does </a:t>
            </a:r>
            <a:r>
              <a:rPr lang="en-US" sz="3200" dirty="0">
                <a:ea typeface="Calibri" panose="020F0502020204030204" pitchFamily="34" charset="0"/>
                <a:cs typeface="Times New Roman" panose="02020603050405020304" pitchFamily="18" charset="0"/>
              </a:rPr>
              <a:t>Sarah think the North wind is cold or warm? How do you know</a:t>
            </a:r>
            <a:r>
              <a:rPr lang="en-US" sz="3200" dirty="0" smtClean="0">
                <a:ea typeface="Calibri" panose="020F0502020204030204" pitchFamily="34" charset="0"/>
                <a:cs typeface="Times New Roman" panose="02020603050405020304" pitchFamily="18" charset="0"/>
              </a:rPr>
              <a:t>?</a:t>
            </a:r>
          </a:p>
          <a:p>
            <a:pPr marL="0" indent="0">
              <a:lnSpc>
                <a:spcPct val="150000"/>
              </a:lnSpc>
              <a:spcAft>
                <a:spcPts val="800"/>
              </a:spcAft>
              <a:buNone/>
            </a:pPr>
            <a:endParaRPr lang="en-US" sz="3200" dirty="0">
              <a:ea typeface="Calibri" panose="020F0502020204030204" pitchFamily="34" charset="0"/>
              <a:cs typeface="Times New Roman" panose="02020603050405020304" pitchFamily="18" charset="0"/>
            </a:endParaRPr>
          </a:p>
          <a:p>
            <a:pPr marL="0" indent="0">
              <a:lnSpc>
                <a:spcPct val="150000"/>
              </a:lnSpc>
              <a:spcAft>
                <a:spcPts val="800"/>
              </a:spcAft>
              <a:buNone/>
            </a:pPr>
            <a:r>
              <a:rPr lang="en-US" sz="3200" u="sng" dirty="0" smtClean="0">
                <a:ea typeface="Calibri" panose="020F0502020204030204" pitchFamily="34" charset="0"/>
                <a:cs typeface="Times New Roman" panose="02020603050405020304" pitchFamily="18" charset="0"/>
              </a:rPr>
              <a:t>Challenge question</a:t>
            </a:r>
          </a:p>
          <a:p>
            <a:pPr marL="0" indent="0">
              <a:lnSpc>
                <a:spcPct val="150000"/>
              </a:lnSpc>
              <a:spcAft>
                <a:spcPts val="800"/>
              </a:spcAft>
              <a:buNone/>
            </a:pPr>
            <a:r>
              <a:rPr lang="en-US" dirty="0" smtClean="0">
                <a:ea typeface="Calibri" panose="020F0502020204030204" pitchFamily="34" charset="0"/>
                <a:cs typeface="Times New Roman" panose="02020603050405020304" pitchFamily="18" charset="0"/>
              </a:rPr>
              <a:t>Do </a:t>
            </a:r>
            <a:r>
              <a:rPr lang="en-US" dirty="0">
                <a:ea typeface="Calibri" panose="020F0502020204030204" pitchFamily="34" charset="0"/>
                <a:cs typeface="Times New Roman" panose="02020603050405020304" pitchFamily="18" charset="0"/>
              </a:rPr>
              <a:t>you think Sarah thinks time passes quickly or slowly? How do you know this?</a:t>
            </a:r>
            <a:endParaRPr lang="en-GB" dirty="0">
              <a:ea typeface="Calibri" panose="020F0502020204030204" pitchFamily="34" charset="0"/>
              <a:cs typeface="Times New Roman" panose="02020603050405020304" pitchFamily="18" charset="0"/>
            </a:endParaRPr>
          </a:p>
          <a:p>
            <a:pPr marL="0" indent="0">
              <a:lnSpc>
                <a:spcPct val="150000"/>
              </a:lnSpc>
              <a:spcAft>
                <a:spcPts val="800"/>
              </a:spcAft>
              <a:buNone/>
            </a:pPr>
            <a:endParaRPr lang="en-GB" dirty="0">
              <a:ea typeface="Calibri" panose="020F0502020204030204" pitchFamily="34" charset="0"/>
              <a:cs typeface="Times New Roman" panose="02020603050405020304" pitchFamily="18" charset="0"/>
            </a:endParaRPr>
          </a:p>
          <a:p>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5"/>
              <a:stretch>
                <a:fillRect/>
              </a:stretch>
            </p:blipFill>
            <p:spPr>
              <a:xfrm>
                <a:off x="6549215" y="-1167013"/>
                <a:ext cx="24120" cy="24120"/>
              </a:xfrm>
              <a:prstGeom prst="rect">
                <a:avLst/>
              </a:prstGeom>
            </p:spPr>
          </p:pic>
        </mc:Fallback>
      </mc:AlternateContent>
      <p:pic>
        <p:nvPicPr>
          <p:cNvPr id="8" name="Picture 7"/>
          <p:cNvPicPr>
            <a:picLocks noChangeAspect="1"/>
          </p:cNvPicPr>
          <p:nvPr/>
        </p:nvPicPr>
        <p:blipFill>
          <a:blip r:embed="rId6"/>
          <a:stretch>
            <a:fillRect/>
          </a:stretch>
        </p:blipFill>
        <p:spPr>
          <a:xfrm>
            <a:off x="5593794" y="169309"/>
            <a:ext cx="5771286" cy="1717193"/>
          </a:xfrm>
          <a:prstGeom prst="rect">
            <a:avLst/>
          </a:prstGeom>
        </p:spPr>
      </p:pic>
      <p:pic>
        <p:nvPicPr>
          <p:cNvPr id="20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959" y="169309"/>
            <a:ext cx="1402048" cy="165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31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Reader’s Theatre </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4" name="Picture 3"/>
          <p:cNvPicPr>
            <a:picLocks noChangeAspect="1"/>
          </p:cNvPicPr>
          <p:nvPr/>
        </p:nvPicPr>
        <p:blipFill>
          <a:blip r:embed="rId5"/>
          <a:stretch>
            <a:fillRect/>
          </a:stretch>
        </p:blipFill>
        <p:spPr>
          <a:xfrm>
            <a:off x="0" y="0"/>
            <a:ext cx="12182302" cy="6858000"/>
          </a:xfrm>
          <a:prstGeom prst="rect">
            <a:avLst/>
          </a:prstGeom>
        </p:spPr>
      </p:pic>
    </p:spTree>
    <p:extLst>
      <p:ext uri="{BB962C8B-B14F-4D97-AF65-F5344CB8AC3E}">
        <p14:creationId xmlns:p14="http://schemas.microsoft.com/office/powerpoint/2010/main" val="2159865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 Read</a:t>
            </a:r>
            <a:endParaRPr lang="en-GB" b="1" dirty="0"/>
          </a:p>
        </p:txBody>
      </p:sp>
      <p:sp>
        <p:nvSpPr>
          <p:cNvPr id="3" name="Content Placeholder 2"/>
          <p:cNvSpPr>
            <a:spLocks noGrp="1"/>
          </p:cNvSpPr>
          <p:nvPr>
            <p:ph idx="1"/>
          </p:nvPr>
        </p:nvSpPr>
        <p:spPr/>
        <p:txBody>
          <a:bodyPr>
            <a:normAutofit/>
          </a:bodyPr>
          <a:lstStyle/>
          <a:p>
            <a:pPr marL="0" indent="0" algn="ctr">
              <a:buNone/>
            </a:pPr>
            <a:r>
              <a:rPr lang="en-GB" sz="4800" b="1" dirty="0" smtClean="0">
                <a:solidFill>
                  <a:srgbClr val="00B050"/>
                </a:solidFill>
              </a:rPr>
              <a:t>Eyes set… You bet!</a:t>
            </a:r>
            <a:endParaRPr lang="en-GB" sz="4800" b="1" dirty="0">
              <a:solidFill>
                <a:srgbClr val="00B050"/>
              </a:solidFill>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9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graphicFrame>
        <p:nvGraphicFramePr>
          <p:cNvPr id="4" name="Table 3"/>
          <p:cNvGraphicFramePr>
            <a:graphicFrameLocks noGrp="1"/>
          </p:cNvGraphicFramePr>
          <p:nvPr>
            <p:extLst>
              <p:ext uri="{D42A27DB-BD31-4B8C-83A1-F6EECF244321}">
                <p14:modId xmlns:p14="http://schemas.microsoft.com/office/powerpoint/2010/main" val="291591175"/>
              </p:ext>
            </p:extLst>
          </p:nvPr>
        </p:nvGraphicFramePr>
        <p:xfrm>
          <a:off x="624113" y="1441306"/>
          <a:ext cx="10800000" cy="50400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450619629"/>
                    </a:ext>
                  </a:extLst>
                </a:gridCol>
                <a:gridCol w="3600000">
                  <a:extLst>
                    <a:ext uri="{9D8B030D-6E8A-4147-A177-3AD203B41FA5}">
                      <a16:colId xmlns:a16="http://schemas.microsoft.com/office/drawing/2014/main" val="1875255309"/>
                    </a:ext>
                  </a:extLst>
                </a:gridCol>
                <a:gridCol w="3600000">
                  <a:extLst>
                    <a:ext uri="{9D8B030D-6E8A-4147-A177-3AD203B41FA5}">
                      <a16:colId xmlns:a16="http://schemas.microsoft.com/office/drawing/2014/main" val="591744057"/>
                    </a:ext>
                  </a:extLst>
                </a:gridCol>
              </a:tblGrid>
              <a:tr h="1800000">
                <a:tc>
                  <a:txBody>
                    <a:bodyPr/>
                    <a:lstStyle/>
                    <a:p>
                      <a:endParaRPr lang="en-US" dirty="0" smtClean="0"/>
                    </a:p>
                    <a:p>
                      <a:endParaRPr lang="en-US" dirty="0" smtClean="0"/>
                    </a:p>
                    <a:p>
                      <a:endParaRPr lang="en-US" dirty="0" smtClean="0"/>
                    </a:p>
                    <a:p>
                      <a:endParaRPr lang="en-US" dirty="0" smtClean="0"/>
                    </a:p>
                    <a:p>
                      <a:endParaRPr lang="en-US"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746156"/>
                  </a:ext>
                </a:extLst>
              </a:tr>
              <a:tr h="720000">
                <a:tc>
                  <a:txBody>
                    <a:bodyPr/>
                    <a:lstStyle/>
                    <a:p>
                      <a:pPr algn="ctr"/>
                      <a:r>
                        <a:rPr lang="en-GB" sz="3200" dirty="0" smtClean="0">
                          <a:solidFill>
                            <a:schemeClr val="bg1"/>
                          </a:solidFill>
                        </a:rPr>
                        <a:t>heaps</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3200" dirty="0" smtClean="0">
                          <a:solidFill>
                            <a:schemeClr val="bg1"/>
                          </a:solidFill>
                        </a:rPr>
                        <a:t>bunch</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GB" sz="3200" dirty="0" smtClean="0">
                          <a:solidFill>
                            <a:schemeClr val="bg1"/>
                          </a:solidFill>
                        </a:rPr>
                        <a:t>ghouls</a:t>
                      </a:r>
                      <a:endParaRPr lang="en-GB"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36494699"/>
                  </a:ext>
                </a:extLst>
              </a:tr>
              <a:tr h="1800000">
                <a:tc>
                  <a:txBody>
                    <a:bodyPr/>
                    <a:lstStyle/>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09867655"/>
                  </a:ext>
                </a:extLst>
              </a:tr>
              <a:tr h="720000">
                <a:tc>
                  <a:txBody>
                    <a:bodyPr/>
                    <a:lstStyle/>
                    <a:p>
                      <a:pPr algn="ctr"/>
                      <a:r>
                        <a:rPr lang="en-GB" sz="3200" kern="1200" dirty="0" smtClean="0">
                          <a:solidFill>
                            <a:schemeClr val="bg1"/>
                          </a:solidFill>
                          <a:latin typeface="+mn-lt"/>
                          <a:ea typeface="+mn-ea"/>
                          <a:cs typeface="+mn-cs"/>
                        </a:rPr>
                        <a:t>bleating</a:t>
                      </a: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GB" sz="3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971072762"/>
                  </a:ext>
                </a:extLst>
              </a:tr>
            </a:tbl>
          </a:graphicData>
        </a:graphic>
      </p:graphicFrame>
      <p:pic>
        <p:nvPicPr>
          <p:cNvPr id="7" name="Picture 6"/>
          <p:cNvPicPr>
            <a:picLocks noChangeAspect="1"/>
          </p:cNvPicPr>
          <p:nvPr/>
        </p:nvPicPr>
        <p:blipFill rotWithShape="1">
          <a:blip r:embed="rId5"/>
          <a:srcRect l="5637" r="22549" b="27720"/>
          <a:stretch/>
        </p:blipFill>
        <p:spPr>
          <a:xfrm>
            <a:off x="5166158" y="260974"/>
            <a:ext cx="1859683" cy="979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7DF38CF-D13E-4AB1-9315-27E6E1C1ACB5}"/>
              </a:ext>
            </a:extLst>
          </p:cNvPr>
          <p:cNvPicPr/>
          <p:nvPr/>
        </p:nvPicPr>
        <p:blipFill>
          <a:blip r:embed="rId6">
            <a:extLst>
              <a:ext uri="{BEBA8EAE-BF5A-486C-A8C5-ECC9F3942E4B}">
                <a14:imgProps xmlns:a14="http://schemas.microsoft.com/office/drawing/2010/main">
                  <a14:imgLayer r:embed="rId7">
                    <a14:imgEffect>
                      <a14:backgroundRemoval t="9977" b="94200" l="9901" r="100000"/>
                    </a14:imgEffect>
                  </a14:imgLayer>
                </a14:imgProps>
              </a:ext>
            </a:extLst>
          </a:blip>
          <a:stretch>
            <a:fillRect/>
          </a:stretch>
        </p:blipFill>
        <p:spPr>
          <a:xfrm>
            <a:off x="4039737" y="0"/>
            <a:ext cx="921704" cy="1462879"/>
          </a:xfrm>
          <a:prstGeom prst="rect">
            <a:avLst/>
          </a:prstGeom>
        </p:spPr>
      </p:pic>
    </p:spTree>
    <p:extLst>
      <p:ext uri="{BB962C8B-B14F-4D97-AF65-F5344CB8AC3E}">
        <p14:creationId xmlns:p14="http://schemas.microsoft.com/office/powerpoint/2010/main" val="218456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Echo Read</a:t>
            </a:r>
            <a:endParaRPr lang="en-GB" b="1"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2050" name="Picture 2" descr="Teacher reading"/>
          <p:cNvPicPr>
            <a:picLocks noChangeAspect="1" noChangeArrowheads="1"/>
          </p:cNvPicPr>
          <p:nvPr/>
        </p:nvPicPr>
        <p:blipFill rotWithShape="1">
          <a:blip r:embed="rId5">
            <a:extLst>
              <a:ext uri="{28A0092B-C50C-407E-A947-70E740481C1C}">
                <a14:useLocalDpi xmlns:a14="http://schemas.microsoft.com/office/drawing/2010/main" val="0"/>
              </a:ext>
            </a:extLst>
          </a:blip>
          <a:srcRect l="32178" r="33329"/>
          <a:stretch/>
        </p:blipFill>
        <p:spPr bwMode="auto">
          <a:xfrm>
            <a:off x="4738256" y="229003"/>
            <a:ext cx="1102278" cy="15978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y reading book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017"/>
          <a:stretch/>
        </p:blipFill>
        <p:spPr bwMode="auto">
          <a:xfrm>
            <a:off x="5840534" y="743700"/>
            <a:ext cx="1624295" cy="10831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tonation Phrases in Phonetic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774" y="2590800"/>
            <a:ext cx="4629150"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812642" y="2590800"/>
            <a:ext cx="4383315" cy="3203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Capture the </a:t>
            </a:r>
            <a:r>
              <a:rPr lang="en-US" sz="3600" dirty="0" smtClean="0">
                <a:solidFill>
                  <a:srgbClr val="FF0000"/>
                </a:solidFill>
              </a:rPr>
              <a:t>t</a:t>
            </a:r>
            <a:r>
              <a:rPr lang="en-US" sz="3600" dirty="0" smtClean="0">
                <a:solidFill>
                  <a:srgbClr val="00B0F0"/>
                </a:solidFill>
              </a:rPr>
              <a:t>o</a:t>
            </a:r>
            <a:r>
              <a:rPr lang="en-US" sz="3600" dirty="0" smtClean="0">
                <a:solidFill>
                  <a:srgbClr val="00B050"/>
                </a:solidFill>
              </a:rPr>
              <a:t>n</a:t>
            </a:r>
            <a:r>
              <a:rPr lang="en-US" sz="3600" dirty="0" smtClean="0">
                <a:solidFill>
                  <a:srgbClr val="7030A0"/>
                </a:solidFill>
              </a:rPr>
              <a:t>e</a:t>
            </a:r>
            <a:r>
              <a:rPr lang="en-US" sz="3600" dirty="0" smtClean="0"/>
              <a:t>, VOLUME and </a:t>
            </a:r>
            <a:r>
              <a:rPr lang="en-US" sz="3600" spc="350" dirty="0" smtClean="0"/>
              <a:t>speed</a:t>
            </a:r>
            <a:r>
              <a:rPr lang="en-US" sz="3600" dirty="0" smtClean="0"/>
              <a:t> of the text. </a:t>
            </a:r>
          </a:p>
          <a:p>
            <a:pPr marL="0" indent="0">
              <a:buFont typeface="Arial" panose="020B0604020202020204" pitchFamily="34" charset="0"/>
              <a:buNone/>
            </a:pPr>
            <a:r>
              <a:rPr lang="en-US" sz="3600" dirty="0" smtClean="0"/>
              <a:t>Respond to punctuation. </a:t>
            </a:r>
            <a:endParaRPr lang="en-GB" sz="3600" dirty="0"/>
          </a:p>
        </p:txBody>
      </p:sp>
    </p:spTree>
    <p:extLst>
      <p:ext uri="{BB962C8B-B14F-4D97-AF65-F5344CB8AC3E}">
        <p14:creationId xmlns:p14="http://schemas.microsoft.com/office/powerpoint/2010/main" val="3284692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Paired Read</a:t>
            </a:r>
            <a:endParaRPr lang="en-GB" b="1" dirty="0"/>
          </a:p>
        </p:txBody>
      </p:sp>
      <p:sp>
        <p:nvSpPr>
          <p:cNvPr id="3" name="Content Placeholder 2"/>
          <p:cNvSpPr>
            <a:spLocks noGrp="1"/>
          </p:cNvSpPr>
          <p:nvPr>
            <p:ph idx="1"/>
          </p:nvPr>
        </p:nvSpPr>
        <p:spPr>
          <a:xfrm>
            <a:off x="838200" y="1632367"/>
            <a:ext cx="10515600" cy="4351338"/>
          </a:xfrm>
        </p:spPr>
        <p:txBody>
          <a:bodyPr/>
          <a:lstStyle/>
          <a:p>
            <a:pPr marL="0" indent="0" algn="ctr">
              <a:buNone/>
            </a:pPr>
            <a:r>
              <a:rPr lang="en-US" dirty="0" smtClean="0"/>
              <a:t>Read the text together with your partner. </a:t>
            </a:r>
          </a:p>
          <a:p>
            <a:pPr marL="0" indent="0" algn="ctr">
              <a:buNone/>
            </a:pPr>
            <a:endParaRPr lang="en-US" dirty="0"/>
          </a:p>
          <a:p>
            <a:pPr marL="0" indent="0" algn="ctr">
              <a:buNone/>
            </a:pPr>
            <a:r>
              <a:rPr lang="en-US" dirty="0" smtClean="0"/>
              <a:t>You can read a sentence, paragraph or section each. </a:t>
            </a:r>
          </a:p>
          <a:p>
            <a:pPr marL="0" indent="0" algn="ctr">
              <a:buNone/>
            </a:pPr>
            <a:endParaRPr lang="en-US" dirty="0"/>
          </a:p>
          <a:p>
            <a:pPr marL="0" indent="0" algn="ctr">
              <a:buNone/>
            </a:pPr>
            <a:r>
              <a:rPr lang="en-US" dirty="0" smtClean="0"/>
              <a:t>Compliment your partner’s reading and help them if you need to.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3076" name="Picture 4" descr="https://images.twinkl.co.uk/tw1n/image/private/t_630/u/ux/children-reading-kenning-wiki_ver_1.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4" b="96512" l="10000" r="90000"/>
                    </a14:imgEffect>
                  </a14:imgLayer>
                </a14:imgProps>
              </a:ext>
              <a:ext uri="{28A0092B-C50C-407E-A947-70E740481C1C}">
                <a14:useLocalDpi xmlns:a14="http://schemas.microsoft.com/office/drawing/2010/main" val="0"/>
              </a:ext>
            </a:extLst>
          </a:blip>
          <a:srcRect l="26858" r="30094"/>
          <a:stretch/>
        </p:blipFill>
        <p:spPr bwMode="auto">
          <a:xfrm>
            <a:off x="4513811" y="365125"/>
            <a:ext cx="1945178" cy="12336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9340" y="5623510"/>
            <a:ext cx="2594811" cy="1106906"/>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Great expression!</a:t>
            </a:r>
            <a:endParaRPr lang="en-GB" sz="2400" b="1" dirty="0"/>
          </a:p>
        </p:txBody>
      </p:sp>
      <p:sp>
        <p:nvSpPr>
          <p:cNvPr id="7" name="Rounded Rectangular Callout 6"/>
          <p:cNvSpPr/>
          <p:nvPr/>
        </p:nvSpPr>
        <p:spPr>
          <a:xfrm>
            <a:off x="5102893" y="5615488"/>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at a steady pace – well done.</a:t>
            </a:r>
            <a:endParaRPr lang="en-GB" sz="2400" b="1" dirty="0"/>
          </a:p>
        </p:txBody>
      </p:sp>
      <p:sp>
        <p:nvSpPr>
          <p:cNvPr id="8" name="Rounded Rectangular Callout 7"/>
          <p:cNvSpPr/>
          <p:nvPr/>
        </p:nvSpPr>
        <p:spPr>
          <a:xfrm>
            <a:off x="9467849" y="5607467"/>
            <a:ext cx="2594811" cy="1122949"/>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You read some tricky words accurately. </a:t>
            </a:r>
            <a:endParaRPr lang="en-GB" sz="2400" b="1" dirty="0"/>
          </a:p>
        </p:txBody>
      </p:sp>
      <p:sp>
        <p:nvSpPr>
          <p:cNvPr id="9" name="Rounded Rectangular Callout 8"/>
          <p:cNvSpPr/>
          <p:nvPr/>
        </p:nvSpPr>
        <p:spPr>
          <a:xfrm>
            <a:off x="2677027" y="4315325"/>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Let’s try that word again…</a:t>
            </a:r>
            <a:endParaRPr lang="en-GB" sz="2400" b="1" dirty="0">
              <a:solidFill>
                <a:schemeClr val="tx1"/>
              </a:solidFill>
            </a:endParaRPr>
          </a:p>
        </p:txBody>
      </p:sp>
      <p:sp>
        <p:nvSpPr>
          <p:cNvPr id="10" name="Rounded Rectangular Callout 9"/>
          <p:cNvSpPr/>
          <p:nvPr/>
        </p:nvSpPr>
        <p:spPr>
          <a:xfrm>
            <a:off x="7385385" y="4332954"/>
            <a:ext cx="2594811" cy="1106906"/>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Try and speed up just a little…</a:t>
            </a:r>
            <a:endParaRPr lang="en-GB" sz="2400" b="1" dirty="0">
              <a:solidFill>
                <a:schemeClr val="tx1"/>
              </a:solidFill>
            </a:endParaRPr>
          </a:p>
        </p:txBody>
      </p:sp>
    </p:spTree>
    <p:extLst>
      <p:ext uri="{BB962C8B-B14F-4D97-AF65-F5344CB8AC3E}">
        <p14:creationId xmlns:p14="http://schemas.microsoft.com/office/powerpoint/2010/main" val="217915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Fastest Finger: Retrieval Questions</a:t>
            </a:r>
            <a:endParaRPr lang="en-GB" b="1" dirty="0"/>
          </a:p>
        </p:txBody>
      </p:sp>
      <p:sp>
        <p:nvSpPr>
          <p:cNvPr id="3" name="Content Placeholder 2"/>
          <p:cNvSpPr>
            <a:spLocks noGrp="1"/>
          </p:cNvSpPr>
          <p:nvPr>
            <p:ph idx="1"/>
          </p:nvPr>
        </p:nvSpPr>
        <p:spPr>
          <a:xfrm>
            <a:off x="838200" y="1552576"/>
            <a:ext cx="10515600" cy="4351338"/>
          </a:xfrm>
        </p:spPr>
        <p:txBody>
          <a:bodyPr>
            <a:noAutofit/>
          </a:bodyPr>
          <a:lstStyle/>
          <a:p>
            <a:pPr marL="342900" lvl="0" indent="-342900">
              <a:lnSpc>
                <a:spcPct val="100000"/>
              </a:lnSpc>
              <a:spcAft>
                <a:spcPts val="0"/>
              </a:spcAft>
              <a:buFont typeface="+mj-lt"/>
              <a:buAutoNum type="arabicPeriod"/>
            </a:pPr>
            <a:r>
              <a:rPr lang="en-US" sz="3200" dirty="0">
                <a:ea typeface="Calibri" panose="020F0502020204030204" pitchFamily="34" charset="0"/>
                <a:cs typeface="Times New Roman" panose="02020603050405020304" pitchFamily="18" charset="0"/>
              </a:rPr>
              <a:t>Where does Sarah usually go for her holiday in July?</a:t>
            </a:r>
            <a:endParaRPr lang="en-GB" sz="3200" dirty="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rabicPeriod"/>
            </a:pPr>
            <a:r>
              <a:rPr lang="en-US" sz="3200" dirty="0" smtClean="0">
                <a:ea typeface="Calibri" panose="020F0502020204030204" pitchFamily="34" charset="0"/>
                <a:cs typeface="Times New Roman" panose="02020603050405020304" pitchFamily="18" charset="0"/>
              </a:rPr>
              <a:t>What </a:t>
            </a:r>
            <a:r>
              <a:rPr lang="en-US" sz="3200" dirty="0">
                <a:ea typeface="Calibri" panose="020F0502020204030204" pitchFamily="34" charset="0"/>
                <a:cs typeface="Times New Roman" panose="02020603050405020304" pitchFamily="18" charset="0"/>
              </a:rPr>
              <a:t>can you do in </a:t>
            </a:r>
            <a:r>
              <a:rPr lang="en-US" sz="3200" dirty="0" smtClean="0">
                <a:ea typeface="Calibri" panose="020F0502020204030204" pitchFamily="34" charset="0"/>
                <a:cs typeface="Times New Roman" panose="02020603050405020304" pitchFamily="18" charset="0"/>
              </a:rPr>
              <a:t>October?</a:t>
            </a:r>
          </a:p>
          <a:p>
            <a:pPr marL="342900" lvl="0" indent="-342900">
              <a:lnSpc>
                <a:spcPct val="100000"/>
              </a:lnSpc>
              <a:spcAft>
                <a:spcPts val="800"/>
              </a:spcAft>
              <a:buFont typeface="+mj-lt"/>
              <a:buAutoNum type="arabicPeriod"/>
            </a:pPr>
            <a:r>
              <a:rPr lang="en-US" sz="3200" dirty="0" smtClean="0">
                <a:ea typeface="Calibri" panose="020F0502020204030204" pitchFamily="34" charset="0"/>
                <a:cs typeface="Times New Roman" panose="02020603050405020304" pitchFamily="18" charset="0"/>
              </a:rPr>
              <a:t>How many verses are in this poem?</a:t>
            </a:r>
          </a:p>
          <a:p>
            <a:pPr marL="342900" lvl="0" indent="-342900">
              <a:lnSpc>
                <a:spcPct val="100000"/>
              </a:lnSpc>
              <a:spcAft>
                <a:spcPts val="800"/>
              </a:spcAft>
              <a:buFont typeface="+mj-lt"/>
              <a:buAutoNum type="arabicPeriod"/>
            </a:pPr>
            <a:r>
              <a:rPr lang="en-US" sz="3200" dirty="0" smtClean="0">
                <a:cs typeface="Times New Roman" panose="02020603050405020304" pitchFamily="18" charset="0"/>
              </a:rPr>
              <a:t>Who is the poet?</a:t>
            </a:r>
          </a:p>
          <a:p>
            <a:pPr marL="342900" lvl="0" indent="-342900">
              <a:lnSpc>
                <a:spcPct val="100000"/>
              </a:lnSpc>
              <a:spcAft>
                <a:spcPts val="800"/>
              </a:spcAft>
              <a:buFont typeface="+mj-lt"/>
              <a:buAutoNum type="arabicPeriod"/>
            </a:pPr>
            <a:r>
              <a:rPr lang="en-US" sz="3200" dirty="0" smtClean="0">
                <a:cs typeface="Times New Roman" panose="02020603050405020304" pitchFamily="18" charset="0"/>
              </a:rPr>
              <a:t>Does Sarah think that November is a month full of </a:t>
            </a:r>
            <a:r>
              <a:rPr lang="en-US" sz="3200" dirty="0" err="1" smtClean="0">
                <a:cs typeface="Times New Roman" panose="02020603050405020304" pitchFamily="18" charset="0"/>
              </a:rPr>
              <a:t>colour</a:t>
            </a:r>
            <a:r>
              <a:rPr lang="en-US" sz="3200" dirty="0" smtClean="0">
                <a:cs typeface="Times New Roman" panose="02020603050405020304" pitchFamily="18" charset="0"/>
              </a:rPr>
              <a:t> or sound?</a:t>
            </a:r>
          </a:p>
          <a:p>
            <a:pPr marL="342900" lvl="0" indent="-342900">
              <a:lnSpc>
                <a:spcPct val="100000"/>
              </a:lnSpc>
              <a:spcAft>
                <a:spcPts val="800"/>
              </a:spcAft>
              <a:buFont typeface="+mj-lt"/>
              <a:buAutoNum type="arabicPeriod"/>
            </a:pPr>
            <a:r>
              <a:rPr lang="en-US" sz="3200" dirty="0" smtClean="0">
                <a:cs typeface="Times New Roman" panose="02020603050405020304" pitchFamily="18" charset="0"/>
              </a:rPr>
              <a:t>What does Sarah do in July?</a:t>
            </a:r>
            <a:endParaRPr lang="en-GB" sz="32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Content Placeholder 3">
            <a:extLst>
              <a:ext uri="{FF2B5EF4-FFF2-40B4-BE49-F238E27FC236}">
                <a16:creationId xmlns:a16="http://schemas.microsoft.com/office/drawing/2014/main" id="{8D3C9014-EB53-4966-8292-E8DD6DE36604}"/>
              </a:ext>
            </a:extLst>
          </p:cNvPr>
          <p:cNvPicPr/>
          <p:nvPr/>
        </p:nvPicPr>
        <p:blipFill>
          <a:blip r:embed="rId5">
            <a:extLst>
              <a:ext uri="{BEBA8EAE-BF5A-486C-A8C5-ECC9F3942E4B}">
                <a14:imgProps xmlns:a14="http://schemas.microsoft.com/office/drawing/2010/main">
                  <a14:imgLayer r:embed="rId6">
                    <a14:imgEffect>
                      <a14:backgroundRemoval t="10000" b="90000" l="982" r="97381">
                        <a14:foregroundMark x1="8020" y1="51724" x2="8020" y2="51724"/>
                        <a14:foregroundMark x1="41899" y1="53448" x2="41899" y2="53448"/>
                        <a14:foregroundMark x1="41899" y1="53448" x2="8511" y2="54483"/>
                        <a14:foregroundMark x1="8511" y1="58276" x2="17676" y2="67241"/>
                        <a14:foregroundMark x1="55974" y1="53448" x2="89034" y2="53448"/>
                        <a14:foregroundMark x1="86416" y1="47931" x2="86416" y2="65517"/>
                        <a14:foregroundMark x1="54664" y1="52414" x2="58265" y2="54483"/>
                        <a14:foregroundMark x1="81506" y1="30345" x2="87725" y2="21724"/>
                        <a14:foregroundMark x1="72013" y1="26552" x2="74141" y2="18276"/>
                        <a14:foregroundMark x1="84452" y1="34483" x2="90671" y2="29310"/>
                        <a14:foregroundMark x1="87234" y1="40345" x2="93781" y2="37241"/>
                        <a14:foregroundMark x1="90998" y1="45517" x2="94763" y2="44483"/>
                        <a14:foregroundMark x1="94763" y1="44483" x2="97054" y2="42414"/>
                      </a14:backgroundRemoval>
                    </a14:imgEffect>
                  </a14:imgLayer>
                </a14:imgProps>
              </a:ext>
            </a:extLst>
          </a:blip>
          <a:stretch>
            <a:fillRect/>
          </a:stretch>
        </p:blipFill>
        <p:spPr>
          <a:xfrm>
            <a:off x="8837423" y="365125"/>
            <a:ext cx="2203616" cy="1025406"/>
          </a:xfrm>
          <a:prstGeom prst="rect">
            <a:avLst/>
          </a:prstGeom>
        </p:spPr>
      </p:pic>
    </p:spTree>
    <p:extLst>
      <p:ext uri="{BB962C8B-B14F-4D97-AF65-F5344CB8AC3E}">
        <p14:creationId xmlns:p14="http://schemas.microsoft.com/office/powerpoint/2010/main" val="24699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turn: Retrieval Questions</a:t>
            </a:r>
            <a:endParaRPr lang="en-GB" b="1" dirty="0"/>
          </a:p>
        </p:txBody>
      </p:sp>
      <p:sp>
        <p:nvSpPr>
          <p:cNvPr id="3" name="Content Placeholder 2"/>
          <p:cNvSpPr>
            <a:spLocks noGrp="1"/>
          </p:cNvSpPr>
          <p:nvPr>
            <p:ph idx="1"/>
          </p:nvPr>
        </p:nvSpPr>
        <p:spPr/>
        <p:txBody>
          <a:bodyPr/>
          <a:lstStyle/>
          <a:p>
            <a:pPr marL="0" indent="0" algn="ctr">
              <a:buNone/>
            </a:pPr>
            <a:r>
              <a:rPr lang="en-US" dirty="0" smtClean="0"/>
              <a:t>Look for a </a:t>
            </a:r>
            <a:r>
              <a:rPr lang="en-US" b="1" dirty="0" smtClean="0"/>
              <a:t>simple </a:t>
            </a:r>
            <a:r>
              <a:rPr lang="en-US" dirty="0" smtClean="0"/>
              <a:t>key fact or key point in the text.</a:t>
            </a:r>
          </a:p>
          <a:p>
            <a:pPr marL="0" indent="0" algn="ctr">
              <a:buNone/>
            </a:pPr>
            <a:endParaRPr lang="en-US" dirty="0"/>
          </a:p>
          <a:p>
            <a:pPr marL="0" indent="0" algn="ctr">
              <a:buNone/>
            </a:pPr>
            <a:r>
              <a:rPr lang="en-US" dirty="0" smtClean="0"/>
              <a:t>Write a question on a post-it note. The answer will link to your simple key fact or point.  </a:t>
            </a:r>
          </a:p>
          <a:p>
            <a:pPr marL="0" indent="0" algn="ctr">
              <a:buNone/>
            </a:pPr>
            <a:endParaRPr lang="en-US" dirty="0"/>
          </a:p>
          <a:p>
            <a:pPr marL="0" indent="0" algn="ctr">
              <a:buNone/>
            </a:pPr>
            <a:r>
              <a:rPr lang="en-US" dirty="0" smtClean="0"/>
              <a:t>Questions can begin with </a:t>
            </a:r>
            <a:r>
              <a:rPr lang="en-US" b="1" dirty="0" smtClean="0"/>
              <a:t>who, what, when, where </a:t>
            </a:r>
            <a:r>
              <a:rPr lang="en-US" dirty="0" smtClean="0"/>
              <a:t>or </a:t>
            </a:r>
            <a:r>
              <a:rPr lang="en-US" b="1" dirty="0" smtClean="0"/>
              <a:t>why</a:t>
            </a:r>
            <a:r>
              <a:rPr lang="en-US" dirty="0" smtClean="0"/>
              <a:t>.  </a:t>
            </a:r>
            <a:endParaRPr lang="en-GB"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5122" name="Picture 2" descr="Colored post it note paper, rounded edges, sticky notes for reminders  21880356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714" y="4986337"/>
            <a:ext cx="125238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8D3C9014-EB53-4966-8292-E8DD6DE36604}"/>
              </a:ext>
            </a:extLst>
          </p:cNvPr>
          <p:cNvPicPr/>
          <p:nvPr/>
        </p:nvPicPr>
        <p:blipFill>
          <a:blip r:embed="rId6">
            <a:extLst>
              <a:ext uri="{BEBA8EAE-BF5A-486C-A8C5-ECC9F3942E4B}">
                <a14:imgProps xmlns:a14="http://schemas.microsoft.com/office/drawing/2010/main">
                  <a14:imgLayer r:embed="rId7">
                    <a14:imgEffect>
                      <a14:backgroundRemoval t="10000" b="90000" l="982" r="97381">
                        <a14:foregroundMark x1="8020" y1="51724" x2="8020" y2="51724"/>
                        <a14:foregroundMark x1="41899" y1="53448" x2="41899" y2="53448"/>
                        <a14:foregroundMark x1="41899" y1="53448" x2="8511" y2="54483"/>
                        <a14:foregroundMark x1="8511" y1="58276" x2="17676" y2="67241"/>
                        <a14:foregroundMark x1="55974" y1="53448" x2="89034" y2="53448"/>
                        <a14:foregroundMark x1="86416" y1="47931" x2="86416" y2="65517"/>
                        <a14:foregroundMark x1="54664" y1="52414" x2="58265" y2="54483"/>
                        <a14:foregroundMark x1="81506" y1="30345" x2="87725" y2="21724"/>
                        <a14:foregroundMark x1="72013" y1="26552" x2="74141" y2="18276"/>
                        <a14:foregroundMark x1="84452" y1="34483" x2="90671" y2="29310"/>
                        <a14:foregroundMark x1="87234" y1="40345" x2="93781" y2="37241"/>
                        <a14:foregroundMark x1="90998" y1="45517" x2="94763" y2="44483"/>
                        <a14:foregroundMark x1="94763" y1="44483" x2="97054" y2="42414"/>
                      </a14:backgroundRemoval>
                    </a14:imgEffect>
                  </a14:imgLayer>
                </a14:imgProps>
              </a:ext>
            </a:extLst>
          </a:blip>
          <a:stretch>
            <a:fillRect/>
          </a:stretch>
        </p:blipFill>
        <p:spPr>
          <a:xfrm>
            <a:off x="7897804" y="515202"/>
            <a:ext cx="2203616" cy="1025406"/>
          </a:xfrm>
          <a:prstGeom prst="rect">
            <a:avLst/>
          </a:prstGeom>
        </p:spPr>
      </p:pic>
    </p:spTree>
    <p:extLst>
      <p:ext uri="{BB962C8B-B14F-4D97-AF65-F5344CB8AC3E}">
        <p14:creationId xmlns:p14="http://schemas.microsoft.com/office/powerpoint/2010/main" val="2293310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Evaluative Question </a:t>
            </a:r>
            <a:endParaRPr lang="en-GB" b="1" dirty="0"/>
          </a:p>
        </p:txBody>
      </p:sp>
      <p:sp>
        <p:nvSpPr>
          <p:cNvPr id="3" name="Content Placeholder 2"/>
          <p:cNvSpPr>
            <a:spLocks noGrp="1"/>
          </p:cNvSpPr>
          <p:nvPr>
            <p:ph idx="1"/>
          </p:nvPr>
        </p:nvSpPr>
        <p:spPr/>
        <p:txBody>
          <a:bodyPr>
            <a:normAutofit/>
          </a:bodyPr>
          <a:lstStyle/>
          <a:p>
            <a:pPr marL="0" indent="0">
              <a:buNone/>
            </a:pPr>
            <a:r>
              <a:rPr lang="en-GB" sz="4000" dirty="0" smtClean="0"/>
              <a:t>Look at the title of this poem. Do you think Sarah thinks time passes fast or slowly? Why do you think this?</a:t>
            </a:r>
          </a:p>
          <a:p>
            <a:pPr marL="0" indent="0">
              <a:buNone/>
            </a:pPr>
            <a:endParaRPr lang="en-GB" sz="4000" dirty="0"/>
          </a:p>
          <a:p>
            <a:pPr marL="0" indent="0">
              <a:buNone/>
            </a:pPr>
            <a:endParaRPr lang="en-GB" sz="4000" dirty="0" smtClean="0"/>
          </a:p>
          <a:p>
            <a:pPr marL="0" indent="0">
              <a:buNone/>
            </a:pPr>
            <a:r>
              <a:rPr lang="en-GB" sz="4000" dirty="0" smtClean="0"/>
              <a:t>Discuss why different people like different times of year.</a:t>
            </a:r>
            <a:endParaRPr lang="en-GB" sz="40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561095" y="-1155133"/>
              <a:ext cx="360" cy="360"/>
            </p14:xfrm>
          </p:contentPart>
        </mc:Choice>
        <mc:Fallback xmlns="">
          <p:pic>
            <p:nvPicPr>
              <p:cNvPr id="5" name="Ink 4"/>
              <p:cNvPicPr/>
              <p:nvPr/>
            </p:nvPicPr>
            <p:blipFill>
              <a:blip r:embed="rId4"/>
              <a:stretch>
                <a:fillRect/>
              </a:stretch>
            </p:blipFill>
            <p:spPr>
              <a:xfrm>
                <a:off x="6549215" y="-1167013"/>
                <a:ext cx="24120" cy="24120"/>
              </a:xfrm>
              <a:prstGeom prst="rect">
                <a:avLst/>
              </a:prstGeom>
            </p:spPr>
          </p:pic>
        </mc:Fallback>
      </mc:AlternateContent>
      <p:pic>
        <p:nvPicPr>
          <p:cNvPr id="6" name="Picture 6" descr="https://images.twinkl.co.uk/tw1n/image/private/t_630/u/ux/screen-shot-2022-07-23-at-11.54.13_ver_1.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3634" y="0"/>
            <a:ext cx="1741470" cy="177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0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2074</Words>
  <Application>Microsoft Office PowerPoint</Application>
  <PresentationFormat>Widescreen</PresentationFormat>
  <Paragraphs>179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Comic Sans MS</vt:lpstr>
      <vt:lpstr>Times New Roman</vt:lpstr>
      <vt:lpstr>Office Theme</vt:lpstr>
      <vt:lpstr>Lesson 1</vt:lpstr>
      <vt:lpstr>Begin with the basics</vt:lpstr>
      <vt:lpstr>Teacher Read</vt:lpstr>
      <vt:lpstr>Vocabulary</vt:lpstr>
      <vt:lpstr>Echo Read</vt:lpstr>
      <vt:lpstr>Paired Read</vt:lpstr>
      <vt:lpstr>Fastest Finger: Retrieval Questions</vt:lpstr>
      <vt:lpstr>Your turn: Retrieval Questions</vt:lpstr>
      <vt:lpstr>Evaluative Question </vt:lpstr>
      <vt:lpstr>Lesson 2</vt:lpstr>
      <vt:lpstr>Vocabulary </vt:lpstr>
      <vt:lpstr>Fastest Finger: Your retrieval questions  </vt:lpstr>
      <vt:lpstr>Teacher Read</vt:lpstr>
      <vt:lpstr>Paired Read</vt:lpstr>
      <vt:lpstr>Vocabulary: Engage</vt:lpstr>
      <vt:lpstr>Vocabulary: Questions </vt:lpstr>
      <vt:lpstr>Summarise</vt:lpstr>
      <vt:lpstr>Lesson 3</vt:lpstr>
      <vt:lpstr>Vocabulary </vt:lpstr>
      <vt:lpstr>Independent Read </vt:lpstr>
      <vt:lpstr>Questions</vt:lpstr>
      <vt:lpstr>Reader’s Theatre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Burke</dc:creator>
  <cp:lastModifiedBy>MWortley</cp:lastModifiedBy>
  <cp:revision>29</cp:revision>
  <dcterms:created xsi:type="dcterms:W3CDTF">2024-07-09T07:42:12Z</dcterms:created>
  <dcterms:modified xsi:type="dcterms:W3CDTF">2024-08-09T13:19:42Z</dcterms:modified>
</cp:coreProperties>
</file>