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ink/ink12.xml" ContentType="application/inkml+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ink/ink14.xml" ContentType="application/inkml+xml"/>
  <Override PartName="/ppt/notesSlides/notesSlide15.xml" ContentType="application/vnd.openxmlformats-officedocument.presentationml.notesSlide+xml"/>
  <Override PartName="/ppt/ink/ink15.xml" ContentType="application/inkml+xml"/>
  <Override PartName="/ppt/notesSlides/notesSlide16.xml" ContentType="application/vnd.openxmlformats-officedocument.presentationml.notesSlide+xml"/>
  <Override PartName="/ppt/ink/ink16.xml" ContentType="application/inkml+xml"/>
  <Override PartName="/ppt/notesSlides/notesSlide17.xml" ContentType="application/vnd.openxmlformats-officedocument.presentationml.notesSlide+xml"/>
  <Override PartName="/ppt/ink/ink17.xml" ContentType="application/inkml+xml"/>
  <Override PartName="/ppt/notesSlides/notesSlide18.xml" ContentType="application/vnd.openxmlformats-officedocument.presentationml.notesSlide+xml"/>
  <Override PartName="/ppt/ink/ink18.xml" ContentType="application/inkml+xml"/>
  <Override PartName="/ppt/notesSlides/notesSlide19.xml" ContentType="application/vnd.openxmlformats-officedocument.presentationml.notesSlide+xml"/>
  <Override PartName="/ppt/ink/ink19.xml" ContentType="application/inkml+xml"/>
  <Override PartName="/ppt/notesSlides/notesSlide20.xml" ContentType="application/vnd.openxmlformats-officedocument.presentationml.notesSlide+xml"/>
  <Override PartName="/ppt/ink/ink20.xml" ContentType="application/inkml+xml"/>
  <Override PartName="/ppt/notesSlides/notesSlide21.xml" ContentType="application/vnd.openxmlformats-officedocument.presentationml.notesSlide+xml"/>
  <Override PartName="/ppt/ink/ink21.xml" ContentType="application/inkml+xml"/>
  <Override PartName="/ppt/notesSlides/notesSlide22.xml" ContentType="application/vnd.openxmlformats-officedocument.presentationml.notesSlide+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57" r:id="rId3"/>
    <p:sldId id="259" r:id="rId4"/>
    <p:sldId id="258" r:id="rId5"/>
    <p:sldId id="260" r:id="rId6"/>
    <p:sldId id="262" r:id="rId7"/>
    <p:sldId id="263" r:id="rId8"/>
    <p:sldId id="264" r:id="rId9"/>
    <p:sldId id="265" r:id="rId10"/>
    <p:sldId id="267" r:id="rId11"/>
    <p:sldId id="270" r:id="rId12"/>
    <p:sldId id="271" r:id="rId13"/>
    <p:sldId id="272" r:id="rId14"/>
    <p:sldId id="282" r:id="rId15"/>
    <p:sldId id="274" r:id="rId16"/>
    <p:sldId id="276" r:id="rId17"/>
    <p:sldId id="275" r:id="rId18"/>
    <p:sldId id="277" r:id="rId19"/>
    <p:sldId id="278" r:id="rId20"/>
    <p:sldId id="279"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90" autoAdjust="0"/>
  </p:normalViewPr>
  <p:slideViewPr>
    <p:cSldViewPr snapToGrid="0">
      <p:cViewPr>
        <p:scale>
          <a:sx n="80" d="100"/>
          <a:sy n="80" d="100"/>
        </p:scale>
        <p:origin x="6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27FA80-4150-43AF-BE31-C706CC2B2D66}" emma:medium="tactile" emma:mode="ink">
          <msink:context xmlns:msink="http://schemas.microsoft.com/ink/2010/main" type="writingRegion" rotatedBoundingBox="18225,-3208 18240,-3208 18240,-3193 18225,-3193"/>
        </emma:interpretation>
      </emma:emma>
    </inkml:annotationXML>
    <inkml:traceGroup>
      <inkml:annotationXML>
        <emma:emma xmlns:emma="http://www.w3.org/2003/04/emma" version="1.0">
          <emma:interpretation id="{BE18F80E-84A0-468F-8D53-FD135DA4EDA9}" emma:medium="tactile" emma:mode="ink">
            <msink:context xmlns:msink="http://schemas.microsoft.com/ink/2010/main" type="paragraph" rotatedBoundingBox="18225,-3208 18240,-3208 18240,-3193 18225,-3193" alignmentLevel="1"/>
          </emma:interpretation>
        </emma:emma>
      </inkml:annotationXML>
      <inkml:traceGroup>
        <inkml:annotationXML>
          <emma:emma xmlns:emma="http://www.w3.org/2003/04/emma" version="1.0">
            <emma:interpretation id="{CAEC4258-2001-41EE-83C8-4AC56E82AF07}" emma:medium="tactile" emma:mode="ink">
              <msink:context xmlns:msink="http://schemas.microsoft.com/ink/2010/main" type="line" rotatedBoundingBox="18225,-3208 18240,-3208 18240,-3193 18225,-3193"/>
            </emma:interpretation>
          </emma:emma>
        </inkml:annotationXML>
        <inkml:traceGroup>
          <inkml:annotationXML>
            <emma:emma xmlns:emma="http://www.w3.org/2003/04/emma" version="1.0">
              <emma:interpretation id="{B7613AC5-2A7E-433C-954F-623A08D966BA}" emma:medium="tactile" emma:mode="ink">
                <msink:context xmlns:msink="http://schemas.microsoft.com/ink/2010/main" type="inkWord" rotatedBoundingBox="18225,-3208 18240,-3208 18240,-3193 18225,-319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274D6-A3DC-476B-866E-77CA0AF47CFA}" type="datetimeFigureOut">
              <a:rPr lang="en-GB" smtClean="0"/>
              <a:t>01/09/2024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BD9C-4E89-42BB-93D6-DC740CDCE614}" type="slidenum">
              <a:rPr lang="en-GB" smtClean="0"/>
              <a:t>‹#›</a:t>
            </a:fld>
            <a:endParaRPr lang="en-GB"/>
          </a:p>
        </p:txBody>
      </p:sp>
    </p:spTree>
    <p:extLst>
      <p:ext uri="{BB962C8B-B14F-4D97-AF65-F5344CB8AC3E}">
        <p14:creationId xmlns:p14="http://schemas.microsoft.com/office/powerpoint/2010/main" val="254910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teachertoolkit.com/index.php/tool/quiz-quiz-tra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a:t>
            </a:r>
            <a:r>
              <a:rPr lang="en-US" baseline="0" dirty="0" smtClean="0"/>
              <a:t> author and book title</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a:t>
            </a:fld>
            <a:endParaRPr lang="en-GB"/>
          </a:p>
        </p:txBody>
      </p:sp>
    </p:spTree>
    <p:extLst>
      <p:ext uri="{BB962C8B-B14F-4D97-AF65-F5344CB8AC3E}">
        <p14:creationId xmlns:p14="http://schemas.microsoft.com/office/powerpoint/2010/main" val="419569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10</a:t>
            </a:fld>
            <a:endParaRPr lang="en-GB"/>
          </a:p>
        </p:txBody>
      </p:sp>
    </p:spTree>
    <p:extLst>
      <p:ext uri="{BB962C8B-B14F-4D97-AF65-F5344CB8AC3E}">
        <p14:creationId xmlns:p14="http://schemas.microsoft.com/office/powerpoint/2010/main" val="36779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11</a:t>
            </a:fld>
            <a:endParaRPr lang="en-GB"/>
          </a:p>
        </p:txBody>
      </p:sp>
    </p:spTree>
    <p:extLst>
      <p:ext uri="{BB962C8B-B14F-4D97-AF65-F5344CB8AC3E}">
        <p14:creationId xmlns:p14="http://schemas.microsoft.com/office/powerpoint/2010/main" val="67240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Your Questions:</a:t>
            </a:r>
            <a:r>
              <a:rPr lang="en-US" sz="1200" kern="1200" dirty="0" smtClean="0">
                <a:solidFill>
                  <a:schemeClr val="tx1"/>
                </a:solidFill>
                <a:effectLst/>
                <a:latin typeface="+mn-lt"/>
                <a:ea typeface="+mn-ea"/>
                <a:cs typeface="+mn-cs"/>
              </a:rPr>
              <a:t> Teacher to choose up to four of the retrieval questions generated in Lesson 1 and pupils to quickly answer, following the same process.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12</a:t>
            </a:fld>
            <a:endParaRPr lang="en-GB"/>
          </a:p>
        </p:txBody>
      </p:sp>
    </p:spTree>
    <p:extLst>
      <p:ext uri="{BB962C8B-B14F-4D97-AF65-F5344CB8AC3E}">
        <p14:creationId xmlns:p14="http://schemas.microsoft.com/office/powerpoint/2010/main" val="8365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US" sz="1200" kern="1200" dirty="0" smtClean="0">
                <a:solidFill>
                  <a:schemeClr val="tx1"/>
                </a:solidFill>
                <a:effectLst/>
                <a:latin typeface="+mn-lt"/>
                <a:ea typeface="+mn-ea"/>
                <a:cs typeface="+mn-cs"/>
              </a:rPr>
              <a:t>Intersperse with the following techniques to ensure that all pupils are engaged with their reading.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Jump in:  </a:t>
            </a:r>
            <a:r>
              <a:rPr lang="en-US" sz="1200" kern="1200" dirty="0" smtClean="0">
                <a:solidFill>
                  <a:schemeClr val="tx1"/>
                </a:solidFill>
                <a:effectLst/>
                <a:latin typeface="+mn-lt"/>
                <a:ea typeface="+mn-ea"/>
                <a:cs typeface="+mn-cs"/>
              </a:rPr>
              <a:t>Use intonation to indicate that all of the class should ‘jump in’ and chorally say the next word. To get the children to focus,</a:t>
            </a:r>
            <a:r>
              <a:rPr lang="en-US" sz="1200" kern="1200" baseline="0" dirty="0" smtClean="0">
                <a:solidFill>
                  <a:schemeClr val="tx1"/>
                </a:solidFill>
                <a:effectLst/>
                <a:latin typeface="+mn-lt"/>
                <a:ea typeface="+mn-ea"/>
                <a:cs typeface="+mn-cs"/>
              </a:rPr>
              <a:t> use the phrase ‘Eyes set…’ and the children repeat ‘you bet’</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Pick up: </a:t>
            </a:r>
            <a:r>
              <a:rPr lang="en-US" sz="1200" kern="1200" dirty="0" smtClean="0">
                <a:solidFill>
                  <a:schemeClr val="tx1"/>
                </a:solidFill>
                <a:effectLst/>
                <a:latin typeface="+mn-lt"/>
                <a:ea typeface="+mn-ea"/>
                <a:cs typeface="+mn-cs"/>
              </a:rPr>
              <a:t>Tap a pupil on the shoulder to indicate that they have to pick up from where you have left off; this keeps transactions silent and allows the text to flow. Keep durations short but unpredictable. Read between pupils reading to bridge the gap. Model expectations clearly.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13</a:t>
            </a:fld>
            <a:endParaRPr lang="en-GB"/>
          </a:p>
        </p:txBody>
      </p:sp>
    </p:spTree>
    <p:extLst>
      <p:ext uri="{BB962C8B-B14F-4D97-AF65-F5344CB8AC3E}">
        <p14:creationId xmlns:p14="http://schemas.microsoft.com/office/powerpoint/2010/main" val="337264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14</a:t>
            </a:fld>
            <a:endParaRPr lang="en-GB"/>
          </a:p>
        </p:txBody>
      </p:sp>
    </p:spTree>
    <p:extLst>
      <p:ext uri="{BB962C8B-B14F-4D97-AF65-F5344CB8AC3E}">
        <p14:creationId xmlns:p14="http://schemas.microsoft.com/office/powerpoint/2010/main" val="159205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 Engage</a:t>
            </a:r>
            <a:r>
              <a:rPr lang="en-US" sz="1200" kern="1200" dirty="0" smtClean="0">
                <a:solidFill>
                  <a:schemeClr val="tx1"/>
                </a:solidFill>
                <a:effectLst/>
                <a:latin typeface="+mn-lt"/>
                <a:ea typeface="+mn-ea"/>
                <a:cs typeface="+mn-cs"/>
              </a:rPr>
              <a:t>: Refer to target vocabulary and/or particularly difficult phrases. Further pupils’ understanding through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Draw it</a:t>
            </a:r>
            <a:r>
              <a:rPr lang="en-US" sz="1200" kern="1200" dirty="0" smtClean="0">
                <a:solidFill>
                  <a:schemeClr val="tx1"/>
                </a:solidFill>
                <a:effectLst/>
                <a:latin typeface="+mn-lt"/>
                <a:ea typeface="+mn-ea"/>
                <a:cs typeface="+mn-cs"/>
              </a:rPr>
              <a:t>: Pupils to draw an object or person, based on a descriptive section of the text.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Quiz </a:t>
            </a:r>
            <a:r>
              <a:rPr lang="en-US" sz="1200" b="1" kern="1200" dirty="0" err="1" smtClean="0">
                <a:solidFill>
                  <a:schemeClr val="tx1"/>
                </a:solidFill>
                <a:effectLst/>
                <a:latin typeface="+mn-lt"/>
                <a:ea typeface="+mn-ea"/>
                <a:cs typeface="+mn-cs"/>
              </a:rPr>
              <a:t>Quiz</a:t>
            </a:r>
            <a:r>
              <a:rPr lang="en-US" sz="1200" b="1" kern="1200" dirty="0" smtClean="0">
                <a:solidFill>
                  <a:schemeClr val="tx1"/>
                </a:solidFill>
                <a:effectLst/>
                <a:latin typeface="+mn-lt"/>
                <a:ea typeface="+mn-ea"/>
                <a:cs typeface="+mn-cs"/>
              </a:rPr>
              <a:t> Trade: </a:t>
            </a:r>
            <a:r>
              <a:rPr lang="en-US" sz="1200" kern="1200" dirty="0" smtClean="0">
                <a:solidFill>
                  <a:schemeClr val="tx1"/>
                </a:solidFill>
                <a:effectLst/>
                <a:latin typeface="+mn-lt"/>
                <a:ea typeface="+mn-ea"/>
                <a:cs typeface="+mn-cs"/>
              </a:rPr>
              <a:t>Pupils to have vocabulary on paper/whiteboards. Their partners are to give definition/act it out/use it in a sentence.</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Drama: </a:t>
            </a:r>
            <a:r>
              <a:rPr lang="en-US" sz="1200" kern="1200" dirty="0" smtClean="0">
                <a:solidFill>
                  <a:schemeClr val="tx1"/>
                </a:solidFill>
                <a:effectLst/>
                <a:latin typeface="+mn-lt"/>
                <a:ea typeface="+mn-ea"/>
                <a:cs typeface="+mn-cs"/>
              </a:rPr>
              <a:t>Pupils to act out a section of the text. Focus on how vocabulary conveys meaning in action or dialogue.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Freeze frames: </a:t>
            </a:r>
            <a:r>
              <a:rPr lang="en-US" sz="1200" kern="1200" dirty="0" smtClean="0">
                <a:solidFill>
                  <a:schemeClr val="tx1"/>
                </a:solidFill>
                <a:effectLst/>
                <a:latin typeface="+mn-lt"/>
                <a:ea typeface="+mn-ea"/>
                <a:cs typeface="+mn-cs"/>
              </a:rPr>
              <a:t>Pupils to create an image using their bodies, with no movement. They can represent people, objects or scenes, either individually or in groups.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https://www.theteachertoolkit.com/index.php/tool/quiz-quiz-trade</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15</a:t>
            </a:fld>
            <a:endParaRPr lang="en-GB"/>
          </a:p>
        </p:txBody>
      </p:sp>
    </p:spTree>
    <p:extLst>
      <p:ext uri="{BB962C8B-B14F-4D97-AF65-F5344CB8AC3E}">
        <p14:creationId xmlns:p14="http://schemas.microsoft.com/office/powerpoint/2010/main" val="291543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 Questions: </a:t>
            </a:r>
            <a:r>
              <a:rPr lang="en-US" sz="1200" kern="1200" dirty="0" smtClean="0">
                <a:solidFill>
                  <a:schemeClr val="tx1"/>
                </a:solidFill>
                <a:effectLst/>
                <a:latin typeface="+mn-lt"/>
                <a:ea typeface="+mn-ea"/>
                <a:cs typeface="+mn-cs"/>
              </a:rPr>
              <a:t>Pupils to answer questions in books, which give/explain the meanings of words in context or identify/explain how meaning is enhanced through the choice of words and phrases.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16</a:t>
            </a:fld>
            <a:endParaRPr lang="en-GB"/>
          </a:p>
        </p:txBody>
      </p:sp>
    </p:spTree>
    <p:extLst>
      <p:ext uri="{BB962C8B-B14F-4D97-AF65-F5344CB8AC3E}">
        <p14:creationId xmlns:p14="http://schemas.microsoft.com/office/powerpoint/2010/main" val="32459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Summarise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paragraphs/the whole text, reiterating how this skill is essential for retaining key information. Complete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Sequencing</a:t>
            </a:r>
            <a:r>
              <a:rPr lang="en-US" sz="1200" kern="1200" dirty="0" smtClean="0">
                <a:solidFill>
                  <a:schemeClr val="tx1"/>
                </a:solidFill>
                <a:effectLst/>
                <a:latin typeface="+mn-lt"/>
                <a:ea typeface="+mn-ea"/>
                <a:cs typeface="+mn-cs"/>
              </a:rPr>
              <a:t>: Pupils to sequence key events, either in a narrative or the key steps in a process. This could be through numbering the events or drawing/acting them out. KATE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True-or-false</a:t>
            </a:r>
            <a:r>
              <a:rPr lang="en-US" sz="1200" kern="1200" dirty="0" smtClean="0">
                <a:solidFill>
                  <a:schemeClr val="tx1"/>
                </a:solidFill>
                <a:effectLst/>
                <a:latin typeface="+mn-lt"/>
                <a:ea typeface="+mn-ea"/>
                <a:cs typeface="+mn-cs"/>
              </a:rPr>
              <a:t>: Pupils to demonstrate understanding of the text through determining whether or not a series of statements are true or false.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Stand-and-Share: </a:t>
            </a:r>
            <a:r>
              <a:rPr lang="en-US" sz="1200" kern="1200" dirty="0" smtClean="0">
                <a:solidFill>
                  <a:schemeClr val="tx1"/>
                </a:solidFill>
                <a:effectLst/>
                <a:latin typeface="+mn-lt"/>
                <a:ea typeface="+mn-ea"/>
                <a:cs typeface="+mn-cs"/>
              </a:rPr>
              <a:t>This activity is for retaining key information, particularly from a nonfiction book. Base activity around an open-ended question (e.g. Tell me everything the text tells you about…). Pupils stand up if they have any information about that topic. The teacher calls upon one pupil at a time to share. Pupils will sit down as soon as they have heard about everything they know about the topic, with subsequent points being new learning for them.</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17</a:t>
            </a:fld>
            <a:endParaRPr lang="en-GB"/>
          </a:p>
        </p:txBody>
      </p:sp>
    </p:spTree>
    <p:extLst>
      <p:ext uri="{BB962C8B-B14F-4D97-AF65-F5344CB8AC3E}">
        <p14:creationId xmlns:p14="http://schemas.microsoft.com/office/powerpoint/2010/main" val="419170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18</a:t>
            </a:fld>
            <a:endParaRPr lang="en-GB"/>
          </a:p>
        </p:txBody>
      </p:sp>
    </p:spTree>
    <p:extLst>
      <p:ext uri="{BB962C8B-B14F-4D97-AF65-F5344CB8AC3E}">
        <p14:creationId xmlns:p14="http://schemas.microsoft.com/office/powerpoint/2010/main" val="77903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19</a:t>
            </a:fld>
            <a:endParaRPr lang="en-GB"/>
          </a:p>
        </p:txBody>
      </p:sp>
    </p:spTree>
    <p:extLst>
      <p:ext uri="{BB962C8B-B14F-4D97-AF65-F5344CB8AC3E}">
        <p14:creationId xmlns:p14="http://schemas.microsoft.com/office/powerpoint/2010/main" val="316004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Begin with the basics</a:t>
            </a:r>
            <a:r>
              <a:rPr lang="en-GB" sz="1200" kern="1200" dirty="0" smtClean="0">
                <a:solidFill>
                  <a:schemeClr val="tx1"/>
                </a:solidFill>
                <a:effectLst/>
                <a:latin typeface="+mn-lt"/>
                <a:ea typeface="+mn-ea"/>
                <a:cs typeface="+mn-cs"/>
              </a:rPr>
              <a:t>: depending on the text, pupils can do </a:t>
            </a:r>
            <a:r>
              <a:rPr lang="en-GB" sz="1200" b="1" kern="1200" dirty="0" smtClean="0">
                <a:solidFill>
                  <a:schemeClr val="tx1"/>
                </a:solidFill>
                <a:effectLst/>
                <a:latin typeface="+mn-lt"/>
                <a:ea typeface="+mn-ea"/>
                <a:cs typeface="+mn-cs"/>
              </a:rPr>
              <a:t>one </a:t>
            </a:r>
            <a:r>
              <a:rPr lang="en-GB" sz="1200" kern="1200" dirty="0" smtClean="0">
                <a:solidFill>
                  <a:schemeClr val="tx1"/>
                </a:solidFill>
                <a:effectLst/>
                <a:latin typeface="+mn-lt"/>
                <a:ea typeface="+mn-ea"/>
                <a:cs typeface="+mn-cs"/>
              </a:rPr>
              <a:t>of the following:</a:t>
            </a:r>
          </a:p>
          <a:p>
            <a:pPr lvl="0"/>
            <a:r>
              <a:rPr lang="en-GB" sz="1200" kern="1200" dirty="0" smtClean="0">
                <a:solidFill>
                  <a:schemeClr val="tx1"/>
                </a:solidFill>
                <a:effectLst/>
                <a:latin typeface="+mn-lt"/>
                <a:ea typeface="+mn-ea"/>
                <a:cs typeface="+mn-cs"/>
              </a:rPr>
              <a:t>think about what they already know about a topic, from reading or other experiences, and try to make links. This helps pupils to infer and elaborate, fill in missing or incomplete information, and use existing mental structures to support recall. </a:t>
            </a:r>
          </a:p>
          <a:p>
            <a:pPr lvl="0"/>
            <a:r>
              <a:rPr lang="en-GB" sz="1200" kern="1200" dirty="0" smtClean="0">
                <a:solidFill>
                  <a:schemeClr val="tx1"/>
                </a:solidFill>
                <a:effectLst/>
                <a:latin typeface="+mn-lt"/>
                <a:ea typeface="+mn-ea"/>
                <a:cs typeface="+mn-cs"/>
              </a:rPr>
              <a:t>predict what might happen next, based on book cover/author/title/blurb/short extract, and discuss how this might motivate them to move on</a:t>
            </a:r>
          </a:p>
          <a:p>
            <a:pPr lvl="0"/>
            <a:r>
              <a:rPr lang="en-GB" sz="1200" kern="1200" dirty="0" smtClean="0">
                <a:solidFill>
                  <a:schemeClr val="tx1"/>
                </a:solidFill>
                <a:effectLst/>
                <a:latin typeface="+mn-lt"/>
                <a:ea typeface="+mn-ea"/>
                <a:cs typeface="+mn-cs"/>
              </a:rPr>
              <a:t>identify and discuss features of the text, focussing on specific features of fiction/nonfiction/poetry.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a:t>
            </a:fld>
            <a:endParaRPr lang="en-GB"/>
          </a:p>
        </p:txBody>
      </p:sp>
    </p:spTree>
    <p:extLst>
      <p:ext uri="{BB962C8B-B14F-4D97-AF65-F5344CB8AC3E}">
        <p14:creationId xmlns:p14="http://schemas.microsoft.com/office/powerpoint/2010/main" val="1750737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Independent Read: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a:t>
            </a:r>
            <a:r>
              <a:rPr lang="en-US" sz="1200" i="1" kern="1200" dirty="0" smtClean="0">
                <a:solidFill>
                  <a:schemeClr val="tx1"/>
                </a:solidFill>
                <a:effectLst/>
                <a:latin typeface="+mn-lt"/>
                <a:ea typeface="+mn-ea"/>
                <a:cs typeface="+mn-cs"/>
              </a:rPr>
              <a:t>Encourage decoding/chunking </a:t>
            </a:r>
            <a:r>
              <a:rPr lang="en-US" sz="1200" kern="1200" dirty="0" smtClean="0">
                <a:solidFill>
                  <a:schemeClr val="tx1"/>
                </a:solidFill>
                <a:effectLst/>
                <a:latin typeface="+mn-lt"/>
                <a:ea typeface="+mn-ea"/>
                <a:cs typeface="+mn-cs"/>
              </a:rPr>
              <a:t>where appropriate.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20</a:t>
            </a:fld>
            <a:endParaRPr lang="en-GB"/>
          </a:p>
        </p:txBody>
      </p:sp>
    </p:spTree>
    <p:extLst>
      <p:ext uri="{BB962C8B-B14F-4D97-AF65-F5344CB8AC3E}">
        <p14:creationId xmlns:p14="http://schemas.microsoft.com/office/powerpoint/2010/main" val="43685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Main questions:</a:t>
            </a:r>
            <a:r>
              <a:rPr lang="en-US" sz="1200" kern="1200" dirty="0" smtClean="0">
                <a:solidFill>
                  <a:schemeClr val="tx1"/>
                </a:solidFill>
                <a:effectLst/>
                <a:latin typeface="+mn-lt"/>
                <a:ea typeface="+mn-ea"/>
                <a:cs typeface="+mn-cs"/>
              </a:rPr>
              <a:t> Pupils to answer a variety of questions, based on the content domains, with a particular emphasis on inference. Questions may use the test-style format (see templates). The relevant images can help define the question types. Answers do not necessarily need to be written in full sentences; focus on the pupil’s understanding of the text. Pupils to identify and underline the key word/s in the question and text, if relevant. Pupils to self-mark, and then teachers to check, particularly focusing on subjective answers. Additional adult support may be given to SEN children.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21</a:t>
            </a:fld>
            <a:endParaRPr lang="en-GB"/>
          </a:p>
        </p:txBody>
      </p:sp>
    </p:spTree>
    <p:extLst>
      <p:ext uri="{BB962C8B-B14F-4D97-AF65-F5344CB8AC3E}">
        <p14:creationId xmlns:p14="http://schemas.microsoft.com/office/powerpoint/2010/main" val="25046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Reader’s Theatre: </a:t>
            </a:r>
            <a:r>
              <a:rPr lang="en-US" sz="1200" kern="1200" dirty="0" smtClean="0">
                <a:solidFill>
                  <a:schemeClr val="tx1"/>
                </a:solidFill>
                <a:effectLst/>
                <a:latin typeface="+mn-lt"/>
                <a:ea typeface="+mn-ea"/>
                <a:cs typeface="+mn-cs"/>
              </a:rPr>
              <a:t>A pupil/group performs the whole of the text to their peers. This could be recorded so that pupils can appraise their performance.</a:t>
            </a:r>
            <a:r>
              <a:rPr lang="en-US" sz="1200" b="1"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22</a:t>
            </a:fld>
            <a:endParaRPr lang="en-GB"/>
          </a:p>
        </p:txBody>
      </p:sp>
    </p:spTree>
    <p:extLst>
      <p:ext uri="{BB962C8B-B14F-4D97-AF65-F5344CB8AC3E}">
        <p14:creationId xmlns:p14="http://schemas.microsoft.com/office/powerpoint/2010/main" val="192895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GB" sz="1200" kern="1200" dirty="0" smtClean="0">
                <a:solidFill>
                  <a:schemeClr val="tx1"/>
                </a:solidFill>
                <a:effectLst/>
                <a:latin typeface="+mn-lt"/>
                <a:ea typeface="+mn-ea"/>
                <a:cs typeface="+mn-cs"/>
              </a:rPr>
              <a:t>act as a model of fluent reading, bringing characters to life and capturing the right tone of the text. Teachers may: </a:t>
            </a:r>
          </a:p>
          <a:p>
            <a:pPr lvl="0"/>
            <a:r>
              <a:rPr lang="en-GB" sz="1200" kern="1200" dirty="0" smtClean="0">
                <a:solidFill>
                  <a:schemeClr val="tx1"/>
                </a:solidFill>
                <a:effectLst/>
                <a:latin typeface="+mn-lt"/>
                <a:ea typeface="+mn-ea"/>
                <a:cs typeface="+mn-cs"/>
              </a:rPr>
              <a:t>model how a skilled reader fills in gaps as they read</a:t>
            </a:r>
          </a:p>
          <a:p>
            <a:pPr lvl="0"/>
            <a:r>
              <a:rPr lang="en-GB" sz="1200" kern="1200" dirty="0" smtClean="0">
                <a:solidFill>
                  <a:schemeClr val="tx1"/>
                </a:solidFill>
                <a:effectLst/>
                <a:latin typeface="+mn-lt"/>
                <a:ea typeface="+mn-ea"/>
                <a:cs typeface="+mn-cs"/>
              </a:rPr>
              <a:t>explain how ideas in the text and ideas from background knowledge are combined to make meaning</a:t>
            </a:r>
          </a:p>
          <a:p>
            <a:pPr lvl="0"/>
            <a:r>
              <a:rPr lang="en-GB" sz="1200" kern="1200" dirty="0" smtClean="0">
                <a:solidFill>
                  <a:schemeClr val="tx1"/>
                </a:solidFill>
                <a:effectLst/>
                <a:latin typeface="+mn-lt"/>
                <a:ea typeface="+mn-ea"/>
                <a:cs typeface="+mn-cs"/>
              </a:rPr>
              <a:t>think out loud about the content of the text, for example commenting on an unexpected plot twist </a:t>
            </a:r>
          </a:p>
          <a:p>
            <a:pPr lvl="0"/>
            <a:r>
              <a:rPr lang="en-GB" sz="1200" kern="1200" dirty="0" smtClean="0">
                <a:solidFill>
                  <a:schemeClr val="tx1"/>
                </a:solidFill>
                <a:effectLst/>
                <a:latin typeface="+mn-lt"/>
                <a:ea typeface="+mn-ea"/>
                <a:cs typeface="+mn-cs"/>
              </a:rPr>
              <a:t>share a key piece of knowledge (for example briefly explaining the historical context to an event)</a:t>
            </a:r>
          </a:p>
          <a:p>
            <a:pPr lvl="0"/>
            <a:r>
              <a:rPr lang="en-GB" sz="1200" kern="1200" dirty="0" smtClean="0">
                <a:solidFill>
                  <a:schemeClr val="tx1"/>
                </a:solidFill>
                <a:effectLst/>
                <a:latin typeface="+mn-lt"/>
                <a:ea typeface="+mn-ea"/>
                <a:cs typeface="+mn-cs"/>
              </a:rPr>
              <a:t>connect the story to pupils’ own experience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3</a:t>
            </a:fld>
            <a:endParaRPr lang="en-GB"/>
          </a:p>
        </p:txBody>
      </p:sp>
    </p:spTree>
    <p:extLst>
      <p:ext uri="{BB962C8B-B14F-4D97-AF65-F5344CB8AC3E}">
        <p14:creationId xmlns:p14="http://schemas.microsoft.com/office/powerpoint/2010/main" val="155267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4</a:t>
            </a:fld>
            <a:endParaRPr lang="en-GB"/>
          </a:p>
        </p:txBody>
      </p:sp>
    </p:spTree>
    <p:extLst>
      <p:ext uri="{BB962C8B-B14F-4D97-AF65-F5344CB8AC3E}">
        <p14:creationId xmlns:p14="http://schemas.microsoft.com/office/powerpoint/2010/main" val="111182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Echo Read</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Pupils chorally echo back a section reread by the teacher, emulating their intonation, tone, speed, volume, expression, movement, use of punctuation, etc.</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5</a:t>
            </a:fld>
            <a:endParaRPr lang="en-GB"/>
          </a:p>
        </p:txBody>
      </p:sp>
    </p:spTree>
    <p:extLst>
      <p:ext uri="{BB962C8B-B14F-4D97-AF65-F5344CB8AC3E}">
        <p14:creationId xmlns:p14="http://schemas.microsoft.com/office/powerpoint/2010/main" val="22266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6</a:t>
            </a:fld>
            <a:endParaRPr lang="en-GB"/>
          </a:p>
        </p:txBody>
      </p:sp>
    </p:spTree>
    <p:extLst>
      <p:ext uri="{BB962C8B-B14F-4D97-AF65-F5344CB8AC3E}">
        <p14:creationId xmlns:p14="http://schemas.microsoft.com/office/powerpoint/2010/main" val="397100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 Retrieval Questions: </a:t>
            </a:r>
            <a:r>
              <a:rPr lang="en-US" sz="1200" kern="1200" dirty="0" smtClean="0">
                <a:solidFill>
                  <a:schemeClr val="tx1"/>
                </a:solidFill>
                <a:effectLst/>
                <a:latin typeface="+mn-lt"/>
                <a:ea typeface="+mn-ea"/>
                <a:cs typeface="+mn-cs"/>
              </a:rPr>
              <a:t>Up to six quick-fire, teacher-led retrieval questions, which pupils quickly answer, one at a time, by highlighting the text. Feedback is instant. Encourage children to skim and scan for the correct section and key word/s.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7</a:t>
            </a:fld>
            <a:endParaRPr lang="en-GB"/>
          </a:p>
        </p:txBody>
      </p:sp>
    </p:spTree>
    <p:extLst>
      <p:ext uri="{BB962C8B-B14F-4D97-AF65-F5344CB8AC3E}">
        <p14:creationId xmlns:p14="http://schemas.microsoft.com/office/powerpoint/2010/main" val="413128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Your Turn: Retrieval Questions: </a:t>
            </a:r>
            <a:r>
              <a:rPr lang="en-US" sz="1200" kern="1200" dirty="0" smtClean="0">
                <a:solidFill>
                  <a:schemeClr val="tx1"/>
                </a:solidFill>
                <a:effectLst/>
                <a:latin typeface="+mn-lt"/>
                <a:ea typeface="+mn-ea"/>
                <a:cs typeface="+mn-cs"/>
              </a:rPr>
              <a:t>Pupils to generate their own retrieval questions about the text on a post-it note.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8</a:t>
            </a:fld>
            <a:endParaRPr lang="en-GB"/>
          </a:p>
        </p:txBody>
      </p:sp>
    </p:spTree>
    <p:extLst>
      <p:ext uri="{BB962C8B-B14F-4D97-AF65-F5344CB8AC3E}">
        <p14:creationId xmlns:p14="http://schemas.microsoft.com/office/powerpoint/2010/main" val="37691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Evaluative question: </a:t>
            </a:r>
            <a:r>
              <a:rPr lang="en-US" sz="1200" kern="1200" dirty="0" smtClean="0">
                <a:solidFill>
                  <a:schemeClr val="tx1"/>
                </a:solidFill>
                <a:effectLst/>
                <a:latin typeface="+mn-lt"/>
                <a:ea typeface="+mn-ea"/>
                <a:cs typeface="+mn-cs"/>
              </a:rPr>
              <a:t>Pupils to discuss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question that reflects on the tone, purpose and overall effectiveness of the text, providing ideas, raising issues and facilitating discussion.</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9</a:t>
            </a:fld>
            <a:endParaRPr lang="en-GB"/>
          </a:p>
        </p:txBody>
      </p:sp>
    </p:spTree>
    <p:extLst>
      <p:ext uri="{BB962C8B-B14F-4D97-AF65-F5344CB8AC3E}">
        <p14:creationId xmlns:p14="http://schemas.microsoft.com/office/powerpoint/2010/main" val="23507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172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98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7166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71703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C05C58-72A0-43B9-B498-34AD0C8A65A6}" type="datetimeFigureOut">
              <a:rPr lang="en-GB" smtClean="0"/>
              <a:t>01/09/2024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3250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05C58-72A0-43B9-B498-34AD0C8A65A6}" type="datetimeFigureOut">
              <a:rPr lang="en-GB" smtClean="0"/>
              <a:t>01/09/2024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5417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05C58-72A0-43B9-B498-34AD0C8A65A6}" type="datetimeFigureOut">
              <a:rPr lang="en-GB" smtClean="0"/>
              <a:t>01/09/2024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65805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05C58-72A0-43B9-B498-34AD0C8A65A6}" type="datetimeFigureOut">
              <a:rPr lang="en-GB" smtClean="0"/>
              <a:t>01/09/2024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6970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05C58-72A0-43B9-B498-34AD0C8A65A6}" type="datetimeFigureOut">
              <a:rPr lang="en-GB" smtClean="0"/>
              <a:t>01/09/2024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8005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42873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1551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05C58-72A0-43B9-B498-34AD0C8A65A6}" type="datetimeFigureOut">
              <a:rPr lang="en-GB" smtClean="0"/>
              <a:t>01/09/2024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7BC98-ADAC-462C-A10C-59AFFA3C0B71}" type="slidenum">
              <a:rPr lang="en-GB" smtClean="0"/>
              <a:t>‹#›</a:t>
            </a:fld>
            <a:endParaRPr lang="en-GB"/>
          </a:p>
        </p:txBody>
      </p:sp>
    </p:spTree>
    <p:extLst>
      <p:ext uri="{BB962C8B-B14F-4D97-AF65-F5344CB8AC3E}">
        <p14:creationId xmlns:p14="http://schemas.microsoft.com/office/powerpoint/2010/main" val="251012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1.xm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customXml" Target="../ink/ink15.xml"/><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customXml" Target="../ink/ink16.xml"/><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9.xml"/><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customXml" Target="../ink/ink2.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4.xml"/><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1</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Nonfiction: Arachnophobia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7" name="Group 6"/>
          <p:cNvGrpSpPr/>
          <p:nvPr/>
        </p:nvGrpSpPr>
        <p:grpSpPr>
          <a:xfrm>
            <a:off x="0" y="-18256"/>
            <a:ext cx="5893724" cy="1010655"/>
            <a:chOff x="0" y="-18256"/>
            <a:chExt cx="5893724" cy="1010655"/>
          </a:xfrm>
        </p:grpSpPr>
        <p:sp>
          <p:nvSpPr>
            <p:cNvPr id="3" name="Rectangle 2"/>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1026"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42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2</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Nonfiction: Arachnophobia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81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US" sz="3200" dirty="0" smtClean="0">
                          <a:solidFill>
                            <a:schemeClr val="bg1"/>
                          </a:solidFill>
                        </a:rPr>
                        <a:t>First</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Second</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Third</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US" sz="3200" kern="1200" dirty="0" smtClean="0">
                          <a:solidFill>
                            <a:schemeClr val="bg1"/>
                          </a:solidFill>
                          <a:latin typeface="+mn-lt"/>
                          <a:ea typeface="+mn-ea"/>
                          <a:cs typeface="+mn-cs"/>
                        </a:rPr>
                        <a:t>Forth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3200" kern="1200" dirty="0" smtClean="0">
                          <a:solidFill>
                            <a:schemeClr val="bg1"/>
                          </a:solidFill>
                          <a:latin typeface="+mn-lt"/>
                          <a:ea typeface="+mn-ea"/>
                          <a:cs typeface="+mn-cs"/>
                        </a:rPr>
                        <a:t>Fifth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3200" kern="1200" dirty="0" smtClean="0">
                          <a:solidFill>
                            <a:schemeClr val="bg1"/>
                          </a:solidFill>
                          <a:latin typeface="+mn-lt"/>
                          <a:ea typeface="+mn-ea"/>
                          <a:cs typeface="+mn-cs"/>
                        </a:rPr>
                        <a:t>Sixth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971072762"/>
                  </a:ext>
                </a:extLst>
              </a:tr>
            </a:tbl>
          </a:graphicData>
        </a:graphic>
      </p:graphicFrame>
      <p:pic>
        <p:nvPicPr>
          <p:cNvPr id="6" name="Picture 5"/>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pic>
        <p:nvPicPr>
          <p:cNvPr id="8" name="Picture 2" descr="What is the Diameter of a Circle? How to Find a Diameter? (Definition,  Examples) - BYJ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22" y="3916907"/>
            <a:ext cx="1869141" cy="188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0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Fastest Finger: Your retrieval questions  </a:t>
            </a:r>
            <a:endParaRPr lang="en-GB" b="1" dirty="0"/>
          </a:p>
        </p:txBody>
      </p:sp>
      <p:sp>
        <p:nvSpPr>
          <p:cNvPr id="3" name="Content Placeholder 2"/>
          <p:cNvSpPr>
            <a:spLocks noGrp="1"/>
          </p:cNvSpPr>
          <p:nvPr>
            <p:ph idx="1"/>
          </p:nvPr>
        </p:nvSpPr>
        <p:spPr/>
        <p:txBody>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529" y="365125"/>
            <a:ext cx="125238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p:sp>
        <p:nvSpPr>
          <p:cNvPr id="3" name="Content Placeholder 2"/>
          <p:cNvSpPr>
            <a:spLocks noGrp="1"/>
          </p:cNvSpPr>
          <p:nvPr>
            <p:ph idx="1"/>
          </p:nvPr>
        </p:nvSpPr>
        <p:spPr>
          <a:xfrm>
            <a:off x="562590" y="3344407"/>
            <a:ext cx="4383315" cy="2853193"/>
          </a:xfrm>
        </p:spPr>
        <p:txBody>
          <a:bodyPr>
            <a:noAutofit/>
          </a:bodyPr>
          <a:lstStyle/>
          <a:p>
            <a:pPr marL="0" indent="0">
              <a:buNone/>
            </a:pPr>
            <a:r>
              <a:rPr lang="en-US" sz="3600" dirty="0" smtClean="0"/>
              <a:t>If the teachers indicates to do so, the </a:t>
            </a:r>
            <a:r>
              <a:rPr lang="en-US" sz="3600" b="1" dirty="0" smtClean="0"/>
              <a:t>class </a:t>
            </a:r>
            <a:r>
              <a:rPr lang="en-US" sz="3600" dirty="0" smtClean="0"/>
              <a:t>will </a:t>
            </a:r>
            <a:r>
              <a:rPr lang="en-US" sz="3600" b="1" dirty="0" smtClean="0"/>
              <a:t>jump in </a:t>
            </a:r>
            <a:r>
              <a:rPr lang="en-US" sz="3600" dirty="0" smtClean="0"/>
              <a:t>and all say the next word.</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393542" y="3342367"/>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If</a:t>
            </a:r>
            <a:r>
              <a:rPr lang="en-US" sz="3600" b="1" dirty="0" smtClean="0"/>
              <a:t> you </a:t>
            </a:r>
            <a:r>
              <a:rPr lang="en-US" sz="3600" dirty="0" smtClean="0"/>
              <a:t>are tapped on the shoulder, </a:t>
            </a:r>
            <a:r>
              <a:rPr lang="en-US" sz="3600" b="1" dirty="0" smtClean="0"/>
              <a:t>pick up, </a:t>
            </a:r>
            <a:r>
              <a:rPr lang="en-US" sz="3600" dirty="0" smtClean="0"/>
              <a:t>reading</a:t>
            </a:r>
            <a:r>
              <a:rPr lang="en-US" sz="3600" b="1" dirty="0" smtClean="0"/>
              <a:t> </a:t>
            </a:r>
            <a:r>
              <a:rPr lang="en-US" sz="3600" dirty="0" smtClean="0"/>
              <a:t>from where the teacher left off. </a:t>
            </a:r>
            <a:br>
              <a:rPr lang="en-US" sz="3600" dirty="0" smtClean="0"/>
            </a:br>
            <a:r>
              <a:rPr lang="en-US" sz="3600" dirty="0" smtClean="0"/>
              <a:t>Carry on until the teacher takes over. </a:t>
            </a:r>
            <a:endParaRPr lang="en-GB" sz="3600" dirty="0"/>
          </a:p>
        </p:txBody>
      </p:sp>
    </p:spTree>
    <p:extLst>
      <p:ext uri="{BB962C8B-B14F-4D97-AF65-F5344CB8AC3E}">
        <p14:creationId xmlns:p14="http://schemas.microsoft.com/office/powerpoint/2010/main" val="148852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4" b="96512" l="10000" r="90000"/>
                    </a14:imgEffect>
                  </a14:imgLayer>
                </a14:imgProps>
              </a:ex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314451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Engage</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8196" name="Picture 4" descr="https://images.twinkl.co.uk/tr/image/upload/t_illustration/illustation/child-taking-a-photo-of-three-other-children-acting-out-a-scene.png"/>
          <p:cNvPicPr>
            <a:picLocks noChangeAspect="1" noChangeArrowheads="1"/>
          </p:cNvPicPr>
          <p:nvPr/>
        </p:nvPicPr>
        <p:blipFill rotWithShape="1">
          <a:blip r:embed="rId5">
            <a:extLst>
              <a:ext uri="{28A0092B-C50C-407E-A947-70E740481C1C}">
                <a14:useLocalDpi xmlns:a14="http://schemas.microsoft.com/office/drawing/2010/main" val="0"/>
              </a:ext>
            </a:extLst>
          </a:blip>
          <a:srcRect l="39947" r="20900" b="36349"/>
          <a:stretch/>
        </p:blipFill>
        <p:spPr bwMode="auto">
          <a:xfrm>
            <a:off x="8549245" y="809957"/>
            <a:ext cx="3056743" cy="248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5335799" y="227809"/>
            <a:ext cx="921704" cy="1462879"/>
          </a:xfrm>
          <a:prstGeom prst="rect">
            <a:avLst/>
          </a:prstGeom>
        </p:spPr>
      </p:pic>
      <p:sp>
        <p:nvSpPr>
          <p:cNvPr id="11" name="Content Placeholder 2"/>
          <p:cNvSpPr txBox="1">
            <a:spLocks/>
          </p:cNvSpPr>
          <p:nvPr/>
        </p:nvSpPr>
        <p:spPr>
          <a:xfrm>
            <a:off x="354313" y="1828004"/>
            <a:ext cx="6678561"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smtClean="0"/>
              <a:t>Act out how the cunning giant trapdoor spider captures its prey.</a:t>
            </a:r>
          </a:p>
          <a:p>
            <a:pPr marL="0" indent="0">
              <a:buFont typeface="Arial" panose="020B0604020202020204" pitchFamily="34" charset="0"/>
              <a:buNone/>
            </a:pPr>
            <a:r>
              <a:rPr lang="en-US" sz="3200" dirty="0" smtClean="0"/>
              <a:t>What are the key steps that we need to include?</a:t>
            </a:r>
            <a:endParaRPr lang="en-GB" sz="3200" dirty="0"/>
          </a:p>
        </p:txBody>
      </p:sp>
      <p:sp>
        <p:nvSpPr>
          <p:cNvPr id="13" name="Content Placeholder 2"/>
          <p:cNvSpPr txBox="1">
            <a:spLocks/>
          </p:cNvSpPr>
          <p:nvPr/>
        </p:nvSpPr>
        <p:spPr>
          <a:xfrm>
            <a:off x="8178745" y="3412726"/>
            <a:ext cx="3175055"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Drama</a:t>
            </a:r>
            <a:endParaRPr lang="en-GB" sz="3600" b="1" dirty="0"/>
          </a:p>
        </p:txBody>
      </p:sp>
    </p:spTree>
    <p:extLst>
      <p:ext uri="{BB962C8B-B14F-4D97-AF65-F5344CB8AC3E}">
        <p14:creationId xmlns:p14="http://schemas.microsoft.com/office/powerpoint/2010/main" val="346797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Questions </a:t>
            </a:r>
            <a:endParaRPr lang="en-GB" b="1" dirty="0"/>
          </a:p>
        </p:txBody>
      </p:sp>
      <p:sp>
        <p:nvSpPr>
          <p:cNvPr id="3" name="Content Placeholder 2"/>
          <p:cNvSpPr>
            <a:spLocks noGrp="1"/>
          </p:cNvSpPr>
          <p:nvPr>
            <p:ph idx="1"/>
          </p:nvPr>
        </p:nvSpPr>
        <p:spPr/>
        <p:txBody>
          <a:bodyPr>
            <a:normAutofit fontScale="92500" lnSpcReduction="10000"/>
          </a:bodyPr>
          <a:lstStyle/>
          <a:p>
            <a:r>
              <a:rPr lang="en-US" dirty="0" smtClean="0"/>
              <a:t>Which word is closest in its meaning to embark?</a:t>
            </a:r>
          </a:p>
          <a:p>
            <a:endParaRPr lang="en-US" dirty="0"/>
          </a:p>
          <a:p>
            <a:r>
              <a:rPr lang="en-US" dirty="0" smtClean="0"/>
              <a:t>Look at </a:t>
            </a:r>
            <a:r>
              <a:rPr lang="en-US" b="1" i="1" dirty="0" smtClean="0"/>
              <a:t>Fascinating Facts</a:t>
            </a:r>
            <a:r>
              <a:rPr lang="en-US" dirty="0" smtClean="0"/>
              <a:t>. Find a word that is similar in its meaning to </a:t>
            </a:r>
            <a:r>
              <a:rPr lang="en-US" b="1" dirty="0" smtClean="0"/>
              <a:t>try</a:t>
            </a:r>
            <a:r>
              <a:rPr lang="en-US" dirty="0" smtClean="0"/>
              <a:t>. </a:t>
            </a:r>
          </a:p>
          <a:p>
            <a:endParaRPr lang="en-US" dirty="0"/>
          </a:p>
          <a:p>
            <a:r>
              <a:rPr lang="en-US" dirty="0" smtClean="0"/>
              <a:t>Look at the phrase </a:t>
            </a:r>
            <a:r>
              <a:rPr lang="en-US" b="1" i="1" dirty="0" smtClean="0"/>
              <a:t>keep your eyes peeled</a:t>
            </a:r>
            <a:r>
              <a:rPr lang="en-US" i="1" dirty="0" smtClean="0"/>
              <a:t>. </a:t>
            </a:r>
            <a:r>
              <a:rPr lang="en-US" dirty="0" smtClean="0"/>
              <a:t>What do you think this means?</a:t>
            </a:r>
          </a:p>
          <a:p>
            <a:endParaRPr lang="en-US" dirty="0"/>
          </a:p>
          <a:p>
            <a:r>
              <a:rPr lang="en-US" dirty="0" smtClean="0"/>
              <a:t>Why do you think that the </a:t>
            </a:r>
            <a:r>
              <a:rPr lang="en-US" b="1" dirty="0" smtClean="0"/>
              <a:t>giant trapdoor spider </a:t>
            </a:r>
            <a:r>
              <a:rPr lang="en-US" dirty="0" smtClean="0"/>
              <a:t>is described as cunning? (2 marks)</a:t>
            </a:r>
          </a:p>
          <a:p>
            <a:endParaRPr lang="en-US" dirty="0"/>
          </a:p>
          <a:p>
            <a:r>
              <a:rPr lang="en-US" b="1" dirty="0" smtClean="0">
                <a:solidFill>
                  <a:srgbClr val="7030A0"/>
                </a:solidFill>
              </a:rPr>
              <a:t>Challenge:  </a:t>
            </a:r>
            <a:r>
              <a:rPr lang="en-US" dirty="0" smtClean="0">
                <a:solidFill>
                  <a:srgbClr val="7030A0"/>
                </a:solidFill>
              </a:rPr>
              <a:t>Create a mind-map of adjectives to describe the </a:t>
            </a:r>
            <a:r>
              <a:rPr lang="en-US" b="1" dirty="0" smtClean="0">
                <a:solidFill>
                  <a:srgbClr val="7030A0"/>
                </a:solidFill>
              </a:rPr>
              <a:t>black widow</a:t>
            </a:r>
            <a:r>
              <a:rPr lang="en-US" dirty="0" smtClean="0">
                <a:solidFill>
                  <a:srgbClr val="7030A0"/>
                </a:solidFill>
              </a:rPr>
              <a:t>. </a:t>
            </a:r>
            <a:endParaRPr lang="en-GB" b="1" dirty="0">
              <a:solidFill>
                <a:srgbClr val="7030A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7" name="Picture 4" descr="https://images.twinkl.co.uk/tw1n/image/private/t_630/u/ux/screen-shot-2022-07-23-at-11.52.56_ver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524"/>
          <a:stretch/>
        </p:blipFill>
        <p:spPr bwMode="auto">
          <a:xfrm>
            <a:off x="7180414" y="365125"/>
            <a:ext cx="2516230" cy="1170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5940099" y="218808"/>
            <a:ext cx="921704" cy="1462879"/>
          </a:xfrm>
          <a:prstGeom prst="rect">
            <a:avLst/>
          </a:prstGeom>
        </p:spPr>
      </p:pic>
    </p:spTree>
    <p:extLst>
      <p:ext uri="{BB962C8B-B14F-4D97-AF65-F5344CB8AC3E}">
        <p14:creationId xmlns:p14="http://schemas.microsoft.com/office/powerpoint/2010/main" val="177733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Summarise</a:t>
            </a:r>
            <a:endParaRPr lang="en-GB" b="1" dirty="0"/>
          </a:p>
        </p:txBody>
      </p:sp>
      <p:sp>
        <p:nvSpPr>
          <p:cNvPr id="3" name="Content Placeholder 2"/>
          <p:cNvSpPr>
            <a:spLocks noGrp="1"/>
          </p:cNvSpPr>
          <p:nvPr>
            <p:ph idx="1"/>
          </p:nvPr>
        </p:nvSpPr>
        <p:spPr/>
        <p:txBody>
          <a:bodyPr>
            <a:normAutofit/>
          </a:bodyPr>
          <a:lstStyle/>
          <a:p>
            <a:pPr marL="0" indent="0">
              <a:buNone/>
            </a:pPr>
            <a:r>
              <a:rPr lang="en-US" sz="3600" dirty="0" smtClean="0"/>
              <a:t>Stand-and-Share: </a:t>
            </a:r>
            <a:r>
              <a:rPr lang="en-GB" sz="3600" dirty="0" smtClean="0"/>
              <a:t>Facts </a:t>
            </a:r>
            <a:r>
              <a:rPr lang="en-GB" sz="3600" b="1" dirty="0" smtClean="0"/>
              <a:t>from the text </a:t>
            </a:r>
            <a:r>
              <a:rPr lang="en-GB" sz="3600" dirty="0" smtClean="0"/>
              <a:t>about golden orb weaver spiders, giant trapdoor spiders, goliath spiders or black widows. </a:t>
            </a:r>
            <a:endParaRPr lang="en-US" sz="3600" dirty="0" smtClean="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8" name="Picture 7" descr="Story mountain – Best resources for creative writing - Teachwire"/>
          <p:cNvPicPr/>
          <p:nvPr/>
        </p:nvPicPr>
        <p:blipFill>
          <a:blip r:embed="rId5" cstate="print">
            <a:extLst>
              <a:ext uri="{BEBA8EAE-BF5A-486C-A8C5-ECC9F3942E4B}">
                <a14:imgProps xmlns:a14="http://schemas.microsoft.com/office/drawing/2010/main">
                  <a14:imgLayer r:embed="rId6">
                    <a14:imgEffect>
                      <a14:backgroundRemoval t="9944" b="100000" l="5900" r="95100">
                        <a14:foregroundMark x1="29100" y1="39636" x2="53600" y2="29552"/>
                        <a14:foregroundMark x1="53600" y1="29552" x2="50500" y2="43697"/>
                        <a14:foregroundMark x1="62200" y1="51401" x2="57700" y2="47339"/>
                      </a14:backgroundRemoval>
                    </a14:imgEffect>
                  </a14:imgLayer>
                </a14:imgProps>
              </a:ext>
              <a:ext uri="{28A0092B-C50C-407E-A947-70E740481C1C}">
                <a14:useLocalDpi xmlns:a14="http://schemas.microsoft.com/office/drawing/2010/main" val="0"/>
              </a:ext>
            </a:extLst>
          </a:blip>
          <a:srcRect/>
          <a:stretch>
            <a:fillRect/>
          </a:stretch>
        </p:blipFill>
        <p:spPr bwMode="auto">
          <a:xfrm>
            <a:off x="3606800" y="0"/>
            <a:ext cx="2489200" cy="1776730"/>
          </a:xfrm>
          <a:prstGeom prst="rect">
            <a:avLst/>
          </a:prstGeom>
          <a:noFill/>
          <a:ln>
            <a:noFill/>
          </a:ln>
        </p:spPr>
      </p:pic>
    </p:spTree>
    <p:extLst>
      <p:ext uri="{BB962C8B-B14F-4D97-AF65-F5344CB8AC3E}">
        <p14:creationId xmlns:p14="http://schemas.microsoft.com/office/powerpoint/2010/main" val="375498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3</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Nonfiction: Arachnophobia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65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US" sz="3200" dirty="0" smtClean="0">
                          <a:solidFill>
                            <a:schemeClr val="bg1"/>
                          </a:solidFill>
                        </a:rPr>
                        <a:t>First</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Second</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Third</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US" sz="3200" kern="1200" dirty="0" smtClean="0">
                          <a:solidFill>
                            <a:schemeClr val="bg1"/>
                          </a:solidFill>
                          <a:latin typeface="+mn-lt"/>
                          <a:ea typeface="+mn-ea"/>
                          <a:cs typeface="+mn-cs"/>
                        </a:rPr>
                        <a:t>Forth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3200" kern="1200" dirty="0" smtClean="0">
                          <a:solidFill>
                            <a:schemeClr val="bg1"/>
                          </a:solidFill>
                          <a:latin typeface="+mn-lt"/>
                          <a:ea typeface="+mn-ea"/>
                          <a:cs typeface="+mn-cs"/>
                        </a:rPr>
                        <a:t>Fifth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US" sz="3200" kern="1200" dirty="0" smtClean="0">
                          <a:solidFill>
                            <a:schemeClr val="bg1"/>
                          </a:solidFill>
                          <a:latin typeface="+mn-lt"/>
                          <a:ea typeface="+mn-ea"/>
                          <a:cs typeface="+mn-cs"/>
                        </a:rPr>
                        <a:t>Sixth</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971072762"/>
                  </a:ext>
                </a:extLst>
              </a:tr>
            </a:tbl>
          </a:graphicData>
        </a:graphic>
      </p:graphicFrame>
      <p:pic>
        <p:nvPicPr>
          <p:cNvPr id="6" name="Picture 5"/>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pic>
        <p:nvPicPr>
          <p:cNvPr id="8" name="Picture 2" descr="What is the Diameter of a Circle? How to Find a Diameter? (Definition,  Examples) - BYJ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22" y="3916907"/>
            <a:ext cx="1869141" cy="188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Begin with the basics</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1026" name="Picture 2" descr="What Is Included in an Employment Background Che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65125"/>
            <a:ext cx="1331835" cy="1331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2445" y="3503053"/>
            <a:ext cx="5640946" cy="830997"/>
          </a:xfrm>
          <a:prstGeom prst="rect">
            <a:avLst/>
          </a:prstGeom>
          <a:noFill/>
        </p:spPr>
        <p:txBody>
          <a:bodyPr wrap="square" rtlCol="0">
            <a:spAutoFit/>
          </a:bodyPr>
          <a:lstStyle/>
          <a:p>
            <a:pPr algn="ctr"/>
            <a:r>
              <a:rPr lang="en-US" sz="4800" dirty="0" smtClean="0"/>
              <a:t>arachno</a:t>
            </a:r>
            <a:r>
              <a:rPr lang="en-US" sz="4800" b="1" dirty="0" smtClean="0"/>
              <a:t>phobia</a:t>
            </a:r>
            <a:endParaRPr lang="en-GB" sz="4800" b="1" dirty="0"/>
          </a:p>
        </p:txBody>
      </p:sp>
      <p:sp>
        <p:nvSpPr>
          <p:cNvPr id="4" name="Rectangle 3"/>
          <p:cNvSpPr/>
          <p:nvPr/>
        </p:nvSpPr>
        <p:spPr>
          <a:xfrm>
            <a:off x="5962918" y="2181372"/>
            <a:ext cx="6096000" cy="830997"/>
          </a:xfrm>
          <a:prstGeom prst="rect">
            <a:avLst/>
          </a:prstGeom>
        </p:spPr>
        <p:txBody>
          <a:bodyPr>
            <a:spAutoFit/>
          </a:bodyPr>
          <a:lstStyle/>
          <a:p>
            <a:pPr algn="ctr"/>
            <a:r>
              <a:rPr lang="en-US" sz="2400" dirty="0"/>
              <a:t>Where else have you heard the word </a:t>
            </a:r>
            <a:r>
              <a:rPr lang="en-US" sz="2400" i="1" dirty="0"/>
              <a:t>phobia</a:t>
            </a:r>
            <a:r>
              <a:rPr lang="en-US" sz="2400" dirty="0"/>
              <a:t>? What does it mean?</a:t>
            </a:r>
            <a:endParaRPr lang="en-GB" sz="2400" dirty="0"/>
          </a:p>
        </p:txBody>
      </p:sp>
      <p:sp>
        <p:nvSpPr>
          <p:cNvPr id="8" name="Rectangle 7"/>
          <p:cNvSpPr/>
          <p:nvPr/>
        </p:nvSpPr>
        <p:spPr>
          <a:xfrm>
            <a:off x="838200" y="5293407"/>
            <a:ext cx="6096000" cy="1200329"/>
          </a:xfrm>
          <a:prstGeom prst="rect">
            <a:avLst/>
          </a:prstGeom>
        </p:spPr>
        <p:txBody>
          <a:bodyPr>
            <a:spAutoFit/>
          </a:bodyPr>
          <a:lstStyle/>
          <a:p>
            <a:pPr algn="ctr"/>
            <a:r>
              <a:rPr lang="en-US" sz="2400" b="1" dirty="0" smtClean="0"/>
              <a:t>Arachnids </a:t>
            </a:r>
            <a:r>
              <a:rPr lang="en-US" sz="2400" dirty="0" smtClean="0"/>
              <a:t>are eight-legged creatures. </a:t>
            </a:r>
            <a:r>
              <a:rPr lang="en-US" sz="2400" dirty="0"/>
              <a:t>I</a:t>
            </a:r>
            <a:r>
              <a:rPr lang="en-US" sz="2400" dirty="0" smtClean="0"/>
              <a:t>t can refer to spiders and also scorpions and ticks.</a:t>
            </a:r>
          </a:p>
          <a:p>
            <a:pPr algn="ctr"/>
            <a:r>
              <a:rPr lang="en-US" sz="2400" dirty="0" smtClean="0"/>
              <a:t>Why are some people scared of spiders?</a:t>
            </a:r>
            <a:endParaRPr lang="en-GB" sz="2400" dirty="0"/>
          </a:p>
        </p:txBody>
      </p:sp>
      <p:sp>
        <p:nvSpPr>
          <p:cNvPr id="9" name="Rectangle 8"/>
          <p:cNvSpPr/>
          <p:nvPr/>
        </p:nvSpPr>
        <p:spPr>
          <a:xfrm>
            <a:off x="313386" y="3456886"/>
            <a:ext cx="3048000" cy="461665"/>
          </a:xfrm>
          <a:prstGeom prst="rect">
            <a:avLst/>
          </a:prstGeom>
        </p:spPr>
        <p:txBody>
          <a:bodyPr wrap="square">
            <a:spAutoFit/>
          </a:bodyPr>
          <a:lstStyle/>
          <a:p>
            <a:pPr algn="ctr"/>
            <a:r>
              <a:rPr lang="en-US" sz="2400" b="1" dirty="0"/>
              <a:t>g</a:t>
            </a:r>
            <a:r>
              <a:rPr lang="en-US" sz="2400" b="1" dirty="0" smtClean="0"/>
              <a:t>iant trapdoor spider</a:t>
            </a:r>
            <a:endParaRPr lang="en-GB" sz="2400" b="1" dirty="0"/>
          </a:p>
        </p:txBody>
      </p:sp>
      <p:sp>
        <p:nvSpPr>
          <p:cNvPr id="10" name="Rectangle 9"/>
          <p:cNvSpPr/>
          <p:nvPr/>
        </p:nvSpPr>
        <p:spPr>
          <a:xfrm>
            <a:off x="7486918" y="6146415"/>
            <a:ext cx="3048000" cy="461665"/>
          </a:xfrm>
          <a:prstGeom prst="rect">
            <a:avLst/>
          </a:prstGeom>
        </p:spPr>
        <p:txBody>
          <a:bodyPr wrap="square">
            <a:spAutoFit/>
          </a:bodyPr>
          <a:lstStyle/>
          <a:p>
            <a:pPr algn="ctr"/>
            <a:r>
              <a:rPr lang="en-US" sz="2400" b="1" dirty="0"/>
              <a:t>g</a:t>
            </a:r>
            <a:r>
              <a:rPr lang="en-US" sz="2400" b="1" dirty="0" smtClean="0"/>
              <a:t>oliath spider</a:t>
            </a:r>
            <a:endParaRPr lang="en-GB" sz="2400" b="1" dirty="0"/>
          </a:p>
        </p:txBody>
      </p:sp>
      <p:sp>
        <p:nvSpPr>
          <p:cNvPr id="11" name="Rectangle 10"/>
          <p:cNvSpPr/>
          <p:nvPr/>
        </p:nvSpPr>
        <p:spPr>
          <a:xfrm>
            <a:off x="9144000" y="4593901"/>
            <a:ext cx="3048000" cy="461665"/>
          </a:xfrm>
          <a:prstGeom prst="rect">
            <a:avLst/>
          </a:prstGeom>
        </p:spPr>
        <p:txBody>
          <a:bodyPr wrap="square">
            <a:spAutoFit/>
          </a:bodyPr>
          <a:lstStyle/>
          <a:p>
            <a:pPr algn="ctr"/>
            <a:r>
              <a:rPr lang="en-US" sz="2400" b="1" dirty="0"/>
              <a:t>b</a:t>
            </a:r>
            <a:r>
              <a:rPr lang="en-US" sz="2400" b="1" dirty="0" smtClean="0"/>
              <a:t>lack widow</a:t>
            </a:r>
            <a:endParaRPr lang="en-GB" sz="2400" b="1" dirty="0"/>
          </a:p>
        </p:txBody>
      </p:sp>
      <p:sp>
        <p:nvSpPr>
          <p:cNvPr id="12" name="Rectangle 11"/>
          <p:cNvSpPr/>
          <p:nvPr/>
        </p:nvSpPr>
        <p:spPr>
          <a:xfrm>
            <a:off x="564524" y="2342954"/>
            <a:ext cx="3048000" cy="461665"/>
          </a:xfrm>
          <a:prstGeom prst="rect">
            <a:avLst/>
          </a:prstGeom>
        </p:spPr>
        <p:txBody>
          <a:bodyPr wrap="square">
            <a:spAutoFit/>
          </a:bodyPr>
          <a:lstStyle/>
          <a:p>
            <a:pPr algn="ctr"/>
            <a:r>
              <a:rPr lang="en-US" sz="2400" b="1" dirty="0"/>
              <a:t>g</a:t>
            </a:r>
            <a:r>
              <a:rPr lang="en-US" sz="2400" b="1" dirty="0" smtClean="0"/>
              <a:t>olden orb weaver</a:t>
            </a:r>
            <a:endParaRPr lang="en-GB" sz="2400" b="1" dirty="0"/>
          </a:p>
        </p:txBody>
      </p:sp>
      <p:pic>
        <p:nvPicPr>
          <p:cNvPr id="6" name="Picture 2" descr="Golden Orb Web Spid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4909" y="1410845"/>
            <a:ext cx="1242811" cy="1864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A giant trapdoor spider was discovered in Australia : N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1415" y="4080442"/>
            <a:ext cx="1907704" cy="1073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Black widow spiders: Facts about this infamous group of arachnids | Live  Scie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9298" y="3272220"/>
            <a:ext cx="2004755" cy="112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goliath birdeater spid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0608" y="4824733"/>
            <a:ext cx="2006629" cy="1335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3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Independent Read </a:t>
            </a:r>
            <a:endParaRPr lang="en-GB" b="1" dirty="0"/>
          </a:p>
        </p:txBody>
      </p:sp>
      <p:sp>
        <p:nvSpPr>
          <p:cNvPr id="3" name="Content Placeholder 2"/>
          <p:cNvSpPr>
            <a:spLocks noGrp="1"/>
          </p:cNvSpPr>
          <p:nvPr>
            <p:ph idx="1"/>
          </p:nvPr>
        </p:nvSpPr>
        <p:spPr/>
        <p:txBody>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Boy reading a book at a des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0" b="98095" l="10000" r="90000"/>
                    </a14:imgEffect>
                  </a14:imgLayer>
                </a14:imgProps>
              </a:ext>
              <a:ext uri="{28A0092B-C50C-407E-A947-70E740481C1C}">
                <a14:useLocalDpi xmlns:a14="http://schemas.microsoft.com/office/drawing/2010/main" val="0"/>
              </a:ext>
            </a:extLst>
          </a:blip>
          <a:srcRect/>
          <a:stretch>
            <a:fillRect/>
          </a:stretch>
        </p:blipFill>
        <p:spPr bwMode="auto">
          <a:xfrm>
            <a:off x="4936122" y="244475"/>
            <a:ext cx="289242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 Which spider has the strongest web?</a:t>
            </a:r>
          </a:p>
          <a:p>
            <a:pPr marL="0" indent="0">
              <a:buNone/>
            </a:pPr>
            <a:r>
              <a:rPr lang="en-US" dirty="0"/>
              <a:t> </a:t>
            </a:r>
            <a:r>
              <a:rPr lang="en-US" dirty="0" smtClean="0"/>
              <a:t>  b) Why are scientists trying to copy this material? </a:t>
            </a:r>
            <a:br>
              <a:rPr lang="en-US" dirty="0" smtClean="0"/>
            </a:br>
            <a:endParaRPr lang="en-US" dirty="0" smtClean="0"/>
          </a:p>
          <a:p>
            <a:pPr marL="0" indent="0">
              <a:buNone/>
            </a:pPr>
            <a:r>
              <a:rPr lang="en-US" dirty="0" smtClean="0"/>
              <a:t>2a) What do you think is meant by </a:t>
            </a:r>
            <a:r>
              <a:rPr lang="en-US" i="1" dirty="0" smtClean="0"/>
              <a:t>hidden realm</a:t>
            </a:r>
            <a:r>
              <a:rPr lang="en-US" dirty="0" smtClean="0"/>
              <a:t>? (2 marks)</a:t>
            </a:r>
            <a:br>
              <a:rPr lang="en-US" dirty="0" smtClean="0"/>
            </a:br>
            <a:endParaRPr lang="en-US" dirty="0"/>
          </a:p>
          <a:p>
            <a:pPr marL="0" indent="0">
              <a:buNone/>
            </a:pPr>
            <a:r>
              <a:rPr lang="en-US" dirty="0"/>
              <a:t>3</a:t>
            </a:r>
            <a:r>
              <a:rPr lang="en-US" dirty="0" smtClean="0"/>
              <a:t>) How does the goliath spider consume its prey and why? (2 marks)</a:t>
            </a:r>
            <a:br>
              <a:rPr lang="en-US" dirty="0" smtClean="0"/>
            </a:br>
            <a:endParaRPr lang="en-US" dirty="0" smtClean="0"/>
          </a:p>
          <a:p>
            <a:pPr marL="0" indent="0">
              <a:buNone/>
            </a:pPr>
            <a:r>
              <a:rPr lang="en-US" dirty="0" smtClean="0"/>
              <a:t>4) The text refers to spiders as a </a:t>
            </a:r>
            <a:r>
              <a:rPr lang="en-US" i="1" dirty="0" smtClean="0"/>
              <a:t>vicious killer</a:t>
            </a:r>
            <a:r>
              <a:rPr lang="en-US" dirty="0" smtClean="0"/>
              <a:t>. </a:t>
            </a:r>
          </a:p>
          <a:p>
            <a:pPr marL="0" indent="0">
              <a:buNone/>
            </a:pPr>
            <a:r>
              <a:rPr lang="en-US" dirty="0" smtClean="0"/>
              <a:t>Do you agree or disagree with this statement? Use evidence from the text to support your answer. </a:t>
            </a:r>
          </a:p>
          <a:p>
            <a:endParaRPr lang="en-US" dirty="0"/>
          </a:p>
          <a:p>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5"/>
              <a:stretch>
                <a:fillRect/>
              </a:stretch>
            </p:blipFill>
            <p:spPr>
              <a:xfrm>
                <a:off x="6549215" y="-1167013"/>
                <a:ext cx="24120" cy="24120"/>
              </a:xfrm>
              <a:prstGeom prst="rect">
                <a:avLst/>
              </a:prstGeom>
            </p:spPr>
          </p:pic>
        </mc:Fallback>
      </mc:AlternateContent>
      <p:pic>
        <p:nvPicPr>
          <p:cNvPr id="8" name="Picture 7"/>
          <p:cNvPicPr>
            <a:picLocks noChangeAspect="1"/>
          </p:cNvPicPr>
          <p:nvPr/>
        </p:nvPicPr>
        <p:blipFill>
          <a:blip r:embed="rId6"/>
          <a:stretch>
            <a:fillRect/>
          </a:stretch>
        </p:blipFill>
        <p:spPr>
          <a:xfrm>
            <a:off x="3675452" y="169309"/>
            <a:ext cx="5771286" cy="1717193"/>
          </a:xfrm>
          <a:prstGeom prst="rect">
            <a:avLst/>
          </a:prstGeom>
        </p:spPr>
      </p:pic>
    </p:spTree>
    <p:extLst>
      <p:ext uri="{BB962C8B-B14F-4D97-AF65-F5344CB8AC3E}">
        <p14:creationId xmlns:p14="http://schemas.microsoft.com/office/powerpoint/2010/main" val="3673231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Reader’s Theatre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4" name="Picture 3"/>
          <p:cNvPicPr>
            <a:picLocks noChangeAspect="1"/>
          </p:cNvPicPr>
          <p:nvPr/>
        </p:nvPicPr>
        <p:blipFill>
          <a:blip r:embed="rId5"/>
          <a:stretch>
            <a:fillRect/>
          </a:stretch>
        </p:blipFill>
        <p:spPr>
          <a:xfrm>
            <a:off x="0" y="0"/>
            <a:ext cx="12182302" cy="6858000"/>
          </a:xfrm>
          <a:prstGeom prst="rect">
            <a:avLst/>
          </a:prstGeom>
        </p:spPr>
      </p:pic>
    </p:spTree>
    <p:extLst>
      <p:ext uri="{BB962C8B-B14F-4D97-AF65-F5344CB8AC3E}">
        <p14:creationId xmlns:p14="http://schemas.microsoft.com/office/powerpoint/2010/main" val="215986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rot="10800000">
            <a:off x="6738516" y="365125"/>
            <a:ext cx="4493592" cy="6194092"/>
          </a:xfrm>
          <a:prstGeom prst="rect">
            <a:avLst/>
          </a:prstGeom>
        </p:spPr>
      </p:pic>
    </p:spTree>
    <p:extLst>
      <p:ext uri="{BB962C8B-B14F-4D97-AF65-F5344CB8AC3E}">
        <p14:creationId xmlns:p14="http://schemas.microsoft.com/office/powerpoint/2010/main" val="253419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21531924"/>
              </p:ext>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US" sz="3200" dirty="0" smtClean="0">
                          <a:solidFill>
                            <a:schemeClr val="bg1"/>
                          </a:solidFill>
                        </a:rPr>
                        <a:t>realm</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sinister </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smtClean="0">
                          <a:solidFill>
                            <a:schemeClr val="bg1"/>
                          </a:solidFill>
                        </a:rPr>
                        <a:t>endeavoring</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US" sz="3200" kern="1200" dirty="0" smtClean="0">
                          <a:solidFill>
                            <a:schemeClr val="bg1"/>
                          </a:solidFill>
                          <a:latin typeface="+mn-lt"/>
                          <a:ea typeface="+mn-ea"/>
                          <a:cs typeface="+mn-cs"/>
                        </a:rPr>
                        <a:t>duplicate</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kern="1200" dirty="0" smtClean="0">
                          <a:solidFill>
                            <a:schemeClr val="bg1"/>
                          </a:solidFill>
                          <a:latin typeface="+mn-lt"/>
                          <a:ea typeface="+mn-ea"/>
                          <a:cs typeface="+mn-cs"/>
                        </a:rPr>
                        <a:t>diameter</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kern="1200" dirty="0" smtClean="0">
                          <a:solidFill>
                            <a:schemeClr val="bg1"/>
                          </a:solidFill>
                          <a:latin typeface="+mn-lt"/>
                          <a:ea typeface="+mn-ea"/>
                          <a:cs typeface="+mn-cs"/>
                        </a:rPr>
                        <a:t>cunning </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1072762"/>
                  </a:ext>
                </a:extLst>
              </a:tr>
            </a:tbl>
          </a:graphicData>
        </a:graphic>
      </p:graphicFrame>
      <p:pic>
        <p:nvPicPr>
          <p:cNvPr id="7" name="Picture 6"/>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pic>
        <p:nvPicPr>
          <p:cNvPr id="2050" name="Picture 2" descr="What is the Diameter of a Circle? How to Find a Diameter? (Definition,  Examples) - BYJ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22" y="3916907"/>
            <a:ext cx="1869141" cy="188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6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Echo Read</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2050"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y reading book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017"/>
          <a:stretch/>
        </p:blipFill>
        <p:spPr bwMode="auto">
          <a:xfrm>
            <a:off x="5840534" y="743700"/>
            <a:ext cx="1624295" cy="1083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tonation Phrases in Phonet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774" y="2590800"/>
            <a:ext cx="462915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812642" y="2590800"/>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Capture the </a:t>
            </a:r>
            <a:r>
              <a:rPr lang="en-US" sz="3600" dirty="0" smtClean="0">
                <a:solidFill>
                  <a:srgbClr val="FF0000"/>
                </a:solidFill>
              </a:rPr>
              <a:t>t</a:t>
            </a:r>
            <a:r>
              <a:rPr lang="en-US" sz="3600" dirty="0" smtClean="0">
                <a:solidFill>
                  <a:srgbClr val="00B0F0"/>
                </a:solidFill>
              </a:rPr>
              <a:t>o</a:t>
            </a:r>
            <a:r>
              <a:rPr lang="en-US" sz="3600" dirty="0" smtClean="0">
                <a:solidFill>
                  <a:srgbClr val="00B050"/>
                </a:solidFill>
              </a:rPr>
              <a:t>n</a:t>
            </a:r>
            <a:r>
              <a:rPr lang="en-US" sz="3600" dirty="0" smtClean="0">
                <a:solidFill>
                  <a:srgbClr val="7030A0"/>
                </a:solidFill>
              </a:rPr>
              <a:t>e</a:t>
            </a:r>
            <a:r>
              <a:rPr lang="en-US" sz="3600" dirty="0" smtClean="0"/>
              <a:t>, VOLUME and </a:t>
            </a:r>
            <a:r>
              <a:rPr lang="en-US" sz="3600" spc="350" dirty="0" smtClean="0"/>
              <a:t>speed</a:t>
            </a:r>
            <a:r>
              <a:rPr lang="en-US" sz="3600" dirty="0" smtClean="0"/>
              <a:t> of the text. </a:t>
            </a:r>
          </a:p>
          <a:p>
            <a:pPr marL="0" indent="0">
              <a:buFont typeface="Arial" panose="020B0604020202020204" pitchFamily="34" charset="0"/>
              <a:buNone/>
            </a:pPr>
            <a:r>
              <a:rPr lang="en-US" sz="3600" dirty="0" smtClean="0"/>
              <a:t>Respond to punctuation. </a:t>
            </a:r>
            <a:endParaRPr lang="en-GB" sz="3600" dirty="0"/>
          </a:p>
        </p:txBody>
      </p:sp>
    </p:spTree>
    <p:extLst>
      <p:ext uri="{BB962C8B-B14F-4D97-AF65-F5344CB8AC3E}">
        <p14:creationId xmlns:p14="http://schemas.microsoft.com/office/powerpoint/2010/main" val="328469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4" b="96512" l="10000" r="90000"/>
                    </a14:imgEffect>
                  </a14:imgLayer>
                </a14:imgProps>
              </a:ex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217915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Fastest Finger: Retrieval Questions</a:t>
            </a:r>
            <a:endParaRPr lang="en-GB" b="1" dirty="0"/>
          </a:p>
        </p:txBody>
      </p:sp>
      <p:sp>
        <p:nvSpPr>
          <p:cNvPr id="3" name="Content Placeholder 2"/>
          <p:cNvSpPr>
            <a:spLocks noGrp="1"/>
          </p:cNvSpPr>
          <p:nvPr>
            <p:ph idx="1"/>
          </p:nvPr>
        </p:nvSpPr>
        <p:spPr/>
        <p:txBody>
          <a:bodyPr/>
          <a:lstStyle/>
          <a:p>
            <a:r>
              <a:rPr lang="en-US" dirty="0" smtClean="0"/>
              <a:t>What is a </a:t>
            </a:r>
            <a:r>
              <a:rPr lang="en-US" b="1" dirty="0" smtClean="0"/>
              <a:t>golden orb weaver spider’s dragline </a:t>
            </a:r>
            <a:r>
              <a:rPr lang="en-US" dirty="0" smtClean="0"/>
              <a:t>stronger than?</a:t>
            </a:r>
            <a:endParaRPr lang="en-GB" dirty="0"/>
          </a:p>
          <a:p>
            <a:r>
              <a:rPr lang="en-US" dirty="0" smtClean="0"/>
              <a:t>What causes the </a:t>
            </a:r>
            <a:r>
              <a:rPr lang="en-US" b="1" dirty="0" smtClean="0"/>
              <a:t>giant trapdoor spider </a:t>
            </a:r>
            <a:r>
              <a:rPr lang="en-US" dirty="0" smtClean="0"/>
              <a:t>to strike at its prey?</a:t>
            </a:r>
          </a:p>
          <a:p>
            <a:r>
              <a:rPr lang="en-US" dirty="0" smtClean="0"/>
              <a:t>List some of the </a:t>
            </a:r>
            <a:r>
              <a:rPr lang="en-US" b="1" dirty="0" smtClean="0"/>
              <a:t>goliath spider’s </a:t>
            </a:r>
            <a:r>
              <a:rPr lang="en-US" dirty="0" smtClean="0"/>
              <a:t>potential prey. </a:t>
            </a:r>
          </a:p>
          <a:p>
            <a:r>
              <a:rPr lang="en-US" dirty="0" smtClean="0"/>
              <a:t>What could a </a:t>
            </a:r>
            <a:r>
              <a:rPr lang="en-US" b="1" dirty="0" smtClean="0"/>
              <a:t>black widow’s </a:t>
            </a:r>
            <a:r>
              <a:rPr lang="en-US" dirty="0" smtClean="0"/>
              <a:t>venom cause?</a:t>
            </a:r>
          </a:p>
          <a:p>
            <a:r>
              <a:rPr lang="en-US" dirty="0" smtClean="0"/>
              <a:t>Identify this part of a spider.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Content Placeholder 3">
            <a:extLst>
              <a:ext uri="{FF2B5EF4-FFF2-40B4-BE49-F238E27FC236}">
                <a16:creationId xmlns:a16="http://schemas.microsoft.com/office/drawing/2014/main" id="{8D3C9014-EB53-4966-8292-E8DD6DE36604}"/>
              </a:ext>
            </a:extLst>
          </p:cNvPr>
          <p:cNvPicPr/>
          <p:nvPr/>
        </p:nvPicPr>
        <p:blipFill>
          <a:blip r:embed="rId5">
            <a:extLst>
              <a:ext uri="{BEBA8EAE-BF5A-486C-A8C5-ECC9F3942E4B}">
                <a14:imgProps xmlns:a14="http://schemas.microsoft.com/office/drawing/2010/main">
                  <a14:imgLayer r:embed="rId6">
                    <a14:imgEffect>
                      <a14:backgroundRemoval t="10000" b="90000" l="982" r="97381">
                        <a14:foregroundMark x1="8020" y1="51724" x2="8020" y2="51724"/>
                        <a14:foregroundMark x1="41899" y1="53448" x2="41899" y2="53448"/>
                        <a14:foregroundMark x1="41899" y1="53448" x2="8511" y2="54483"/>
                        <a14:foregroundMark x1="8511" y1="58276" x2="17676" y2="67241"/>
                        <a14:foregroundMark x1="55974" y1="53448" x2="89034" y2="53448"/>
                        <a14:foregroundMark x1="86416" y1="47931" x2="86416" y2="65517"/>
                        <a14:foregroundMark x1="54664" y1="52414" x2="58265" y2="54483"/>
                        <a14:foregroundMark x1="81506" y1="30345" x2="87725" y2="21724"/>
                        <a14:foregroundMark x1="72013" y1="26552" x2="74141" y2="18276"/>
                        <a14:foregroundMark x1="84452" y1="34483" x2="90671" y2="29310"/>
                        <a14:foregroundMark x1="87234" y1="40345" x2="93781" y2="37241"/>
                        <a14:foregroundMark x1="90998" y1="45517" x2="94763" y2="44483"/>
                        <a14:foregroundMark x1="94763" y1="44483" x2="97054" y2="42414"/>
                      </a14:backgroundRemoval>
                    </a14:imgEffect>
                  </a14:imgLayer>
                </a14:imgProps>
              </a:ext>
            </a:extLst>
          </a:blip>
          <a:stretch>
            <a:fillRect/>
          </a:stretch>
        </p:blipFill>
        <p:spPr>
          <a:xfrm>
            <a:off x="8837423" y="365125"/>
            <a:ext cx="2203616" cy="1025406"/>
          </a:xfrm>
          <a:prstGeom prst="rect">
            <a:avLst/>
          </a:prstGeom>
        </p:spPr>
      </p:pic>
      <p:pic>
        <p:nvPicPr>
          <p:cNvPr id="3074" name="Picture 2" descr="undefine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116" t="26478" r="6674" b="5465"/>
          <a:stretch/>
        </p:blipFill>
        <p:spPr bwMode="auto">
          <a:xfrm>
            <a:off x="5670758" y="4047500"/>
            <a:ext cx="1780674" cy="226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Donut 6"/>
          <p:cNvSpPr/>
          <p:nvPr/>
        </p:nvSpPr>
        <p:spPr>
          <a:xfrm>
            <a:off x="6096000" y="4896852"/>
            <a:ext cx="1576137" cy="1624263"/>
          </a:xfrm>
          <a:prstGeom prst="donut">
            <a:avLst>
              <a:gd name="adj" fmla="val 4332"/>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997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 Retrieval Questions</a:t>
            </a:r>
            <a:endParaRPr lang="en-GB" b="1" dirty="0"/>
          </a:p>
        </p:txBody>
      </p:sp>
      <p:sp>
        <p:nvSpPr>
          <p:cNvPr id="3" name="Content Placeholder 2"/>
          <p:cNvSpPr>
            <a:spLocks noGrp="1"/>
          </p:cNvSpPr>
          <p:nvPr>
            <p:ph idx="1"/>
          </p:nvPr>
        </p:nvSpPr>
        <p:spPr/>
        <p:txBody>
          <a:bodyPr/>
          <a:lstStyle/>
          <a:p>
            <a:pPr marL="0" indent="0" algn="ctr">
              <a:buNone/>
            </a:pPr>
            <a:r>
              <a:rPr lang="en-US" dirty="0" smtClean="0"/>
              <a:t>Look for a </a:t>
            </a:r>
            <a:r>
              <a:rPr lang="en-US" b="1" dirty="0" smtClean="0"/>
              <a:t>simple </a:t>
            </a:r>
            <a:r>
              <a:rPr lang="en-US" dirty="0" smtClean="0"/>
              <a:t>key fact or key point in the text.</a:t>
            </a:r>
          </a:p>
          <a:p>
            <a:pPr marL="0" indent="0" algn="ctr">
              <a:buNone/>
            </a:pPr>
            <a:endParaRPr lang="en-US" dirty="0"/>
          </a:p>
          <a:p>
            <a:pPr marL="0" indent="0" algn="ctr">
              <a:buNone/>
            </a:pPr>
            <a:r>
              <a:rPr lang="en-US" dirty="0" smtClean="0"/>
              <a:t>Write a question on a post-it note. The answer will link to your simple key fact or point.  </a:t>
            </a:r>
          </a:p>
          <a:p>
            <a:pPr marL="0" indent="0" algn="ctr">
              <a:buNone/>
            </a:pPr>
            <a:endParaRPr lang="en-US" dirty="0"/>
          </a:p>
          <a:p>
            <a:pPr marL="0" indent="0" algn="ctr">
              <a:buNone/>
            </a:pPr>
            <a:r>
              <a:rPr lang="en-US" dirty="0" smtClean="0"/>
              <a:t>Questions can begin with </a:t>
            </a:r>
            <a:r>
              <a:rPr lang="en-US" b="1" dirty="0" smtClean="0"/>
              <a:t>who, what, when, where </a:t>
            </a:r>
            <a:r>
              <a:rPr lang="en-US" dirty="0" smtClean="0"/>
              <a:t>or </a:t>
            </a:r>
            <a:r>
              <a:rPr lang="en-US" b="1" dirty="0" smtClean="0"/>
              <a:t>why</a:t>
            </a:r>
            <a:r>
              <a:rPr lang="en-US" dirty="0" smtClean="0"/>
              <a:t>.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714" y="4986337"/>
            <a:ext cx="125238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8D3C9014-EB53-4966-8292-E8DD6DE36604}"/>
              </a:ext>
            </a:extLst>
          </p:cNvPr>
          <p:cNvPicPr/>
          <p:nvPr/>
        </p:nvPicPr>
        <p:blipFill>
          <a:blip r:embed="rId6">
            <a:extLst>
              <a:ext uri="{BEBA8EAE-BF5A-486C-A8C5-ECC9F3942E4B}">
                <a14:imgProps xmlns:a14="http://schemas.microsoft.com/office/drawing/2010/main">
                  <a14:imgLayer r:embed="rId7">
                    <a14:imgEffect>
                      <a14:backgroundRemoval t="10000" b="90000" l="982" r="97381">
                        <a14:foregroundMark x1="8020" y1="51724" x2="8020" y2="51724"/>
                        <a14:foregroundMark x1="41899" y1="53448" x2="41899" y2="53448"/>
                        <a14:foregroundMark x1="41899" y1="53448" x2="8511" y2="54483"/>
                        <a14:foregroundMark x1="8511" y1="58276" x2="17676" y2="67241"/>
                        <a14:foregroundMark x1="55974" y1="53448" x2="89034" y2="53448"/>
                        <a14:foregroundMark x1="86416" y1="47931" x2="86416" y2="65517"/>
                        <a14:foregroundMark x1="54664" y1="52414" x2="58265" y2="54483"/>
                        <a14:foregroundMark x1="81506" y1="30345" x2="87725" y2="21724"/>
                        <a14:foregroundMark x1="72013" y1="26552" x2="74141" y2="18276"/>
                        <a14:foregroundMark x1="84452" y1="34483" x2="90671" y2="29310"/>
                        <a14:foregroundMark x1="87234" y1="40345" x2="93781" y2="37241"/>
                        <a14:foregroundMark x1="90998" y1="45517" x2="94763" y2="44483"/>
                        <a14:foregroundMark x1="94763" y1="44483" x2="97054" y2="42414"/>
                      </a14:backgroundRemoval>
                    </a14:imgEffect>
                  </a14:imgLayer>
                </a14:imgProps>
              </a:ext>
            </a:extLst>
          </a:blip>
          <a:stretch>
            <a:fillRect/>
          </a:stretch>
        </p:blipFill>
        <p:spPr>
          <a:xfrm>
            <a:off x="7897804" y="515202"/>
            <a:ext cx="2203616" cy="1025406"/>
          </a:xfrm>
          <a:prstGeom prst="rect">
            <a:avLst/>
          </a:prstGeom>
        </p:spPr>
      </p:pic>
    </p:spTree>
    <p:extLst>
      <p:ext uri="{BB962C8B-B14F-4D97-AF65-F5344CB8AC3E}">
        <p14:creationId xmlns:p14="http://schemas.microsoft.com/office/powerpoint/2010/main" val="229331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Evaluative Question </a:t>
            </a:r>
            <a:endParaRPr lang="en-GB"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How might someone with arachnophobia feel after reading this text?</a:t>
            </a:r>
            <a:endParaRPr lang="en-GB" sz="4000"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6" descr="https://images.twinkl.co.uk/tw1n/image/private/t_630/u/ux/screen-shot-2022-07-23-at-11.54.13_ver_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3634" y="0"/>
            <a:ext cx="1741470" cy="177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0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2123</Words>
  <Application>Microsoft Office PowerPoint</Application>
  <PresentationFormat>Widescreen</PresentationFormat>
  <Paragraphs>185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Lesson 1</vt:lpstr>
      <vt:lpstr>Begin with the basics</vt:lpstr>
      <vt:lpstr>Teacher Read</vt:lpstr>
      <vt:lpstr>Vocabulary</vt:lpstr>
      <vt:lpstr>Echo Read</vt:lpstr>
      <vt:lpstr>Paired Read</vt:lpstr>
      <vt:lpstr>Fastest Finger: Retrieval Questions</vt:lpstr>
      <vt:lpstr>Your turn: Retrieval Questions</vt:lpstr>
      <vt:lpstr>Evaluative Question </vt:lpstr>
      <vt:lpstr>Lesson 2</vt:lpstr>
      <vt:lpstr>Vocabulary </vt:lpstr>
      <vt:lpstr>Fastest Finger: Your retrieval questions  </vt:lpstr>
      <vt:lpstr>Teacher Read</vt:lpstr>
      <vt:lpstr>Paired Read</vt:lpstr>
      <vt:lpstr>Vocabulary: Engage</vt:lpstr>
      <vt:lpstr>Vocabulary: Questions </vt:lpstr>
      <vt:lpstr>Summarise</vt:lpstr>
      <vt:lpstr>Lesson 3</vt:lpstr>
      <vt:lpstr>Vocabulary </vt:lpstr>
      <vt:lpstr>Independent Read </vt:lpstr>
      <vt:lpstr>Questions</vt:lpstr>
      <vt:lpstr>Reader’s Theatre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Burke</dc:creator>
  <cp:lastModifiedBy>Jack Burke</cp:lastModifiedBy>
  <cp:revision>33</cp:revision>
  <dcterms:created xsi:type="dcterms:W3CDTF">2024-07-09T07:42:12Z</dcterms:created>
  <dcterms:modified xsi:type="dcterms:W3CDTF">2024-09-01T10:03:02Z</dcterms:modified>
</cp:coreProperties>
</file>