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ink/ink5.xml" ContentType="application/inkml+xml"/>
  <Override PartName="/ppt/notesSlides/notesSlide6.xml" ContentType="application/vnd.openxmlformats-officedocument.presentationml.notesSlide+xml"/>
  <Override PartName="/ppt/ink/ink6.xml" ContentType="application/inkml+xml"/>
  <Override PartName="/ppt/notesSlides/notesSlide7.xml" ContentType="application/vnd.openxmlformats-officedocument.presentationml.notesSlide+xml"/>
  <Override PartName="/ppt/ink/ink7.xml" ContentType="application/inkml+xml"/>
  <Override PartName="/ppt/notesSlides/notesSlide8.xml" ContentType="application/vnd.openxmlformats-officedocument.presentationml.notesSlide+xml"/>
  <Override PartName="/ppt/ink/ink8.xml" ContentType="application/inkml+xml"/>
  <Override PartName="/ppt/notesSlides/notesSlide9.xml" ContentType="application/vnd.openxmlformats-officedocument.presentationml.notesSlide+xml"/>
  <Override PartName="/ppt/ink/ink9.xml" ContentType="application/inkml+xml"/>
  <Override PartName="/ppt/notesSlides/notesSlide10.xml" ContentType="application/vnd.openxmlformats-officedocument.presentationml.notesSlide+xml"/>
  <Override PartName="/ppt/ink/ink10.xml" ContentType="application/inkml+xml"/>
  <Override PartName="/ppt/notesSlides/notesSlide11.xml" ContentType="application/vnd.openxmlformats-officedocument.presentationml.notesSlide+xml"/>
  <Override PartName="/ppt/ink/ink11.xml" ContentType="application/inkml+xml"/>
  <Override PartName="/ppt/notesSlides/notesSlide12.xml" ContentType="application/vnd.openxmlformats-officedocument.presentationml.notesSlide+xml"/>
  <Override PartName="/ppt/ink/ink12.xml" ContentType="application/inkml+xml"/>
  <Override PartName="/ppt/notesSlides/notesSlide13.xml" ContentType="application/vnd.openxmlformats-officedocument.presentationml.notesSlide+xml"/>
  <Override PartName="/ppt/ink/ink13.xml" ContentType="application/inkml+xml"/>
  <Override PartName="/ppt/notesSlides/notesSlide14.xml" ContentType="application/vnd.openxmlformats-officedocument.presentationml.notesSlide+xml"/>
  <Override PartName="/ppt/ink/ink14.xml" ContentType="application/inkml+xml"/>
  <Override PartName="/ppt/notesSlides/notesSlide15.xml" ContentType="application/vnd.openxmlformats-officedocument.presentationml.notesSlide+xml"/>
  <Override PartName="/ppt/ink/ink15.xml" ContentType="application/inkml+xml"/>
  <Override PartName="/ppt/notesSlides/notesSlide16.xml" ContentType="application/vnd.openxmlformats-officedocument.presentationml.notesSlide+xml"/>
  <Override PartName="/ppt/ink/ink16.xml" ContentType="application/inkml+xml"/>
  <Override PartName="/ppt/notesSlides/notesSlide17.xml" ContentType="application/vnd.openxmlformats-officedocument.presentationml.notesSlide+xml"/>
  <Override PartName="/ppt/ink/ink17.xml" ContentType="application/inkml+xml"/>
  <Override PartName="/ppt/notesSlides/notesSlide18.xml" ContentType="application/vnd.openxmlformats-officedocument.presentationml.notesSlide+xml"/>
  <Override PartName="/ppt/ink/ink18.xml" ContentType="application/inkml+xml"/>
  <Override PartName="/ppt/notesSlides/notesSlide19.xml" ContentType="application/vnd.openxmlformats-officedocument.presentationml.notesSlide+xml"/>
  <Override PartName="/ppt/ink/ink19.xml" ContentType="application/inkml+xml"/>
  <Override PartName="/ppt/notesSlides/notesSlide20.xml" ContentType="application/vnd.openxmlformats-officedocument.presentationml.notesSlide+xml"/>
  <Override PartName="/ppt/ink/ink20.xml" ContentType="application/inkml+xml"/>
  <Override PartName="/ppt/notesSlides/notesSlide21.xml" ContentType="application/vnd.openxmlformats-officedocument.presentationml.notesSlide+xml"/>
  <Override PartName="/ppt/ink/ink21.xml" ContentType="application/inkml+xml"/>
  <Override PartName="/ppt/notesSlides/notesSlide22.xml" ContentType="application/vnd.openxmlformats-officedocument.presentationml.notesSlide+xml"/>
  <Override PartName="/ppt/ink/ink2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6" r:id="rId2"/>
    <p:sldId id="257" r:id="rId3"/>
    <p:sldId id="259" r:id="rId4"/>
    <p:sldId id="258" r:id="rId5"/>
    <p:sldId id="260" r:id="rId6"/>
    <p:sldId id="262" r:id="rId7"/>
    <p:sldId id="263" r:id="rId8"/>
    <p:sldId id="264" r:id="rId9"/>
    <p:sldId id="265" r:id="rId10"/>
    <p:sldId id="267" r:id="rId11"/>
    <p:sldId id="283" r:id="rId12"/>
    <p:sldId id="271" r:id="rId13"/>
    <p:sldId id="272" r:id="rId14"/>
    <p:sldId id="282" r:id="rId15"/>
    <p:sldId id="274" r:id="rId16"/>
    <p:sldId id="276" r:id="rId17"/>
    <p:sldId id="275" r:id="rId18"/>
    <p:sldId id="277" r:id="rId19"/>
    <p:sldId id="279" r:id="rId20"/>
    <p:sldId id="284" r:id="rId21"/>
    <p:sldId id="281"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8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690" autoAdjust="0"/>
  </p:normalViewPr>
  <p:slideViewPr>
    <p:cSldViewPr snapToGrid="0">
      <p:cViewPr varScale="1">
        <p:scale>
          <a:sx n="60" d="100"/>
          <a:sy n="60" d="100"/>
        </p:scale>
        <p:origin x="72"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A27FA80-4150-43AF-BE31-C706CC2B2D66}" emma:medium="tactile" emma:mode="ink">
          <msink:context xmlns:msink="http://schemas.microsoft.com/ink/2010/main" type="writingRegion" rotatedBoundingBox="18225,-3208 18240,-3208 18240,-3193 18225,-3193"/>
        </emma:interpretation>
      </emma:emma>
    </inkml:annotationXML>
    <inkml:traceGroup>
      <inkml:annotationXML>
        <emma:emma xmlns:emma="http://www.w3.org/2003/04/emma" version="1.0">
          <emma:interpretation id="{BE18F80E-84A0-468F-8D53-FD135DA4EDA9}" emma:medium="tactile" emma:mode="ink">
            <msink:context xmlns:msink="http://schemas.microsoft.com/ink/2010/main" type="paragraph" rotatedBoundingBox="18225,-3208 18240,-3208 18240,-3193 18225,-3193" alignmentLevel="1"/>
          </emma:interpretation>
        </emma:emma>
      </inkml:annotationXML>
      <inkml:traceGroup>
        <inkml:annotationXML>
          <emma:emma xmlns:emma="http://www.w3.org/2003/04/emma" version="1.0">
            <emma:interpretation id="{CAEC4258-2001-41EE-83C8-4AC56E82AF07}" emma:medium="tactile" emma:mode="ink">
              <msink:context xmlns:msink="http://schemas.microsoft.com/ink/2010/main" type="line" rotatedBoundingBox="18225,-3208 18240,-3208 18240,-3193 18225,-3193"/>
            </emma:interpretation>
          </emma:emma>
        </inkml:annotationXML>
        <inkml:traceGroup>
          <inkml:annotationXML>
            <emma:emma xmlns:emma="http://www.w3.org/2003/04/emma" version="1.0">
              <emma:interpretation id="{B7613AC5-2A7E-433C-954F-623A08D966BA}" emma:medium="tactile" emma:mode="ink">
                <msink:context xmlns:msink="http://schemas.microsoft.com/ink/2010/main" type="inkWord" rotatedBoundingBox="18225,-3208 18240,-3208 18240,-3193 18225,-3193"/>
              </emma:interpretation>
              <emma:one-of disjunction-type="recognition" id="oneOf0">
                <emma:interpretation id="interp0" emma:lang="" emma:confidence="0.5">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0 0 0</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274D6-A3DC-476B-866E-77CA0AF47CFA}" type="datetimeFigureOut">
              <a:rPr lang="en-GB" smtClean="0"/>
              <a:t>02/09/2024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4BD9C-4E89-42BB-93D6-DC740CDCE614}" type="slidenum">
              <a:rPr lang="en-GB" smtClean="0"/>
              <a:t>‹#›</a:t>
            </a:fld>
            <a:endParaRPr lang="en-GB"/>
          </a:p>
        </p:txBody>
      </p:sp>
    </p:spTree>
    <p:extLst>
      <p:ext uri="{BB962C8B-B14F-4D97-AF65-F5344CB8AC3E}">
        <p14:creationId xmlns:p14="http://schemas.microsoft.com/office/powerpoint/2010/main" val="254910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theteachertoolkit.com/index.php/tool/quiz-quiz-trad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the</a:t>
            </a:r>
            <a:r>
              <a:rPr lang="en-US" baseline="0" dirty="0" smtClean="0"/>
              <a:t> author and book title</a:t>
            </a:r>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a:t>
            </a:fld>
            <a:endParaRPr lang="en-GB"/>
          </a:p>
        </p:txBody>
      </p:sp>
    </p:spTree>
    <p:extLst>
      <p:ext uri="{BB962C8B-B14F-4D97-AF65-F5344CB8AC3E}">
        <p14:creationId xmlns:p14="http://schemas.microsoft.com/office/powerpoint/2010/main" val="4195691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Recap the</a:t>
            </a:r>
            <a:r>
              <a:rPr lang="en-US" baseline="0" dirty="0" smtClean="0"/>
              <a:t> author and book title</a:t>
            </a:r>
            <a:endParaRPr lang="en-GB" dirty="0" smtClean="0"/>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10</a:t>
            </a:fld>
            <a:endParaRPr lang="en-GB"/>
          </a:p>
        </p:txBody>
      </p:sp>
    </p:spTree>
    <p:extLst>
      <p:ext uri="{BB962C8B-B14F-4D97-AF65-F5344CB8AC3E}">
        <p14:creationId xmlns:p14="http://schemas.microsoft.com/office/powerpoint/2010/main" val="367798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Vocabulary: </a:t>
            </a:r>
            <a:r>
              <a:rPr lang="en-US" sz="1200" kern="1200" dirty="0" smtClean="0">
                <a:solidFill>
                  <a:schemeClr val="tx1"/>
                </a:solidFill>
                <a:effectLst/>
                <a:latin typeface="+mn-lt"/>
                <a:ea typeface="+mn-ea"/>
                <a:cs typeface="+mn-cs"/>
              </a:rPr>
              <a:t>focus on up to 6 tier two vocabulary words from the extract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a:t>
            </a:r>
            <a:r>
              <a:rPr lang="en-US" sz="1200" i="1" kern="1200" dirty="0" smtClean="0">
                <a:solidFill>
                  <a:schemeClr val="tx1"/>
                </a:solidFill>
                <a:effectLst/>
                <a:latin typeface="+mn-lt"/>
                <a:ea typeface="+mn-ea"/>
                <a:cs typeface="+mn-cs"/>
              </a:rPr>
              <a:t>My Turn Your Turn (MTYT)</a:t>
            </a:r>
            <a:r>
              <a:rPr lang="en-US" sz="1200" kern="1200" dirty="0" smtClean="0">
                <a:solidFill>
                  <a:schemeClr val="tx1"/>
                </a:solidFill>
                <a:effectLst/>
                <a:latin typeface="+mn-lt"/>
                <a:ea typeface="+mn-ea"/>
                <a:cs typeface="+mn-cs"/>
              </a:rPr>
              <a:t> to introduce. Decode relevant words, particularly those with prefixes/suffixes. </a:t>
            </a:r>
            <a:r>
              <a:rPr lang="en-US" sz="1200" i="1" kern="1200" dirty="0" err="1" smtClean="0">
                <a:solidFill>
                  <a:schemeClr val="tx1"/>
                </a:solidFill>
                <a:effectLst/>
                <a:latin typeface="+mn-lt"/>
                <a:ea typeface="+mn-ea"/>
                <a:cs typeface="+mn-cs"/>
              </a:rPr>
              <a:t>Colour</a:t>
            </a:r>
            <a:r>
              <a:rPr lang="en-US" sz="1200" i="1" kern="1200" dirty="0" smtClean="0">
                <a:solidFill>
                  <a:schemeClr val="tx1"/>
                </a:solidFill>
                <a:effectLst/>
                <a:latin typeface="+mn-lt"/>
                <a:ea typeface="+mn-ea"/>
                <a:cs typeface="+mn-cs"/>
              </a:rPr>
              <a:t> the word</a:t>
            </a:r>
            <a:r>
              <a:rPr lang="en-US" sz="1200" kern="1200" dirty="0" smtClean="0">
                <a:solidFill>
                  <a:schemeClr val="tx1"/>
                </a:solidFill>
                <a:effectLst/>
                <a:latin typeface="+mn-lt"/>
                <a:ea typeface="+mn-ea"/>
                <a:cs typeface="+mn-cs"/>
              </a:rPr>
              <a:t>: succinctly demonstrate the word’s meaning through providing pupils with an action, example, image or brief explanation.  Teacher to write word and draw a related picture on Flip Chart, which is then displayed on the working wall.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Vocabulary recap: </a:t>
            </a:r>
            <a:r>
              <a:rPr lang="en-US" sz="1200" kern="1200" dirty="0" smtClean="0">
                <a:solidFill>
                  <a:schemeClr val="tx1"/>
                </a:solidFill>
                <a:effectLst/>
                <a:latin typeface="+mn-lt"/>
                <a:ea typeface="+mn-ea"/>
                <a:cs typeface="+mn-cs"/>
              </a:rPr>
              <a:t>Use quick questions/prompts to establish meaning of the words. (e.g. Which word is a synonym of…? Show me what … looks like. Why might someone…? Use … in a sentence). Refer to Flip Chart.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C4BD9C-4E89-42BB-93D6-DC740CDCE614}" type="slidenum">
              <a:rPr lang="en-GB" smtClean="0"/>
              <a:t>11</a:t>
            </a:fld>
            <a:endParaRPr lang="en-GB"/>
          </a:p>
        </p:txBody>
      </p:sp>
    </p:spTree>
    <p:extLst>
      <p:ext uri="{BB962C8B-B14F-4D97-AF65-F5344CB8AC3E}">
        <p14:creationId xmlns:p14="http://schemas.microsoft.com/office/powerpoint/2010/main" val="1474626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Fastest Finger</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Your Questions:</a:t>
            </a:r>
            <a:r>
              <a:rPr lang="en-US" sz="1200" kern="1200" dirty="0" smtClean="0">
                <a:solidFill>
                  <a:schemeClr val="tx1"/>
                </a:solidFill>
                <a:effectLst/>
                <a:latin typeface="+mn-lt"/>
                <a:ea typeface="+mn-ea"/>
                <a:cs typeface="+mn-cs"/>
              </a:rPr>
              <a:t> Teacher to choose up to four of the retrieval questions generated in Lesson 1 and pupils to quickly answer, following the same process. </a:t>
            </a:r>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12</a:t>
            </a:fld>
            <a:endParaRPr lang="en-GB"/>
          </a:p>
        </p:txBody>
      </p:sp>
    </p:spTree>
    <p:extLst>
      <p:ext uri="{BB962C8B-B14F-4D97-AF65-F5344CB8AC3E}">
        <p14:creationId xmlns:p14="http://schemas.microsoft.com/office/powerpoint/2010/main" val="83651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Teacher Read: </a:t>
            </a:r>
            <a:r>
              <a:rPr lang="en-US" sz="1200" kern="1200" dirty="0" smtClean="0">
                <a:solidFill>
                  <a:schemeClr val="tx1"/>
                </a:solidFill>
                <a:effectLst/>
                <a:latin typeface="+mn-lt"/>
                <a:ea typeface="+mn-ea"/>
                <a:cs typeface="+mn-cs"/>
              </a:rPr>
              <a:t>Intersperse with the following techniques to ensure that all pupils are engaged with their reading.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Jump in: </a:t>
            </a:r>
            <a:r>
              <a:rPr lang="en-US" sz="1200" kern="1200" dirty="0" smtClean="0">
                <a:solidFill>
                  <a:schemeClr val="tx1"/>
                </a:solidFill>
                <a:effectLst/>
                <a:latin typeface="+mn-lt"/>
                <a:ea typeface="+mn-ea"/>
                <a:cs typeface="+mn-cs"/>
              </a:rPr>
              <a:t>Use intonation to indicate that all of the class should ‘jump in’ and chorally say the next word.</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Pick up: </a:t>
            </a:r>
            <a:r>
              <a:rPr lang="en-US" sz="1200" kern="1200" dirty="0" smtClean="0">
                <a:solidFill>
                  <a:schemeClr val="tx1"/>
                </a:solidFill>
                <a:effectLst/>
                <a:latin typeface="+mn-lt"/>
                <a:ea typeface="+mn-ea"/>
                <a:cs typeface="+mn-cs"/>
              </a:rPr>
              <a:t>Tap a pupil on the shoulder to indicate that they have to pick up from where you have left off; this keeps transactions silent and allows the text to flow. Keep durations short but unpredictable. Read between pupils reading to bridge the gap. Model expectations clearly.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13</a:t>
            </a:fld>
            <a:endParaRPr lang="en-GB"/>
          </a:p>
        </p:txBody>
      </p:sp>
    </p:spTree>
    <p:extLst>
      <p:ext uri="{BB962C8B-B14F-4D97-AF65-F5344CB8AC3E}">
        <p14:creationId xmlns:p14="http://schemas.microsoft.com/office/powerpoint/2010/main" val="3372642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Paired Read: </a:t>
            </a:r>
            <a:r>
              <a:rPr lang="en-US" sz="1200" kern="1200" dirty="0" smtClean="0">
                <a:solidFill>
                  <a:schemeClr val="tx1"/>
                </a:solidFill>
                <a:effectLst/>
                <a:latin typeface="+mn-lt"/>
                <a:ea typeface="+mn-ea"/>
                <a:cs typeface="+mn-cs"/>
              </a:rPr>
              <a:t>Pupils take it in turns to read a sentence or paragraph each.</a:t>
            </a:r>
            <a:r>
              <a:rPr lang="en-US" sz="1200" b="1" kern="1200" dirty="0" smtClean="0">
                <a:solidFill>
                  <a:schemeClr val="tx1"/>
                </a:solidFill>
                <a:effectLst/>
                <a:latin typeface="+mn-lt"/>
                <a:ea typeface="+mn-ea"/>
                <a:cs typeface="+mn-cs"/>
              </a:rPr>
              <a:t> Encourage</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good partner work, focusing on specific compliments or points for improvement. </a:t>
            </a:r>
            <a:r>
              <a:rPr lang="en-US" sz="1200" i="1" kern="1200" dirty="0" smtClean="0">
                <a:solidFill>
                  <a:schemeClr val="tx1"/>
                </a:solidFill>
                <a:effectLst/>
                <a:latin typeface="+mn-lt"/>
                <a:ea typeface="+mn-ea"/>
                <a:cs typeface="+mn-cs"/>
              </a:rPr>
              <a:t>Check</a:t>
            </a:r>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spotlight pupils</a:t>
            </a:r>
            <a:r>
              <a:rPr lang="en-US" sz="1200" kern="1200" dirty="0" smtClean="0">
                <a:solidFill>
                  <a:schemeClr val="tx1"/>
                </a:solidFill>
                <a:effectLst/>
                <a:latin typeface="+mn-lt"/>
                <a:ea typeface="+mn-ea"/>
                <a:cs typeface="+mn-cs"/>
              </a:rPr>
              <a:t>: can they read all words accurately and most words speedily? Encourage </a:t>
            </a:r>
            <a:r>
              <a:rPr lang="en-US" sz="1200" i="1" kern="1200" dirty="0" smtClean="0">
                <a:solidFill>
                  <a:schemeClr val="tx1"/>
                </a:solidFill>
                <a:effectLst/>
                <a:latin typeface="+mn-lt"/>
                <a:ea typeface="+mn-ea"/>
                <a:cs typeface="+mn-cs"/>
              </a:rPr>
              <a:t>decoding/chunking</a:t>
            </a:r>
            <a:r>
              <a:rPr lang="en-US" sz="1200" kern="1200" dirty="0" smtClean="0">
                <a:solidFill>
                  <a:schemeClr val="tx1"/>
                </a:solidFill>
                <a:effectLst/>
                <a:latin typeface="+mn-lt"/>
                <a:ea typeface="+mn-ea"/>
                <a:cs typeface="+mn-cs"/>
              </a:rPr>
              <a:t> where appropriate.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14</a:t>
            </a:fld>
            <a:endParaRPr lang="en-GB"/>
          </a:p>
        </p:txBody>
      </p:sp>
    </p:spTree>
    <p:extLst>
      <p:ext uri="{BB962C8B-B14F-4D97-AF65-F5344CB8AC3E}">
        <p14:creationId xmlns:p14="http://schemas.microsoft.com/office/powerpoint/2010/main" val="1592059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Vocabulary - Engage</a:t>
            </a:r>
            <a:r>
              <a:rPr lang="en-US" sz="1200" kern="1200" dirty="0" smtClean="0">
                <a:solidFill>
                  <a:schemeClr val="tx1"/>
                </a:solidFill>
                <a:effectLst/>
                <a:latin typeface="+mn-lt"/>
                <a:ea typeface="+mn-ea"/>
                <a:cs typeface="+mn-cs"/>
              </a:rPr>
              <a:t>: Refer to target vocabulary and/or particularly difficult phrases. Further pupils’ understanding through </a:t>
            </a:r>
            <a:r>
              <a:rPr lang="en-US" sz="1200" b="1" kern="1200" dirty="0" smtClean="0">
                <a:solidFill>
                  <a:schemeClr val="tx1"/>
                </a:solidFill>
                <a:effectLst/>
                <a:latin typeface="+mn-lt"/>
                <a:ea typeface="+mn-ea"/>
                <a:cs typeface="+mn-cs"/>
              </a:rPr>
              <a:t>one </a:t>
            </a:r>
            <a:r>
              <a:rPr lang="en-US" sz="1200" kern="1200" dirty="0" smtClean="0">
                <a:solidFill>
                  <a:schemeClr val="tx1"/>
                </a:solidFill>
                <a:effectLst/>
                <a:latin typeface="+mn-lt"/>
                <a:ea typeface="+mn-ea"/>
                <a:cs typeface="+mn-cs"/>
              </a:rPr>
              <a:t>of the following: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Draw it</a:t>
            </a:r>
            <a:r>
              <a:rPr lang="en-US" sz="1200" kern="1200" dirty="0" smtClean="0">
                <a:solidFill>
                  <a:schemeClr val="tx1"/>
                </a:solidFill>
                <a:effectLst/>
                <a:latin typeface="+mn-lt"/>
                <a:ea typeface="+mn-ea"/>
                <a:cs typeface="+mn-cs"/>
              </a:rPr>
              <a:t>: Pupils to draw an object or person, based on a descriptive section of the text.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Quiz </a:t>
            </a:r>
            <a:r>
              <a:rPr lang="en-US" sz="1200" b="1" kern="1200" dirty="0" err="1" smtClean="0">
                <a:solidFill>
                  <a:schemeClr val="tx1"/>
                </a:solidFill>
                <a:effectLst/>
                <a:latin typeface="+mn-lt"/>
                <a:ea typeface="+mn-ea"/>
                <a:cs typeface="+mn-cs"/>
              </a:rPr>
              <a:t>Quiz</a:t>
            </a:r>
            <a:r>
              <a:rPr lang="en-US" sz="1200" b="1" kern="1200" dirty="0" smtClean="0">
                <a:solidFill>
                  <a:schemeClr val="tx1"/>
                </a:solidFill>
                <a:effectLst/>
                <a:latin typeface="+mn-lt"/>
                <a:ea typeface="+mn-ea"/>
                <a:cs typeface="+mn-cs"/>
              </a:rPr>
              <a:t> Trade: </a:t>
            </a:r>
            <a:r>
              <a:rPr lang="en-US" sz="1200" kern="1200" dirty="0" smtClean="0">
                <a:solidFill>
                  <a:schemeClr val="tx1"/>
                </a:solidFill>
                <a:effectLst/>
                <a:latin typeface="+mn-lt"/>
                <a:ea typeface="+mn-ea"/>
                <a:cs typeface="+mn-cs"/>
              </a:rPr>
              <a:t>Pupils to have vocabulary on paper/whiteboards. Their partners are to give definition/act it out/use it in a sentence.</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Drama: </a:t>
            </a:r>
            <a:r>
              <a:rPr lang="en-US" sz="1200" kern="1200" dirty="0" smtClean="0">
                <a:solidFill>
                  <a:schemeClr val="tx1"/>
                </a:solidFill>
                <a:effectLst/>
                <a:latin typeface="+mn-lt"/>
                <a:ea typeface="+mn-ea"/>
                <a:cs typeface="+mn-cs"/>
              </a:rPr>
              <a:t>Pupils to act out a section of the text. Focus on how vocabulary conveys meaning in action or dialogue.  </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Freeze frames: </a:t>
            </a:r>
            <a:r>
              <a:rPr lang="en-US" sz="1200" kern="1200" dirty="0" smtClean="0">
                <a:solidFill>
                  <a:schemeClr val="tx1"/>
                </a:solidFill>
                <a:effectLst/>
                <a:latin typeface="+mn-lt"/>
                <a:ea typeface="+mn-ea"/>
                <a:cs typeface="+mn-cs"/>
              </a:rPr>
              <a:t>Pupils to create an image using their bodies, with no movement. They can represent people, objects or scenes, either individually or in groups. </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hlinkClick r:id="rId3"/>
              </a:rPr>
              <a:t>https://www.theteachertoolkit.com/index.php/tool/quiz-quiz-trade</a:t>
            </a:r>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15</a:t>
            </a:fld>
            <a:endParaRPr lang="en-GB"/>
          </a:p>
        </p:txBody>
      </p:sp>
    </p:spTree>
    <p:extLst>
      <p:ext uri="{BB962C8B-B14F-4D97-AF65-F5344CB8AC3E}">
        <p14:creationId xmlns:p14="http://schemas.microsoft.com/office/powerpoint/2010/main" val="2915433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Vocabulary – Questions: </a:t>
            </a:r>
            <a:r>
              <a:rPr lang="en-US" sz="1200" kern="1200" dirty="0" smtClean="0">
                <a:solidFill>
                  <a:schemeClr val="tx1"/>
                </a:solidFill>
                <a:effectLst/>
                <a:latin typeface="+mn-lt"/>
                <a:ea typeface="+mn-ea"/>
                <a:cs typeface="+mn-cs"/>
              </a:rPr>
              <a:t>Pupils to answer questions in books, which give/explain the meanings of words in context or identify/explain how meaning is enhanced through the choice of words and phrases. </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16</a:t>
            </a:fld>
            <a:endParaRPr lang="en-GB"/>
          </a:p>
        </p:txBody>
      </p:sp>
    </p:spTree>
    <p:extLst>
      <p:ext uri="{BB962C8B-B14F-4D97-AF65-F5344CB8AC3E}">
        <p14:creationId xmlns:p14="http://schemas.microsoft.com/office/powerpoint/2010/main" val="324594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Summarise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paragraphs/the whole text, reiterating how this skill is essential for retaining key information. Complete </a:t>
            </a:r>
            <a:r>
              <a:rPr lang="en-US" sz="1200" b="1" kern="1200" dirty="0" smtClean="0">
                <a:solidFill>
                  <a:schemeClr val="tx1"/>
                </a:solidFill>
                <a:effectLst/>
                <a:latin typeface="+mn-lt"/>
                <a:ea typeface="+mn-ea"/>
                <a:cs typeface="+mn-cs"/>
              </a:rPr>
              <a:t>one </a:t>
            </a:r>
            <a:r>
              <a:rPr lang="en-US" sz="1200" kern="1200" dirty="0" smtClean="0">
                <a:solidFill>
                  <a:schemeClr val="tx1"/>
                </a:solidFill>
                <a:effectLst/>
                <a:latin typeface="+mn-lt"/>
                <a:ea typeface="+mn-ea"/>
                <a:cs typeface="+mn-cs"/>
              </a:rPr>
              <a:t>of the following:</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Sequencing</a:t>
            </a:r>
            <a:r>
              <a:rPr lang="en-US" sz="1200" kern="1200" dirty="0" smtClean="0">
                <a:solidFill>
                  <a:schemeClr val="tx1"/>
                </a:solidFill>
                <a:effectLst/>
                <a:latin typeface="+mn-lt"/>
                <a:ea typeface="+mn-ea"/>
                <a:cs typeface="+mn-cs"/>
              </a:rPr>
              <a:t>: Pupils to sequence key events, either in a narrative or the key steps in a process. This could be through numbering the events or drawing/acting them out. KATE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True-or-false</a:t>
            </a:r>
            <a:r>
              <a:rPr lang="en-US" sz="1200" kern="1200" dirty="0" smtClean="0">
                <a:solidFill>
                  <a:schemeClr val="tx1"/>
                </a:solidFill>
                <a:effectLst/>
                <a:latin typeface="+mn-lt"/>
                <a:ea typeface="+mn-ea"/>
                <a:cs typeface="+mn-cs"/>
              </a:rPr>
              <a:t>: Pupils to demonstrate understanding of the text through determining whether or not a series of statements are true or false.</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Stand-and-Share: </a:t>
            </a:r>
            <a:r>
              <a:rPr lang="en-US" sz="1200" kern="1200" dirty="0" smtClean="0">
                <a:solidFill>
                  <a:schemeClr val="tx1"/>
                </a:solidFill>
                <a:effectLst/>
                <a:latin typeface="+mn-lt"/>
                <a:ea typeface="+mn-ea"/>
                <a:cs typeface="+mn-cs"/>
              </a:rPr>
              <a:t>This activity is for retaining key information, particularly from a nonfiction book. Base activity around an open-ended question (e.g. Tell me everything the text tells you about…). Pupils stand up if they have any information about that topic. The teacher calls upon one pupil at a time to share. Pupils will sit down as soon as they have heard about everything they know about the topic, with subsequent points being new learning for them.</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17</a:t>
            </a:fld>
            <a:endParaRPr lang="en-GB"/>
          </a:p>
        </p:txBody>
      </p:sp>
    </p:spTree>
    <p:extLst>
      <p:ext uri="{BB962C8B-B14F-4D97-AF65-F5344CB8AC3E}">
        <p14:creationId xmlns:p14="http://schemas.microsoft.com/office/powerpoint/2010/main" val="4191701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Recap the</a:t>
            </a:r>
            <a:r>
              <a:rPr lang="en-US" baseline="0" dirty="0" smtClean="0"/>
              <a:t> author and book title</a:t>
            </a:r>
            <a:endParaRPr lang="en-GB" dirty="0" smtClean="0"/>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18</a:t>
            </a:fld>
            <a:endParaRPr lang="en-GB"/>
          </a:p>
        </p:txBody>
      </p:sp>
    </p:spTree>
    <p:extLst>
      <p:ext uri="{BB962C8B-B14F-4D97-AF65-F5344CB8AC3E}">
        <p14:creationId xmlns:p14="http://schemas.microsoft.com/office/powerpoint/2010/main" val="779039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Independent Read: </a:t>
            </a:r>
            <a:r>
              <a:rPr lang="en-US" sz="1200" i="1" kern="1200" dirty="0" smtClean="0">
                <a:solidFill>
                  <a:schemeClr val="tx1"/>
                </a:solidFill>
                <a:effectLst/>
                <a:latin typeface="+mn-lt"/>
                <a:ea typeface="+mn-ea"/>
                <a:cs typeface="+mn-cs"/>
              </a:rPr>
              <a:t>Check</a:t>
            </a:r>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spotlight pupils</a:t>
            </a:r>
            <a:r>
              <a:rPr lang="en-US" sz="1200" kern="1200" dirty="0" smtClean="0">
                <a:solidFill>
                  <a:schemeClr val="tx1"/>
                </a:solidFill>
                <a:effectLst/>
                <a:latin typeface="+mn-lt"/>
                <a:ea typeface="+mn-ea"/>
                <a:cs typeface="+mn-cs"/>
              </a:rPr>
              <a:t>: can they read all words accurately and most words speedily? </a:t>
            </a:r>
            <a:r>
              <a:rPr lang="en-US" sz="1200" i="1" kern="1200" dirty="0" smtClean="0">
                <a:solidFill>
                  <a:schemeClr val="tx1"/>
                </a:solidFill>
                <a:effectLst/>
                <a:latin typeface="+mn-lt"/>
                <a:ea typeface="+mn-ea"/>
                <a:cs typeface="+mn-cs"/>
              </a:rPr>
              <a:t>Encourage decoding/chunking </a:t>
            </a:r>
            <a:r>
              <a:rPr lang="en-US" sz="1200" kern="1200" dirty="0" smtClean="0">
                <a:solidFill>
                  <a:schemeClr val="tx1"/>
                </a:solidFill>
                <a:effectLst/>
                <a:latin typeface="+mn-lt"/>
                <a:ea typeface="+mn-ea"/>
                <a:cs typeface="+mn-cs"/>
              </a:rPr>
              <a:t>where appropriate.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C4BD9C-4E89-42BB-93D6-DC740CDCE614}" type="slidenum">
              <a:rPr lang="en-GB" smtClean="0"/>
              <a:t>19</a:t>
            </a:fld>
            <a:endParaRPr lang="en-GB"/>
          </a:p>
        </p:txBody>
      </p:sp>
    </p:spTree>
    <p:extLst>
      <p:ext uri="{BB962C8B-B14F-4D97-AF65-F5344CB8AC3E}">
        <p14:creationId xmlns:p14="http://schemas.microsoft.com/office/powerpoint/2010/main" val="4368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Begin with the basics</a:t>
            </a:r>
            <a:r>
              <a:rPr lang="en-GB" sz="1200" kern="1200" dirty="0" smtClean="0">
                <a:solidFill>
                  <a:schemeClr val="tx1"/>
                </a:solidFill>
                <a:effectLst/>
                <a:latin typeface="+mn-lt"/>
                <a:ea typeface="+mn-ea"/>
                <a:cs typeface="+mn-cs"/>
              </a:rPr>
              <a:t>: depending on the text, pupils can do </a:t>
            </a:r>
            <a:r>
              <a:rPr lang="en-GB" sz="1200" b="1" kern="1200" dirty="0" smtClean="0">
                <a:solidFill>
                  <a:schemeClr val="tx1"/>
                </a:solidFill>
                <a:effectLst/>
                <a:latin typeface="+mn-lt"/>
                <a:ea typeface="+mn-ea"/>
                <a:cs typeface="+mn-cs"/>
              </a:rPr>
              <a:t>one </a:t>
            </a:r>
            <a:r>
              <a:rPr lang="en-GB" sz="1200" kern="1200" dirty="0" smtClean="0">
                <a:solidFill>
                  <a:schemeClr val="tx1"/>
                </a:solidFill>
                <a:effectLst/>
                <a:latin typeface="+mn-lt"/>
                <a:ea typeface="+mn-ea"/>
                <a:cs typeface="+mn-cs"/>
              </a:rPr>
              <a:t>of the following:</a:t>
            </a:r>
          </a:p>
          <a:p>
            <a:pPr lvl="0"/>
            <a:r>
              <a:rPr lang="en-GB" sz="1200" kern="1200" dirty="0" smtClean="0">
                <a:solidFill>
                  <a:schemeClr val="tx1"/>
                </a:solidFill>
                <a:effectLst/>
                <a:latin typeface="+mn-lt"/>
                <a:ea typeface="+mn-ea"/>
                <a:cs typeface="+mn-cs"/>
              </a:rPr>
              <a:t>think about what they already know about a topic, from reading or other experiences, and try to make links. This helps pupils to infer and elaborate, fill in missing or incomplete information, and use existing mental structures to support recall. </a:t>
            </a:r>
          </a:p>
          <a:p>
            <a:pPr lvl="0"/>
            <a:r>
              <a:rPr lang="en-GB" sz="1200" kern="1200" dirty="0" smtClean="0">
                <a:solidFill>
                  <a:schemeClr val="tx1"/>
                </a:solidFill>
                <a:effectLst/>
                <a:latin typeface="+mn-lt"/>
                <a:ea typeface="+mn-ea"/>
                <a:cs typeface="+mn-cs"/>
              </a:rPr>
              <a:t>predict what might happen next, based on book cover/author/title/blurb/short extract, and discuss how this might motivate them to move on</a:t>
            </a:r>
          </a:p>
          <a:p>
            <a:pPr lvl="0"/>
            <a:r>
              <a:rPr lang="en-GB" sz="1200" kern="1200" dirty="0" smtClean="0">
                <a:solidFill>
                  <a:schemeClr val="tx1"/>
                </a:solidFill>
                <a:effectLst/>
                <a:latin typeface="+mn-lt"/>
                <a:ea typeface="+mn-ea"/>
                <a:cs typeface="+mn-cs"/>
              </a:rPr>
              <a:t>identify and discuss features of the text, focussing on specific features of fiction/nonfiction/poetry. </a:t>
            </a: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2</a:t>
            </a:fld>
            <a:endParaRPr lang="en-GB"/>
          </a:p>
        </p:txBody>
      </p:sp>
    </p:spTree>
    <p:extLst>
      <p:ext uri="{BB962C8B-B14F-4D97-AF65-F5344CB8AC3E}">
        <p14:creationId xmlns:p14="http://schemas.microsoft.com/office/powerpoint/2010/main" val="1750737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Paired Read: </a:t>
            </a:r>
            <a:r>
              <a:rPr lang="en-US" sz="1200" kern="1200" dirty="0" smtClean="0">
                <a:solidFill>
                  <a:schemeClr val="tx1"/>
                </a:solidFill>
                <a:effectLst/>
                <a:latin typeface="+mn-lt"/>
                <a:ea typeface="+mn-ea"/>
                <a:cs typeface="+mn-cs"/>
              </a:rPr>
              <a:t>Pupils take it in turns to read a sentence or paragraph each.</a:t>
            </a:r>
            <a:r>
              <a:rPr lang="en-US" sz="1200" b="1" kern="1200" dirty="0" smtClean="0">
                <a:solidFill>
                  <a:schemeClr val="tx1"/>
                </a:solidFill>
                <a:effectLst/>
                <a:latin typeface="+mn-lt"/>
                <a:ea typeface="+mn-ea"/>
                <a:cs typeface="+mn-cs"/>
              </a:rPr>
              <a:t> Encourage</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good partner work, focusing on specific compliments or points for improvement. </a:t>
            </a:r>
            <a:r>
              <a:rPr lang="en-US" sz="1200" i="1" kern="1200" dirty="0" smtClean="0">
                <a:solidFill>
                  <a:schemeClr val="tx1"/>
                </a:solidFill>
                <a:effectLst/>
                <a:latin typeface="+mn-lt"/>
                <a:ea typeface="+mn-ea"/>
                <a:cs typeface="+mn-cs"/>
              </a:rPr>
              <a:t>Check</a:t>
            </a:r>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spotlight pupils</a:t>
            </a:r>
            <a:r>
              <a:rPr lang="en-US" sz="1200" kern="1200" dirty="0" smtClean="0">
                <a:solidFill>
                  <a:schemeClr val="tx1"/>
                </a:solidFill>
                <a:effectLst/>
                <a:latin typeface="+mn-lt"/>
                <a:ea typeface="+mn-ea"/>
                <a:cs typeface="+mn-cs"/>
              </a:rPr>
              <a:t>: can they read all words accurately and most words speedily? Encourage </a:t>
            </a:r>
            <a:r>
              <a:rPr lang="en-US" sz="1200" i="1" kern="1200" dirty="0" smtClean="0">
                <a:solidFill>
                  <a:schemeClr val="tx1"/>
                </a:solidFill>
                <a:effectLst/>
                <a:latin typeface="+mn-lt"/>
                <a:ea typeface="+mn-ea"/>
                <a:cs typeface="+mn-cs"/>
              </a:rPr>
              <a:t>decoding/chunking</a:t>
            </a:r>
            <a:r>
              <a:rPr lang="en-US" sz="1200" kern="1200" dirty="0" smtClean="0">
                <a:solidFill>
                  <a:schemeClr val="tx1"/>
                </a:solidFill>
                <a:effectLst/>
                <a:latin typeface="+mn-lt"/>
                <a:ea typeface="+mn-ea"/>
                <a:cs typeface="+mn-cs"/>
              </a:rPr>
              <a:t> where appropriate.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20</a:t>
            </a:fld>
            <a:endParaRPr lang="en-GB"/>
          </a:p>
        </p:txBody>
      </p:sp>
    </p:spTree>
    <p:extLst>
      <p:ext uri="{BB962C8B-B14F-4D97-AF65-F5344CB8AC3E}">
        <p14:creationId xmlns:p14="http://schemas.microsoft.com/office/powerpoint/2010/main" val="788309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Main questions:</a:t>
            </a:r>
            <a:r>
              <a:rPr lang="en-US" sz="1200" kern="1200" dirty="0" smtClean="0">
                <a:solidFill>
                  <a:schemeClr val="tx1"/>
                </a:solidFill>
                <a:effectLst/>
                <a:latin typeface="+mn-lt"/>
                <a:ea typeface="+mn-ea"/>
                <a:cs typeface="+mn-cs"/>
              </a:rPr>
              <a:t> Pupils to answer a variety of questions, based on the content domains, with a particular emphasis on inference. Questions may use the test-style format (see templates). The relevant images can help define the question types. Answers do not necessarily need to be written in full sentences; focus on the pupil’s understanding of the text. Pupils to identify and underline the key word/s in the question and text, if relevant. Pupils to self-mark, and then teachers to check, particularly focusing on subjective answers. Additional adult support may be given to SEN children.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21</a:t>
            </a:fld>
            <a:endParaRPr lang="en-GB"/>
          </a:p>
        </p:txBody>
      </p:sp>
    </p:spTree>
    <p:extLst>
      <p:ext uri="{BB962C8B-B14F-4D97-AF65-F5344CB8AC3E}">
        <p14:creationId xmlns:p14="http://schemas.microsoft.com/office/powerpoint/2010/main" val="250465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Reader’s Theatre: </a:t>
            </a:r>
            <a:r>
              <a:rPr lang="en-US" sz="1200" kern="1200" dirty="0" smtClean="0">
                <a:solidFill>
                  <a:schemeClr val="tx1"/>
                </a:solidFill>
                <a:effectLst/>
                <a:latin typeface="+mn-lt"/>
                <a:ea typeface="+mn-ea"/>
                <a:cs typeface="+mn-cs"/>
              </a:rPr>
              <a:t>A pupil/group performs the whole of the text to their peers. This could be recorded so that pupils can appraise their performance.</a:t>
            </a:r>
            <a:r>
              <a:rPr lang="en-US" sz="1200" b="1"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22</a:t>
            </a:fld>
            <a:endParaRPr lang="en-GB"/>
          </a:p>
        </p:txBody>
      </p:sp>
    </p:spTree>
    <p:extLst>
      <p:ext uri="{BB962C8B-B14F-4D97-AF65-F5344CB8AC3E}">
        <p14:creationId xmlns:p14="http://schemas.microsoft.com/office/powerpoint/2010/main" val="1928958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Teacher Read: </a:t>
            </a:r>
            <a:r>
              <a:rPr lang="en-GB" sz="1200" kern="1200" dirty="0" smtClean="0">
                <a:solidFill>
                  <a:schemeClr val="tx1"/>
                </a:solidFill>
                <a:effectLst/>
                <a:latin typeface="+mn-lt"/>
                <a:ea typeface="+mn-ea"/>
                <a:cs typeface="+mn-cs"/>
              </a:rPr>
              <a:t>act as a model of fluent reading, bringing characters to life and capturing the right tone of the text. Teachers may: </a:t>
            </a:r>
          </a:p>
          <a:p>
            <a:pPr lvl="0"/>
            <a:r>
              <a:rPr lang="en-GB" sz="1200" kern="1200" dirty="0" smtClean="0">
                <a:solidFill>
                  <a:schemeClr val="tx1"/>
                </a:solidFill>
                <a:effectLst/>
                <a:latin typeface="+mn-lt"/>
                <a:ea typeface="+mn-ea"/>
                <a:cs typeface="+mn-cs"/>
              </a:rPr>
              <a:t>model how a skilled reader fills in gaps as they read</a:t>
            </a:r>
          </a:p>
          <a:p>
            <a:pPr lvl="0"/>
            <a:r>
              <a:rPr lang="en-GB" sz="1200" kern="1200" dirty="0" smtClean="0">
                <a:solidFill>
                  <a:schemeClr val="tx1"/>
                </a:solidFill>
                <a:effectLst/>
                <a:latin typeface="+mn-lt"/>
                <a:ea typeface="+mn-ea"/>
                <a:cs typeface="+mn-cs"/>
              </a:rPr>
              <a:t>explain how ideas in the text and ideas from background knowledge are combined to make meaning</a:t>
            </a:r>
          </a:p>
          <a:p>
            <a:pPr lvl="0"/>
            <a:r>
              <a:rPr lang="en-GB" sz="1200" kern="1200" dirty="0" smtClean="0">
                <a:solidFill>
                  <a:schemeClr val="tx1"/>
                </a:solidFill>
                <a:effectLst/>
                <a:latin typeface="+mn-lt"/>
                <a:ea typeface="+mn-ea"/>
                <a:cs typeface="+mn-cs"/>
              </a:rPr>
              <a:t>think out loud about the content of the text, for example commenting on an unexpected plot twist </a:t>
            </a:r>
          </a:p>
          <a:p>
            <a:pPr lvl="0"/>
            <a:r>
              <a:rPr lang="en-GB" sz="1200" kern="1200" dirty="0" smtClean="0">
                <a:solidFill>
                  <a:schemeClr val="tx1"/>
                </a:solidFill>
                <a:effectLst/>
                <a:latin typeface="+mn-lt"/>
                <a:ea typeface="+mn-ea"/>
                <a:cs typeface="+mn-cs"/>
              </a:rPr>
              <a:t>share a key piece of knowledge (for example briefly explaining the historical context to an event)</a:t>
            </a:r>
          </a:p>
          <a:p>
            <a:pPr lvl="0"/>
            <a:r>
              <a:rPr lang="en-GB" sz="1200" kern="1200" dirty="0" smtClean="0">
                <a:solidFill>
                  <a:schemeClr val="tx1"/>
                </a:solidFill>
                <a:effectLst/>
                <a:latin typeface="+mn-lt"/>
                <a:ea typeface="+mn-ea"/>
                <a:cs typeface="+mn-cs"/>
              </a:rPr>
              <a:t>connect the story to pupils’ own experience </a:t>
            </a: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3</a:t>
            </a:fld>
            <a:endParaRPr lang="en-GB"/>
          </a:p>
        </p:txBody>
      </p:sp>
    </p:spTree>
    <p:extLst>
      <p:ext uri="{BB962C8B-B14F-4D97-AF65-F5344CB8AC3E}">
        <p14:creationId xmlns:p14="http://schemas.microsoft.com/office/powerpoint/2010/main" val="1552670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Vocabulary: </a:t>
            </a:r>
            <a:r>
              <a:rPr lang="en-US" sz="1200" kern="1200" dirty="0" smtClean="0">
                <a:solidFill>
                  <a:schemeClr val="tx1"/>
                </a:solidFill>
                <a:effectLst/>
                <a:latin typeface="+mn-lt"/>
                <a:ea typeface="+mn-ea"/>
                <a:cs typeface="+mn-cs"/>
              </a:rPr>
              <a:t>focus on up to 6 tier two vocabulary words from the extract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a:t>
            </a:r>
            <a:r>
              <a:rPr lang="en-US" sz="1200" i="1" kern="1200" dirty="0" smtClean="0">
                <a:solidFill>
                  <a:schemeClr val="tx1"/>
                </a:solidFill>
                <a:effectLst/>
                <a:latin typeface="+mn-lt"/>
                <a:ea typeface="+mn-ea"/>
                <a:cs typeface="+mn-cs"/>
              </a:rPr>
              <a:t>My Turn Your Turn (MTYT)</a:t>
            </a:r>
            <a:r>
              <a:rPr lang="en-US" sz="1200" kern="1200" dirty="0" smtClean="0">
                <a:solidFill>
                  <a:schemeClr val="tx1"/>
                </a:solidFill>
                <a:effectLst/>
                <a:latin typeface="+mn-lt"/>
                <a:ea typeface="+mn-ea"/>
                <a:cs typeface="+mn-cs"/>
              </a:rPr>
              <a:t> to introduce. Decode relevant words, particularly those with prefixes/suffixes. </a:t>
            </a:r>
            <a:r>
              <a:rPr lang="en-US" sz="1200" i="1" kern="1200" dirty="0" err="1" smtClean="0">
                <a:solidFill>
                  <a:schemeClr val="tx1"/>
                </a:solidFill>
                <a:effectLst/>
                <a:latin typeface="+mn-lt"/>
                <a:ea typeface="+mn-ea"/>
                <a:cs typeface="+mn-cs"/>
              </a:rPr>
              <a:t>Colour</a:t>
            </a:r>
            <a:r>
              <a:rPr lang="en-US" sz="1200" i="1" kern="1200" dirty="0" smtClean="0">
                <a:solidFill>
                  <a:schemeClr val="tx1"/>
                </a:solidFill>
                <a:effectLst/>
                <a:latin typeface="+mn-lt"/>
                <a:ea typeface="+mn-ea"/>
                <a:cs typeface="+mn-cs"/>
              </a:rPr>
              <a:t> the word</a:t>
            </a:r>
            <a:r>
              <a:rPr lang="en-US" sz="1200" kern="1200" dirty="0" smtClean="0">
                <a:solidFill>
                  <a:schemeClr val="tx1"/>
                </a:solidFill>
                <a:effectLst/>
                <a:latin typeface="+mn-lt"/>
                <a:ea typeface="+mn-ea"/>
                <a:cs typeface="+mn-cs"/>
              </a:rPr>
              <a:t>: succinctly demonstrate the word’s meaning through providing pupils with an action, example, image or brief explanation.  Teacher to write word and draw a related picture on Flip Chart, which is then displayed on the working wall.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Vocabulary recap: </a:t>
            </a:r>
            <a:r>
              <a:rPr lang="en-US" sz="1200" kern="1200" dirty="0" smtClean="0">
                <a:solidFill>
                  <a:schemeClr val="tx1"/>
                </a:solidFill>
                <a:effectLst/>
                <a:latin typeface="+mn-lt"/>
                <a:ea typeface="+mn-ea"/>
                <a:cs typeface="+mn-cs"/>
              </a:rPr>
              <a:t>Use quick questions/prompts to establish meaning of the words. (e.g. Which word is a synonym of…? Show me what … looks like. Why might someone…? Use … in a sentence). Refer to Flip Chart.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C4BD9C-4E89-42BB-93D6-DC740CDCE614}" type="slidenum">
              <a:rPr lang="en-GB" smtClean="0"/>
              <a:t>4</a:t>
            </a:fld>
            <a:endParaRPr lang="en-GB"/>
          </a:p>
        </p:txBody>
      </p:sp>
    </p:spTree>
    <p:extLst>
      <p:ext uri="{BB962C8B-B14F-4D97-AF65-F5344CB8AC3E}">
        <p14:creationId xmlns:p14="http://schemas.microsoft.com/office/powerpoint/2010/main" val="1111822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Echo Read</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Pupils chorally echo back a section reread by the teacher, emulating their intonation, tone, speed, volume, expression, movement, use of punctuation, etc.</a:t>
            </a: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5</a:t>
            </a:fld>
            <a:endParaRPr lang="en-GB"/>
          </a:p>
        </p:txBody>
      </p:sp>
    </p:spTree>
    <p:extLst>
      <p:ext uri="{BB962C8B-B14F-4D97-AF65-F5344CB8AC3E}">
        <p14:creationId xmlns:p14="http://schemas.microsoft.com/office/powerpoint/2010/main" val="222668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Paired Read: </a:t>
            </a:r>
            <a:r>
              <a:rPr lang="en-US" sz="1200" kern="1200" dirty="0" smtClean="0">
                <a:solidFill>
                  <a:schemeClr val="tx1"/>
                </a:solidFill>
                <a:effectLst/>
                <a:latin typeface="+mn-lt"/>
                <a:ea typeface="+mn-ea"/>
                <a:cs typeface="+mn-cs"/>
              </a:rPr>
              <a:t>Pupils take it in turns to read a sentence or paragraph each.</a:t>
            </a:r>
            <a:r>
              <a:rPr lang="en-US" sz="1200" b="1" kern="1200" dirty="0" smtClean="0">
                <a:solidFill>
                  <a:schemeClr val="tx1"/>
                </a:solidFill>
                <a:effectLst/>
                <a:latin typeface="+mn-lt"/>
                <a:ea typeface="+mn-ea"/>
                <a:cs typeface="+mn-cs"/>
              </a:rPr>
              <a:t> Encourage</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good partner work, focusing on specific compliments or points for improvement. </a:t>
            </a:r>
            <a:r>
              <a:rPr lang="en-US" sz="1200" i="1" kern="1200" dirty="0" smtClean="0">
                <a:solidFill>
                  <a:schemeClr val="tx1"/>
                </a:solidFill>
                <a:effectLst/>
                <a:latin typeface="+mn-lt"/>
                <a:ea typeface="+mn-ea"/>
                <a:cs typeface="+mn-cs"/>
              </a:rPr>
              <a:t>Check</a:t>
            </a:r>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spotlight pupils</a:t>
            </a:r>
            <a:r>
              <a:rPr lang="en-US" sz="1200" kern="1200" dirty="0" smtClean="0">
                <a:solidFill>
                  <a:schemeClr val="tx1"/>
                </a:solidFill>
                <a:effectLst/>
                <a:latin typeface="+mn-lt"/>
                <a:ea typeface="+mn-ea"/>
                <a:cs typeface="+mn-cs"/>
              </a:rPr>
              <a:t>: can they read all words accurately and most words speedily? Encourage </a:t>
            </a:r>
            <a:r>
              <a:rPr lang="en-US" sz="1200" i="1" kern="1200" dirty="0" smtClean="0">
                <a:solidFill>
                  <a:schemeClr val="tx1"/>
                </a:solidFill>
                <a:effectLst/>
                <a:latin typeface="+mn-lt"/>
                <a:ea typeface="+mn-ea"/>
                <a:cs typeface="+mn-cs"/>
              </a:rPr>
              <a:t>decoding/chunking</a:t>
            </a:r>
            <a:r>
              <a:rPr lang="en-US" sz="1200" kern="1200" dirty="0" smtClean="0">
                <a:solidFill>
                  <a:schemeClr val="tx1"/>
                </a:solidFill>
                <a:effectLst/>
                <a:latin typeface="+mn-lt"/>
                <a:ea typeface="+mn-ea"/>
                <a:cs typeface="+mn-cs"/>
              </a:rPr>
              <a:t> where appropriate.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6</a:t>
            </a:fld>
            <a:endParaRPr lang="en-GB"/>
          </a:p>
        </p:txBody>
      </p:sp>
    </p:spTree>
    <p:extLst>
      <p:ext uri="{BB962C8B-B14F-4D97-AF65-F5344CB8AC3E}">
        <p14:creationId xmlns:p14="http://schemas.microsoft.com/office/powerpoint/2010/main" val="3971004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Fastest finger: Retrieval Questions: </a:t>
            </a:r>
            <a:r>
              <a:rPr lang="en-US" sz="1200" kern="1200" dirty="0" smtClean="0">
                <a:solidFill>
                  <a:schemeClr val="tx1"/>
                </a:solidFill>
                <a:effectLst/>
                <a:latin typeface="+mn-lt"/>
                <a:ea typeface="+mn-ea"/>
                <a:cs typeface="+mn-cs"/>
              </a:rPr>
              <a:t>Up to six quick-fire, teacher-led retrieval questions, which pupils quickly answer, one at a time, by highlighting the text. Feedback is instant. Encourage children to skim and scan for the correct section and key word/s.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C4BD9C-4E89-42BB-93D6-DC740CDCE614}" type="slidenum">
              <a:rPr lang="en-GB" smtClean="0"/>
              <a:t>7</a:t>
            </a:fld>
            <a:endParaRPr lang="en-GB"/>
          </a:p>
        </p:txBody>
      </p:sp>
    </p:spTree>
    <p:extLst>
      <p:ext uri="{BB962C8B-B14F-4D97-AF65-F5344CB8AC3E}">
        <p14:creationId xmlns:p14="http://schemas.microsoft.com/office/powerpoint/2010/main" val="413128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Your Turn: Retrieval Questions: </a:t>
            </a:r>
            <a:r>
              <a:rPr lang="en-US" sz="1200" kern="1200" dirty="0" smtClean="0">
                <a:solidFill>
                  <a:schemeClr val="tx1"/>
                </a:solidFill>
                <a:effectLst/>
                <a:latin typeface="+mn-lt"/>
                <a:ea typeface="+mn-ea"/>
                <a:cs typeface="+mn-cs"/>
              </a:rPr>
              <a:t>Pupils to generate their own retrieval questions about the text on a post-it note.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8</a:t>
            </a:fld>
            <a:endParaRPr lang="en-GB"/>
          </a:p>
        </p:txBody>
      </p:sp>
    </p:spTree>
    <p:extLst>
      <p:ext uri="{BB962C8B-B14F-4D97-AF65-F5344CB8AC3E}">
        <p14:creationId xmlns:p14="http://schemas.microsoft.com/office/powerpoint/2010/main" val="376912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Evaluative question: </a:t>
            </a:r>
            <a:r>
              <a:rPr lang="en-US" sz="1200" kern="1200" dirty="0" smtClean="0">
                <a:solidFill>
                  <a:schemeClr val="tx1"/>
                </a:solidFill>
                <a:effectLst/>
                <a:latin typeface="+mn-lt"/>
                <a:ea typeface="+mn-ea"/>
                <a:cs typeface="+mn-cs"/>
              </a:rPr>
              <a:t>Pupils to discuss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question that reflects on the tone, purpose and overall effectiveness of the text, providing ideas, raising issues and facilitating discussion.</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9</a:t>
            </a:fld>
            <a:endParaRPr lang="en-GB"/>
          </a:p>
        </p:txBody>
      </p:sp>
    </p:spTree>
    <p:extLst>
      <p:ext uri="{BB962C8B-B14F-4D97-AF65-F5344CB8AC3E}">
        <p14:creationId xmlns:p14="http://schemas.microsoft.com/office/powerpoint/2010/main" val="235071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DC05C58-72A0-43B9-B498-34AD0C8A65A6}"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3431729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C05C58-72A0-43B9-B498-34AD0C8A65A6}"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3439890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C05C58-72A0-43B9-B498-34AD0C8A65A6}"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171666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C05C58-72A0-43B9-B498-34AD0C8A65A6}"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271703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C05C58-72A0-43B9-B498-34AD0C8A65A6}"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403250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DC05C58-72A0-43B9-B498-34AD0C8A65A6}" type="datetimeFigureOut">
              <a:rPr lang="en-GB" smtClean="0"/>
              <a:t>02/09/2024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4054175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DC05C58-72A0-43B9-B498-34AD0C8A65A6}" type="datetimeFigureOut">
              <a:rPr lang="en-GB" smtClean="0"/>
              <a:t>02/09/2024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165805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DC05C58-72A0-43B9-B498-34AD0C8A65A6}" type="datetimeFigureOut">
              <a:rPr lang="en-GB" smtClean="0"/>
              <a:t>02/09/2024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2697021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05C58-72A0-43B9-B498-34AD0C8A65A6}" type="datetimeFigureOut">
              <a:rPr lang="en-GB" smtClean="0"/>
              <a:t>02/09/2024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1580053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C05C58-72A0-43B9-B498-34AD0C8A65A6}" type="datetimeFigureOut">
              <a:rPr lang="en-GB" smtClean="0"/>
              <a:t>02/09/2024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142873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C05C58-72A0-43B9-B498-34AD0C8A65A6}" type="datetimeFigureOut">
              <a:rPr lang="en-GB" smtClean="0"/>
              <a:t>02/09/2024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1515515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05C58-72A0-43B9-B498-34AD0C8A65A6}" type="datetimeFigureOut">
              <a:rPr lang="en-GB" smtClean="0"/>
              <a:t>02/09/2024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7BC98-ADAC-462C-A10C-59AFFA3C0B71}" type="slidenum">
              <a:rPr lang="en-GB" smtClean="0"/>
              <a:t>‹#›</a:t>
            </a:fld>
            <a:endParaRPr lang="en-GB"/>
          </a:p>
        </p:txBody>
      </p:sp>
    </p:spTree>
    <p:extLst>
      <p:ext uri="{BB962C8B-B14F-4D97-AF65-F5344CB8AC3E}">
        <p14:creationId xmlns:p14="http://schemas.microsoft.com/office/powerpoint/2010/main" val="2510123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customXml" Target="../ink/ink11.xml"/><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customXml" Target="../ink/ink15.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6.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6.png"/><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customXml" Target="../ink/ink5.xml"/><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b="1" dirty="0" smtClean="0"/>
              <a:t>Lesson 1</a:t>
            </a:r>
            <a:endParaRPr lang="en-GB" sz="8800" b="1" dirty="0"/>
          </a:p>
        </p:txBody>
      </p:sp>
      <p:sp>
        <p:nvSpPr>
          <p:cNvPr id="4" name="Text Placeholder 3"/>
          <p:cNvSpPr>
            <a:spLocks noGrp="1"/>
          </p:cNvSpPr>
          <p:nvPr>
            <p:ph type="body" idx="1"/>
          </p:nvPr>
        </p:nvSpPr>
        <p:spPr/>
        <p:txBody>
          <a:bodyPr>
            <a:normAutofit/>
          </a:bodyPr>
          <a:lstStyle/>
          <a:p>
            <a:pPr algn="ctr"/>
            <a:r>
              <a:rPr lang="en-US" sz="4400" i="1" dirty="0" smtClean="0"/>
              <a:t> The Magpie Girl</a:t>
            </a:r>
            <a:endParaRPr lang="en-GB" sz="4400" i="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grpSp>
        <p:nvGrpSpPr>
          <p:cNvPr id="7" name="Group 6"/>
          <p:cNvGrpSpPr/>
          <p:nvPr/>
        </p:nvGrpSpPr>
        <p:grpSpPr>
          <a:xfrm>
            <a:off x="0" y="-18256"/>
            <a:ext cx="5893724" cy="1010655"/>
            <a:chOff x="0" y="-18256"/>
            <a:chExt cx="5893724" cy="1010655"/>
          </a:xfrm>
        </p:grpSpPr>
        <p:sp>
          <p:nvSpPr>
            <p:cNvPr id="3" name="Rectangle 2"/>
            <p:cNvSpPr/>
            <p:nvPr/>
          </p:nvSpPr>
          <p:spPr>
            <a:xfrm>
              <a:off x="0" y="-18255"/>
              <a:ext cx="5893724" cy="1010654"/>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dirty="0" smtClean="0"/>
                <a:t>LACEY GREEN PRIMARY ACADEMY </a:t>
              </a:r>
              <a:endParaRPr lang="en-GB" sz="2600" dirty="0"/>
            </a:p>
          </p:txBody>
        </p:sp>
        <p:pic>
          <p:nvPicPr>
            <p:cNvPr id="1026" name="Picture 2" descr="Lacey Green Primary Academ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256"/>
              <a:ext cx="1010653" cy="10106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71421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b="1" dirty="0" smtClean="0"/>
              <a:t>Lesson 2</a:t>
            </a:r>
            <a:endParaRPr lang="en-GB" sz="8800" b="1" dirty="0"/>
          </a:p>
        </p:txBody>
      </p:sp>
      <p:sp>
        <p:nvSpPr>
          <p:cNvPr id="4" name="Text Placeholder 3"/>
          <p:cNvSpPr>
            <a:spLocks noGrp="1"/>
          </p:cNvSpPr>
          <p:nvPr>
            <p:ph type="body" idx="1"/>
          </p:nvPr>
        </p:nvSpPr>
        <p:spPr/>
        <p:txBody>
          <a:bodyPr>
            <a:normAutofit/>
          </a:bodyPr>
          <a:lstStyle/>
          <a:p>
            <a:pPr algn="ctr"/>
            <a:r>
              <a:rPr lang="en-US" sz="4400" i="1" dirty="0" smtClean="0"/>
              <a:t>The Magpie Girl</a:t>
            </a:r>
            <a:endParaRPr lang="en-GB" sz="4400" i="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grpSp>
        <p:nvGrpSpPr>
          <p:cNvPr id="6" name="Group 5"/>
          <p:cNvGrpSpPr/>
          <p:nvPr/>
        </p:nvGrpSpPr>
        <p:grpSpPr>
          <a:xfrm>
            <a:off x="0" y="-18256"/>
            <a:ext cx="5893724" cy="1010655"/>
            <a:chOff x="0" y="-18256"/>
            <a:chExt cx="5893724" cy="1010655"/>
          </a:xfrm>
        </p:grpSpPr>
        <p:sp>
          <p:nvSpPr>
            <p:cNvPr id="7" name="Rectangle 6"/>
            <p:cNvSpPr/>
            <p:nvPr/>
          </p:nvSpPr>
          <p:spPr>
            <a:xfrm>
              <a:off x="0" y="-18255"/>
              <a:ext cx="5893724" cy="1010654"/>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dirty="0" smtClean="0"/>
                <a:t>LACEY GREEN PRIMARY ACADEMY </a:t>
              </a:r>
              <a:endParaRPr lang="en-GB" sz="2600" dirty="0"/>
            </a:p>
          </p:txBody>
        </p:sp>
        <p:pic>
          <p:nvPicPr>
            <p:cNvPr id="8" name="Picture 2" descr="Lacey Green Primary Academ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256"/>
              <a:ext cx="1010653" cy="10106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87816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Vocabulary</a:t>
            </a:r>
            <a:endParaRPr lang="en-GB" b="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graphicFrame>
        <p:nvGraphicFramePr>
          <p:cNvPr id="4" name="Table 3"/>
          <p:cNvGraphicFramePr>
            <a:graphicFrameLocks noGrp="1"/>
          </p:cNvGraphicFramePr>
          <p:nvPr>
            <p:extLst/>
          </p:nvPr>
        </p:nvGraphicFramePr>
        <p:xfrm>
          <a:off x="624113" y="1441306"/>
          <a:ext cx="10800000" cy="5040000"/>
        </p:xfrm>
        <a:graphic>
          <a:graphicData uri="http://schemas.openxmlformats.org/drawingml/2006/table">
            <a:tbl>
              <a:tblPr firstRow="1" bandRow="1">
                <a:tableStyleId>{5C22544A-7EE6-4342-B048-85BDC9FD1C3A}</a:tableStyleId>
              </a:tblPr>
              <a:tblGrid>
                <a:gridCol w="3600000">
                  <a:extLst>
                    <a:ext uri="{9D8B030D-6E8A-4147-A177-3AD203B41FA5}">
                      <a16:colId xmlns:a16="http://schemas.microsoft.com/office/drawing/2014/main" val="450619629"/>
                    </a:ext>
                  </a:extLst>
                </a:gridCol>
                <a:gridCol w="3600000">
                  <a:extLst>
                    <a:ext uri="{9D8B030D-6E8A-4147-A177-3AD203B41FA5}">
                      <a16:colId xmlns:a16="http://schemas.microsoft.com/office/drawing/2014/main" val="1875255309"/>
                    </a:ext>
                  </a:extLst>
                </a:gridCol>
                <a:gridCol w="3600000">
                  <a:extLst>
                    <a:ext uri="{9D8B030D-6E8A-4147-A177-3AD203B41FA5}">
                      <a16:colId xmlns:a16="http://schemas.microsoft.com/office/drawing/2014/main" val="591744057"/>
                    </a:ext>
                  </a:extLst>
                </a:gridCol>
              </a:tblGrid>
              <a:tr h="1800000">
                <a:tc>
                  <a:txBody>
                    <a:bodyPr/>
                    <a:lstStyle/>
                    <a:p>
                      <a:pPr algn="ctr"/>
                      <a:endParaRPr lang="en-US" baseline="0" dirty="0" smtClean="0"/>
                    </a:p>
                    <a:p>
                      <a:pPr algn="ctr"/>
                      <a:endParaRPr lang="en-US" baseline="0" dirty="0" smtClean="0"/>
                    </a:p>
                    <a:p>
                      <a:pPr algn="ctr"/>
                      <a:r>
                        <a:rPr lang="en-US" baseline="0" dirty="0" smtClean="0"/>
                        <a:t>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baseline="0" dirty="0" smtClean="0"/>
                    </a:p>
                    <a:p>
                      <a:pPr algn="ctr"/>
                      <a:endParaRPr lang="en-US" baseline="0" dirty="0" smtClean="0"/>
                    </a:p>
                    <a:p>
                      <a:pPr algn="ctr"/>
                      <a:r>
                        <a:rPr lang="en-US" baseline="0" dirty="0" smtClean="0"/>
                        <a:t> </a:t>
                      </a:r>
                      <a:endParaRPr lang="en-GB"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320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46156"/>
                  </a:ext>
                </a:extLst>
              </a:tr>
              <a:tr h="72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aseline="0" dirty="0" smtClean="0">
                          <a:solidFill>
                            <a:schemeClr val="tx1"/>
                          </a:solidFill>
                        </a:rPr>
                        <a:t>bustled </a:t>
                      </a:r>
                      <a:endParaRPr lang="en-US" sz="3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3200" baseline="0" dirty="0" smtClean="0">
                          <a:solidFill>
                            <a:schemeClr val="tx1"/>
                          </a:solidFill>
                        </a:rPr>
                        <a:t>sorrow</a:t>
                      </a:r>
                      <a:endParaRPr lang="en-GB" sz="3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aseline="0" dirty="0" smtClean="0">
                          <a:solidFill>
                            <a:schemeClr val="tx1"/>
                          </a:solidFill>
                        </a:rPr>
                        <a:t>nudged</a:t>
                      </a:r>
                      <a:endParaRPr lang="en-GB" sz="3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436494699"/>
                  </a:ext>
                </a:extLst>
              </a:tr>
              <a:tr h="1800000">
                <a:tc>
                  <a:txBody>
                    <a:bodyPr/>
                    <a:lstStyle/>
                    <a:p>
                      <a:pPr algn="ctr"/>
                      <a:endParaRPr lang="en-US" sz="320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320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320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09867655"/>
                  </a:ext>
                </a:extLst>
              </a:tr>
              <a:tr h="72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baseline="0" dirty="0" smtClean="0">
                          <a:solidFill>
                            <a:schemeClr val="tx1"/>
                          </a:solidFill>
                        </a:rPr>
                        <a:t>blurry</a:t>
                      </a:r>
                      <a:endParaRPr lang="en-US" sz="32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baseline="0" dirty="0" smtClean="0">
                          <a:solidFill>
                            <a:schemeClr val="tx1"/>
                          </a:solidFill>
                        </a:rPr>
                        <a:t>cling</a:t>
                      </a:r>
                      <a:endParaRPr lang="en-GB" sz="32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baseline="0" dirty="0" smtClean="0">
                          <a:solidFill>
                            <a:schemeClr val="tx1"/>
                          </a:solidFill>
                        </a:rPr>
                        <a:t>glimpse </a:t>
                      </a:r>
                      <a:endParaRPr lang="en-GB" sz="32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971072762"/>
                  </a:ext>
                </a:extLst>
              </a:tr>
            </a:tbl>
          </a:graphicData>
        </a:graphic>
      </p:graphicFrame>
      <p:pic>
        <p:nvPicPr>
          <p:cNvPr id="7" name="Picture 6"/>
          <p:cNvPicPr>
            <a:picLocks noChangeAspect="1"/>
          </p:cNvPicPr>
          <p:nvPr/>
        </p:nvPicPr>
        <p:blipFill rotWithShape="1">
          <a:blip r:embed="rId5"/>
          <a:srcRect l="5637" r="22549" b="27720"/>
          <a:stretch/>
        </p:blipFill>
        <p:spPr>
          <a:xfrm>
            <a:off x="5166158" y="260974"/>
            <a:ext cx="1859683" cy="979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E7DF38CF-D13E-4AB1-9315-27E6E1C1ACB5}"/>
              </a:ext>
            </a:extLst>
          </p:cNvPr>
          <p:cNvPicPr/>
          <p:nvPr/>
        </p:nvPicPr>
        <p:blipFill>
          <a:blip r:embed="rId6">
            <a:extLst>
              <a:ext uri="{BEBA8EAE-BF5A-486C-A8C5-ECC9F3942E4B}">
                <a14:imgProps xmlns:a14="http://schemas.microsoft.com/office/drawing/2010/main">
                  <a14:imgLayer r:embed="rId7">
                    <a14:imgEffect>
                      <a14:backgroundRemoval t="9977" b="94200" l="9901" r="100000"/>
                    </a14:imgEffect>
                  </a14:imgLayer>
                </a14:imgProps>
              </a:ext>
            </a:extLst>
          </a:blip>
          <a:stretch>
            <a:fillRect/>
          </a:stretch>
        </p:blipFill>
        <p:spPr>
          <a:xfrm>
            <a:off x="4039737" y="0"/>
            <a:ext cx="921704" cy="1462879"/>
          </a:xfrm>
          <a:prstGeom prst="rect">
            <a:avLst/>
          </a:prstGeom>
        </p:spPr>
      </p:pic>
    </p:spTree>
    <p:extLst>
      <p:ext uri="{BB962C8B-B14F-4D97-AF65-F5344CB8AC3E}">
        <p14:creationId xmlns:p14="http://schemas.microsoft.com/office/powerpoint/2010/main" val="3653547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Fastest Finger: Your retrieval questions  </a:t>
            </a:r>
            <a:endParaRPr lang="en-GB" b="1" dirty="0"/>
          </a:p>
        </p:txBody>
      </p:sp>
      <p:sp>
        <p:nvSpPr>
          <p:cNvPr id="3" name="Content Placeholder 2"/>
          <p:cNvSpPr>
            <a:spLocks noGrp="1"/>
          </p:cNvSpPr>
          <p:nvPr>
            <p:ph idx="1"/>
          </p:nvPr>
        </p:nvSpPr>
        <p:spPr/>
        <p:txBody>
          <a:bodyPr/>
          <a:lstStyle/>
          <a:p>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5122" name="Picture 2" descr="Colored post it note paper, rounded edges, sticky notes for reminders  21880356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0529" y="365125"/>
            <a:ext cx="1252380"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54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Teacher Read</a:t>
            </a:r>
            <a:endParaRPr lang="en-GB" b="1" dirty="0"/>
          </a:p>
        </p:txBody>
      </p:sp>
      <p:sp>
        <p:nvSpPr>
          <p:cNvPr id="3" name="Content Placeholder 2"/>
          <p:cNvSpPr>
            <a:spLocks noGrp="1"/>
          </p:cNvSpPr>
          <p:nvPr>
            <p:ph idx="1"/>
          </p:nvPr>
        </p:nvSpPr>
        <p:spPr>
          <a:xfrm>
            <a:off x="562590" y="3344407"/>
            <a:ext cx="4383315" cy="2210231"/>
          </a:xfrm>
        </p:spPr>
        <p:txBody>
          <a:bodyPr>
            <a:noAutofit/>
          </a:bodyPr>
          <a:lstStyle/>
          <a:p>
            <a:pPr marL="0" indent="0">
              <a:buNone/>
            </a:pPr>
            <a:r>
              <a:rPr lang="en-US" sz="3600" dirty="0" smtClean="0"/>
              <a:t>If the teachers indicates to do so, the </a:t>
            </a:r>
            <a:r>
              <a:rPr lang="en-US" sz="3600" b="1" dirty="0" smtClean="0"/>
              <a:t>class </a:t>
            </a:r>
            <a:r>
              <a:rPr lang="en-US" sz="3600" dirty="0" smtClean="0"/>
              <a:t>will </a:t>
            </a:r>
            <a:r>
              <a:rPr lang="en-US" sz="3600" b="1" dirty="0" smtClean="0"/>
              <a:t>jump in </a:t>
            </a:r>
            <a:r>
              <a:rPr lang="en-US" sz="3600" dirty="0" smtClean="0"/>
              <a:t>and all say the next word.</a:t>
            </a:r>
            <a:endParaRPr lang="en-GB" sz="3600"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6" name="Picture 2" descr="Teacher reading"/>
          <p:cNvPicPr>
            <a:picLocks noChangeAspect="1" noChangeArrowheads="1"/>
          </p:cNvPicPr>
          <p:nvPr/>
        </p:nvPicPr>
        <p:blipFill rotWithShape="1">
          <a:blip r:embed="rId5">
            <a:extLst>
              <a:ext uri="{28A0092B-C50C-407E-A947-70E740481C1C}">
                <a14:useLocalDpi xmlns:a14="http://schemas.microsoft.com/office/drawing/2010/main" val="0"/>
              </a:ext>
            </a:extLst>
          </a:blip>
          <a:srcRect l="32178" r="33329"/>
          <a:stretch/>
        </p:blipFill>
        <p:spPr bwMode="auto">
          <a:xfrm>
            <a:off x="4738256" y="229003"/>
            <a:ext cx="1102278" cy="159780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393542" y="3342367"/>
            <a:ext cx="4383315" cy="3203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t>If</a:t>
            </a:r>
            <a:r>
              <a:rPr lang="en-US" sz="3600" b="1" dirty="0" smtClean="0"/>
              <a:t> you </a:t>
            </a:r>
            <a:r>
              <a:rPr lang="en-US" sz="3600" dirty="0" smtClean="0"/>
              <a:t>are tapped on the shoulder, </a:t>
            </a:r>
            <a:r>
              <a:rPr lang="en-US" sz="3600" b="1" dirty="0" smtClean="0"/>
              <a:t>pick up, </a:t>
            </a:r>
            <a:r>
              <a:rPr lang="en-US" sz="3600" dirty="0" smtClean="0"/>
              <a:t>reading</a:t>
            </a:r>
            <a:r>
              <a:rPr lang="en-US" sz="3600" b="1" dirty="0" smtClean="0"/>
              <a:t> </a:t>
            </a:r>
            <a:r>
              <a:rPr lang="en-US" sz="3600" dirty="0" smtClean="0"/>
              <a:t>from where the teacher left off. </a:t>
            </a:r>
            <a:br>
              <a:rPr lang="en-US" sz="3600" dirty="0" smtClean="0"/>
            </a:br>
            <a:r>
              <a:rPr lang="en-US" sz="3600" dirty="0" smtClean="0"/>
              <a:t>Carry on until the teacher takes over. </a:t>
            </a:r>
            <a:endParaRPr lang="en-GB" sz="3600" dirty="0"/>
          </a:p>
        </p:txBody>
      </p:sp>
    </p:spTree>
    <p:extLst>
      <p:ext uri="{BB962C8B-B14F-4D97-AF65-F5344CB8AC3E}">
        <p14:creationId xmlns:p14="http://schemas.microsoft.com/office/powerpoint/2010/main" val="1488521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Paired Read</a:t>
            </a:r>
            <a:endParaRPr lang="en-GB" b="1" dirty="0"/>
          </a:p>
        </p:txBody>
      </p:sp>
      <p:sp>
        <p:nvSpPr>
          <p:cNvPr id="3" name="Content Placeholder 2"/>
          <p:cNvSpPr>
            <a:spLocks noGrp="1"/>
          </p:cNvSpPr>
          <p:nvPr>
            <p:ph idx="1"/>
          </p:nvPr>
        </p:nvSpPr>
        <p:spPr>
          <a:xfrm>
            <a:off x="838200" y="1632367"/>
            <a:ext cx="10515600" cy="4351338"/>
          </a:xfrm>
        </p:spPr>
        <p:txBody>
          <a:bodyPr/>
          <a:lstStyle/>
          <a:p>
            <a:pPr marL="0" indent="0" algn="ctr">
              <a:buNone/>
            </a:pPr>
            <a:r>
              <a:rPr lang="en-US" dirty="0" smtClean="0"/>
              <a:t>Read the text together with your partner. </a:t>
            </a:r>
          </a:p>
          <a:p>
            <a:pPr marL="0" indent="0" algn="ctr">
              <a:buNone/>
            </a:pPr>
            <a:endParaRPr lang="en-US" dirty="0"/>
          </a:p>
          <a:p>
            <a:pPr marL="0" indent="0" algn="ctr">
              <a:buNone/>
            </a:pPr>
            <a:r>
              <a:rPr lang="en-US" dirty="0" smtClean="0"/>
              <a:t>You can read a sentence, paragraph or section each. </a:t>
            </a:r>
          </a:p>
          <a:p>
            <a:pPr marL="0" indent="0" algn="ctr">
              <a:buNone/>
            </a:pPr>
            <a:endParaRPr lang="en-US" dirty="0"/>
          </a:p>
          <a:p>
            <a:pPr marL="0" indent="0" algn="ctr">
              <a:buNone/>
            </a:pPr>
            <a:r>
              <a:rPr lang="en-US" dirty="0" smtClean="0"/>
              <a:t>Compliment your partner’s reading and help them if you need to. </a:t>
            </a:r>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3076" name="Picture 4" descr="https://images.twinkl.co.uk/tw1n/image/private/t_630/u/ux/children-reading-kenning-wiki_ver_1.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84" b="96512" l="10000" r="90000"/>
                    </a14:imgEffect>
                  </a14:imgLayer>
                </a14:imgProps>
              </a:ext>
              <a:ext uri="{28A0092B-C50C-407E-A947-70E740481C1C}">
                <a14:useLocalDpi xmlns:a14="http://schemas.microsoft.com/office/drawing/2010/main" val="0"/>
              </a:ext>
            </a:extLst>
          </a:blip>
          <a:srcRect l="26858" r="30094"/>
          <a:stretch/>
        </p:blipFill>
        <p:spPr bwMode="auto">
          <a:xfrm>
            <a:off x="4513811" y="365125"/>
            <a:ext cx="1945178" cy="123368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129340" y="5623510"/>
            <a:ext cx="2594811" cy="1106906"/>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Great expression!</a:t>
            </a:r>
            <a:endParaRPr lang="en-GB" sz="2400" b="1" dirty="0"/>
          </a:p>
        </p:txBody>
      </p:sp>
      <p:sp>
        <p:nvSpPr>
          <p:cNvPr id="7" name="Rounded Rectangular Callout 6"/>
          <p:cNvSpPr/>
          <p:nvPr/>
        </p:nvSpPr>
        <p:spPr>
          <a:xfrm>
            <a:off x="5102893" y="5615488"/>
            <a:ext cx="2594811" cy="1122949"/>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You read at a steady pace – well done.</a:t>
            </a:r>
            <a:endParaRPr lang="en-GB" sz="2400" b="1" dirty="0"/>
          </a:p>
        </p:txBody>
      </p:sp>
      <p:sp>
        <p:nvSpPr>
          <p:cNvPr id="8" name="Rounded Rectangular Callout 7"/>
          <p:cNvSpPr/>
          <p:nvPr/>
        </p:nvSpPr>
        <p:spPr>
          <a:xfrm>
            <a:off x="9467849" y="5607467"/>
            <a:ext cx="2594811" cy="1122949"/>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You read some tricky words accurately. </a:t>
            </a:r>
            <a:endParaRPr lang="en-GB" sz="2400" b="1" dirty="0"/>
          </a:p>
        </p:txBody>
      </p:sp>
      <p:sp>
        <p:nvSpPr>
          <p:cNvPr id="9" name="Rounded Rectangular Callout 8"/>
          <p:cNvSpPr/>
          <p:nvPr/>
        </p:nvSpPr>
        <p:spPr>
          <a:xfrm>
            <a:off x="2677027" y="4315325"/>
            <a:ext cx="2594811" cy="1106906"/>
          </a:xfrm>
          <a:prstGeom prst="wedgeRoundRect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Let’s try that word again…</a:t>
            </a:r>
            <a:endParaRPr lang="en-GB" sz="2400" b="1" dirty="0">
              <a:solidFill>
                <a:schemeClr val="tx1"/>
              </a:solidFill>
            </a:endParaRPr>
          </a:p>
        </p:txBody>
      </p:sp>
      <p:sp>
        <p:nvSpPr>
          <p:cNvPr id="10" name="Rounded Rectangular Callout 9"/>
          <p:cNvSpPr/>
          <p:nvPr/>
        </p:nvSpPr>
        <p:spPr>
          <a:xfrm>
            <a:off x="7385385" y="4332954"/>
            <a:ext cx="2594811" cy="1106906"/>
          </a:xfrm>
          <a:prstGeom prst="wedgeRoundRect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Try and speed up just a little…</a:t>
            </a:r>
            <a:endParaRPr lang="en-GB" sz="2400" b="1" dirty="0">
              <a:solidFill>
                <a:schemeClr val="tx1"/>
              </a:solidFill>
            </a:endParaRPr>
          </a:p>
        </p:txBody>
      </p:sp>
    </p:spTree>
    <p:extLst>
      <p:ext uri="{BB962C8B-B14F-4D97-AF65-F5344CB8AC3E}">
        <p14:creationId xmlns:p14="http://schemas.microsoft.com/office/powerpoint/2010/main" val="3144510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DF38CF-D13E-4AB1-9315-27E6E1C1ACB5}"/>
              </a:ext>
            </a:extLst>
          </p:cNvPr>
          <p:cNvPicPr/>
          <p:nvPr/>
        </p:nvPicPr>
        <p:blipFill>
          <a:blip r:embed="rId3">
            <a:extLst>
              <a:ext uri="{BEBA8EAE-BF5A-486C-A8C5-ECC9F3942E4B}">
                <a14:imgProps xmlns:a14="http://schemas.microsoft.com/office/drawing/2010/main">
                  <a14:imgLayer r:embed="rId4">
                    <a14:imgEffect>
                      <a14:backgroundRemoval t="9977" b="94200" l="9901" r="100000"/>
                    </a14:imgEffect>
                  </a14:imgLayer>
                </a14:imgProps>
              </a:ext>
            </a:extLst>
          </a:blip>
          <a:stretch>
            <a:fillRect/>
          </a:stretch>
        </p:blipFill>
        <p:spPr>
          <a:xfrm>
            <a:off x="5335799" y="227809"/>
            <a:ext cx="921704" cy="1462879"/>
          </a:xfrm>
          <a:prstGeom prst="rect">
            <a:avLst/>
          </a:prstGeom>
        </p:spPr>
      </p:pic>
      <p:sp>
        <p:nvSpPr>
          <p:cNvPr id="2" name="Title 1"/>
          <p:cNvSpPr>
            <a:spLocks noGrp="1"/>
          </p:cNvSpPr>
          <p:nvPr>
            <p:ph type="title"/>
          </p:nvPr>
        </p:nvSpPr>
        <p:spPr/>
        <p:txBody>
          <a:bodyPr/>
          <a:lstStyle/>
          <a:p>
            <a:r>
              <a:rPr lang="en-US" b="1" dirty="0" smtClean="0"/>
              <a:t>Vocabulary: Engage</a:t>
            </a:r>
            <a:endParaRPr lang="en-GB" b="1" dirty="0"/>
          </a:p>
        </p:txBody>
      </p:sp>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6561095" y="-1155133"/>
              <a:ext cx="360" cy="360"/>
            </p14:xfrm>
          </p:contentPart>
        </mc:Choice>
        <mc:Fallback xmlns="">
          <p:pic>
            <p:nvPicPr>
              <p:cNvPr id="5" name="Ink 4"/>
              <p:cNvPicPr/>
              <p:nvPr/>
            </p:nvPicPr>
            <p:blipFill>
              <a:blip r:embed="rId6"/>
              <a:stretch>
                <a:fillRect/>
              </a:stretch>
            </p:blipFill>
            <p:spPr>
              <a:xfrm>
                <a:off x="6549215" y="-1167013"/>
                <a:ext cx="24120" cy="24120"/>
              </a:xfrm>
              <a:prstGeom prst="rect">
                <a:avLst/>
              </a:prstGeom>
            </p:spPr>
          </p:pic>
        </mc:Fallback>
      </mc:AlternateContent>
      <p:sp>
        <p:nvSpPr>
          <p:cNvPr id="15" name="Content Placeholder 2"/>
          <p:cNvSpPr txBox="1">
            <a:spLocks/>
          </p:cNvSpPr>
          <p:nvPr/>
        </p:nvSpPr>
        <p:spPr>
          <a:xfrm>
            <a:off x="838200" y="2075976"/>
            <a:ext cx="6108032" cy="1850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smtClean="0"/>
              <a:t>Freeze </a:t>
            </a:r>
            <a:r>
              <a:rPr lang="en-US" sz="3600" b="1" dirty="0" smtClean="0"/>
              <a:t>Frame</a:t>
            </a:r>
          </a:p>
          <a:p>
            <a:pPr marL="0" indent="0">
              <a:buFont typeface="Arial" panose="020B0604020202020204" pitchFamily="34" charset="0"/>
              <a:buNone/>
            </a:pPr>
            <a:r>
              <a:rPr lang="en-US" sz="3600" dirty="0" smtClean="0"/>
              <a:t>Look at the first two paragraphs and create a freeze frame.</a:t>
            </a:r>
            <a:endParaRPr lang="en-GB" sz="3600" dirty="0"/>
          </a:p>
        </p:txBody>
      </p:sp>
      <p:pic>
        <p:nvPicPr>
          <p:cNvPr id="16" name="Picture 4" descr="https://images.twinkl.co.uk/tr/image/upload/t_illustration/illustation/child-taking-a-photo-of-three-other-children-acting-out-a-scene.png"/>
          <p:cNvPicPr>
            <a:picLocks noChangeAspect="1" noChangeArrowheads="1"/>
          </p:cNvPicPr>
          <p:nvPr/>
        </p:nvPicPr>
        <p:blipFill rotWithShape="1">
          <a:blip r:embed="rId7">
            <a:extLst>
              <a:ext uri="{28A0092B-C50C-407E-A947-70E740481C1C}">
                <a14:useLocalDpi xmlns:a14="http://schemas.microsoft.com/office/drawing/2010/main" val="0"/>
              </a:ext>
            </a:extLst>
          </a:blip>
          <a:srcRect l="39947" r="20900" b="36349"/>
          <a:stretch/>
        </p:blipFill>
        <p:spPr bwMode="auto">
          <a:xfrm>
            <a:off x="7501413" y="1557371"/>
            <a:ext cx="3056743" cy="2484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972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Vocabulary: Questions </a:t>
            </a:r>
            <a:endParaRPr lang="en-GB" b="1" dirty="0"/>
          </a:p>
        </p:txBody>
      </p:sp>
      <p:sp>
        <p:nvSpPr>
          <p:cNvPr id="3" name="Content Placeholder 2"/>
          <p:cNvSpPr>
            <a:spLocks noGrp="1"/>
          </p:cNvSpPr>
          <p:nvPr>
            <p:ph idx="1"/>
          </p:nvPr>
        </p:nvSpPr>
        <p:spPr/>
        <p:txBody>
          <a:bodyPr/>
          <a:lstStyle/>
          <a:p>
            <a:pPr marL="0" indent="0">
              <a:buNone/>
            </a:pPr>
            <a:r>
              <a:rPr lang="en-US" dirty="0" smtClean="0"/>
              <a:t>1. Which word is closest in meaning to </a:t>
            </a:r>
            <a:r>
              <a:rPr lang="en-US" b="1" dirty="0" smtClean="0"/>
              <a:t>glimpse</a:t>
            </a:r>
            <a:r>
              <a:rPr lang="en-US" dirty="0" smtClean="0"/>
              <a:t>?</a:t>
            </a:r>
          </a:p>
          <a:p>
            <a:pPr marL="514350" indent="-514350">
              <a:buAutoNum type="alphaLcParenR"/>
            </a:pPr>
            <a:r>
              <a:rPr lang="en-US" dirty="0" smtClean="0"/>
              <a:t>peek   b) stare c) gaze</a:t>
            </a:r>
          </a:p>
          <a:p>
            <a:pPr marL="0" indent="0">
              <a:buNone/>
            </a:pPr>
            <a:r>
              <a:rPr lang="en-US" dirty="0" smtClean="0"/>
              <a:t>2. What does the phrase </a:t>
            </a:r>
            <a:r>
              <a:rPr lang="en-US" b="1" dirty="0" smtClean="0"/>
              <a:t>‘heavy eyes’ </a:t>
            </a:r>
            <a:r>
              <a:rPr lang="en-US" dirty="0" smtClean="0"/>
              <a:t>suggest about the girl?</a:t>
            </a:r>
          </a:p>
          <a:p>
            <a:pPr marL="0" indent="0">
              <a:buNone/>
            </a:pPr>
            <a:r>
              <a:rPr lang="en-US" dirty="0" smtClean="0"/>
              <a:t>3. Why do you think the author likens the word blur to fog?</a:t>
            </a:r>
          </a:p>
          <a:p>
            <a:pPr marL="0" indent="0">
              <a:buNone/>
            </a:pPr>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7" name="Picture 4" descr="https://images.twinkl.co.uk/tw1n/image/private/t_630/u/ux/screen-shot-2022-07-23-at-11.52.56_ver_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6524"/>
          <a:stretch/>
        </p:blipFill>
        <p:spPr bwMode="auto">
          <a:xfrm>
            <a:off x="7180414" y="365125"/>
            <a:ext cx="2516230" cy="1170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7DF38CF-D13E-4AB1-9315-27E6E1C1ACB5}"/>
              </a:ext>
            </a:extLst>
          </p:cNvPr>
          <p:cNvPicPr/>
          <p:nvPr/>
        </p:nvPicPr>
        <p:blipFill>
          <a:blip r:embed="rId6">
            <a:extLst/>
          </a:blip>
          <a:stretch>
            <a:fillRect/>
          </a:stretch>
        </p:blipFill>
        <p:spPr>
          <a:xfrm>
            <a:off x="5940099" y="218808"/>
            <a:ext cx="921704" cy="1462879"/>
          </a:xfrm>
          <a:prstGeom prst="rect">
            <a:avLst/>
          </a:prstGeom>
        </p:spPr>
      </p:pic>
    </p:spTree>
    <p:extLst>
      <p:ext uri="{BB962C8B-B14F-4D97-AF65-F5344CB8AC3E}">
        <p14:creationId xmlns:p14="http://schemas.microsoft.com/office/powerpoint/2010/main" val="1777333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Summarise</a:t>
            </a:r>
            <a:endParaRPr lang="en-GB" b="1" dirty="0"/>
          </a:p>
        </p:txBody>
      </p:sp>
      <p:sp>
        <p:nvSpPr>
          <p:cNvPr id="3" name="Content Placeholder 2"/>
          <p:cNvSpPr>
            <a:spLocks noGrp="1"/>
          </p:cNvSpPr>
          <p:nvPr>
            <p:ph idx="1"/>
          </p:nvPr>
        </p:nvSpPr>
        <p:spPr/>
        <p:txBody>
          <a:bodyPr/>
          <a:lstStyle/>
          <a:p>
            <a:pPr marL="0" indent="0">
              <a:buNone/>
            </a:pPr>
            <a:r>
              <a:rPr lang="en-US" dirty="0" smtClean="0"/>
              <a:t>Sequence the following statements:</a:t>
            </a:r>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8" name="Picture 7" descr="Story mountain – Best resources for creative writing - Teachwire"/>
          <p:cNvPicPr/>
          <p:nvPr/>
        </p:nvPicPr>
        <p:blipFill>
          <a:blip r:embed="rId5" cstate="print">
            <a:extLst>
              <a:ext uri="{BEBA8EAE-BF5A-486C-A8C5-ECC9F3942E4B}">
                <a14:imgProps xmlns:a14="http://schemas.microsoft.com/office/drawing/2010/main">
                  <a14:imgLayer r:embed="rId6">
                    <a14:imgEffect>
                      <a14:backgroundRemoval t="9944" b="100000" l="5900" r="95100">
                        <a14:foregroundMark x1="29100" y1="39636" x2="53600" y2="29552"/>
                        <a14:foregroundMark x1="53600" y1="29552" x2="50500" y2="43697"/>
                        <a14:foregroundMark x1="62200" y1="51401" x2="57700" y2="47339"/>
                      </a14:backgroundRemoval>
                    </a14:imgEffect>
                  </a14:imgLayer>
                </a14:imgProps>
              </a:ext>
              <a:ext uri="{28A0092B-C50C-407E-A947-70E740481C1C}">
                <a14:useLocalDpi xmlns:a14="http://schemas.microsoft.com/office/drawing/2010/main" val="0"/>
              </a:ext>
            </a:extLst>
          </a:blip>
          <a:srcRect/>
          <a:stretch>
            <a:fillRect/>
          </a:stretch>
        </p:blipFill>
        <p:spPr bwMode="auto">
          <a:xfrm>
            <a:off x="3606800" y="0"/>
            <a:ext cx="2489200" cy="1776730"/>
          </a:xfrm>
          <a:prstGeom prst="rect">
            <a:avLst/>
          </a:prstGeom>
          <a:noFill/>
          <a:ln>
            <a:noFill/>
          </a:ln>
        </p:spPr>
      </p:pic>
      <p:graphicFrame>
        <p:nvGraphicFramePr>
          <p:cNvPr id="14" name="Table 13"/>
          <p:cNvGraphicFramePr>
            <a:graphicFrameLocks noGrp="1"/>
          </p:cNvGraphicFramePr>
          <p:nvPr>
            <p:extLst>
              <p:ext uri="{D42A27DB-BD31-4B8C-83A1-F6EECF244321}">
                <p14:modId xmlns:p14="http://schemas.microsoft.com/office/powerpoint/2010/main" val="2120834451"/>
              </p:ext>
            </p:extLst>
          </p:nvPr>
        </p:nvGraphicFramePr>
        <p:xfrm>
          <a:off x="1818640" y="2783840"/>
          <a:ext cx="8168640" cy="2982711"/>
        </p:xfrm>
        <a:graphic>
          <a:graphicData uri="http://schemas.openxmlformats.org/drawingml/2006/table">
            <a:tbl>
              <a:tblPr bandRow="1">
                <a:tableStyleId>{5C22544A-7EE6-4342-B048-85BDC9FD1C3A}</a:tableStyleId>
              </a:tblPr>
              <a:tblGrid>
                <a:gridCol w="7067515">
                  <a:extLst>
                    <a:ext uri="{9D8B030D-6E8A-4147-A177-3AD203B41FA5}">
                      <a16:colId xmlns:a16="http://schemas.microsoft.com/office/drawing/2014/main" val="316503488"/>
                    </a:ext>
                  </a:extLst>
                </a:gridCol>
                <a:gridCol w="1101125">
                  <a:extLst>
                    <a:ext uri="{9D8B030D-6E8A-4147-A177-3AD203B41FA5}">
                      <a16:colId xmlns:a16="http://schemas.microsoft.com/office/drawing/2014/main" val="935597596"/>
                    </a:ext>
                  </a:extLst>
                </a:gridCol>
              </a:tblGrid>
              <a:tr h="298344">
                <a:tc>
                  <a:txBody>
                    <a:bodyPr/>
                    <a:lstStyle/>
                    <a:p>
                      <a:pPr algn="l">
                        <a:lnSpc>
                          <a:spcPct val="107000"/>
                        </a:lnSpc>
                        <a:spcAft>
                          <a:spcPts val="800"/>
                        </a:spcAft>
                        <a:tabLst>
                          <a:tab pos="1689100" algn="l"/>
                          <a:tab pos="2360930" algn="ctr"/>
                        </a:tabLst>
                      </a:pPr>
                      <a:r>
                        <a:rPr lang="en-GB" sz="1100" dirty="0">
                          <a:effectLst/>
                          <a:latin typeface="+mn-lt"/>
                        </a:rPr>
                        <a:t>	</a:t>
                      </a:r>
                      <a:r>
                        <a:rPr lang="en-GB" sz="1600" b="1" dirty="0">
                          <a:effectLst/>
                          <a:latin typeface="+mn-lt"/>
                        </a:rPr>
                        <a:t>	Sequencing</a:t>
                      </a:r>
                      <a:endParaRPr lang="en-GB" sz="1100" b="1" dirty="0">
                        <a:effectLst/>
                        <a:latin typeface="+mn-lt"/>
                        <a:ea typeface="Calibri" panose="020F0502020204030204" pitchFamily="34" charset="0"/>
                      </a:endParaRPr>
                    </a:p>
                  </a:txBody>
                  <a:tcPr marL="68580" marR="68580" marT="0" marB="0"/>
                </a:tc>
                <a:tc>
                  <a:txBody>
                    <a:bodyPr/>
                    <a:lstStyle/>
                    <a:p>
                      <a:pPr algn="ctr">
                        <a:lnSpc>
                          <a:spcPct val="107000"/>
                        </a:lnSpc>
                        <a:spcAft>
                          <a:spcPts val="800"/>
                        </a:spcAft>
                      </a:pPr>
                      <a:r>
                        <a:rPr lang="en-GB" sz="1600" b="1" dirty="0">
                          <a:effectLst/>
                          <a:latin typeface="+mn-lt"/>
                        </a:rPr>
                        <a:t>1-6</a:t>
                      </a:r>
                      <a:endParaRPr lang="en-GB" sz="1600" b="1"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4110779465"/>
                  </a:ext>
                </a:extLst>
              </a:tr>
              <a:tr h="298344">
                <a:tc>
                  <a:txBody>
                    <a:bodyPr/>
                    <a:lstStyle/>
                    <a:p>
                      <a:pPr algn="l">
                        <a:lnSpc>
                          <a:spcPct val="107000"/>
                        </a:lnSpc>
                        <a:spcAft>
                          <a:spcPts val="800"/>
                        </a:spcAft>
                        <a:tabLst>
                          <a:tab pos="3086100" algn="l"/>
                        </a:tabLst>
                      </a:pPr>
                      <a:r>
                        <a:rPr lang="en-GB" sz="1800">
                          <a:effectLst/>
                          <a:latin typeface="+mn-lt"/>
                        </a:rPr>
                        <a:t>The girl realises how hungry she is.</a:t>
                      </a:r>
                      <a:endParaRPr lang="en-GB" sz="1800">
                        <a:effectLst/>
                        <a:latin typeface="+mn-lt"/>
                        <a:ea typeface="Calibri" panose="020F0502020204030204" pitchFamily="34" charset="0"/>
                      </a:endParaRPr>
                    </a:p>
                  </a:txBody>
                  <a:tcPr marL="68580" marR="68580" marT="0" marB="0"/>
                </a:tc>
                <a:tc>
                  <a:txBody>
                    <a:bodyPr/>
                    <a:lstStyle/>
                    <a:p>
                      <a:pPr algn="l">
                        <a:lnSpc>
                          <a:spcPct val="107000"/>
                        </a:lnSpc>
                        <a:spcAft>
                          <a:spcPts val="800"/>
                        </a:spcAft>
                      </a:pPr>
                      <a:r>
                        <a:rPr lang="en-GB" sz="1100">
                          <a:effectLst/>
                          <a:latin typeface="+mn-lt"/>
                        </a:rPr>
                        <a:t> </a:t>
                      </a:r>
                      <a:endParaRPr lang="en-GB" sz="11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41778628"/>
                  </a:ext>
                </a:extLst>
              </a:tr>
              <a:tr h="298344">
                <a:tc>
                  <a:txBody>
                    <a:bodyPr/>
                    <a:lstStyle/>
                    <a:p>
                      <a:pPr algn="l">
                        <a:lnSpc>
                          <a:spcPct val="107000"/>
                        </a:lnSpc>
                        <a:spcAft>
                          <a:spcPts val="0"/>
                        </a:spcAft>
                        <a:tabLst>
                          <a:tab pos="1689100" algn="l"/>
                        </a:tabLst>
                      </a:pPr>
                      <a:r>
                        <a:rPr lang="en-GB" sz="1800">
                          <a:effectLst/>
                          <a:latin typeface="+mn-lt"/>
                        </a:rPr>
                        <a:t>The girl places a secret under her shawl.</a:t>
                      </a:r>
                      <a:endParaRPr lang="en-GB" sz="1800">
                        <a:effectLst/>
                        <a:latin typeface="+mn-lt"/>
                        <a:ea typeface="Calibri" panose="020F0502020204030204" pitchFamily="34" charset="0"/>
                      </a:endParaRPr>
                    </a:p>
                  </a:txBody>
                  <a:tcPr marL="68580" marR="68580" marT="0" marB="0"/>
                </a:tc>
                <a:tc>
                  <a:txBody>
                    <a:bodyPr/>
                    <a:lstStyle/>
                    <a:p>
                      <a:pPr algn="l">
                        <a:lnSpc>
                          <a:spcPct val="107000"/>
                        </a:lnSpc>
                        <a:spcAft>
                          <a:spcPts val="800"/>
                        </a:spcAft>
                      </a:pPr>
                      <a:r>
                        <a:rPr lang="en-GB" sz="1100">
                          <a:effectLst/>
                          <a:latin typeface="+mn-lt"/>
                        </a:rPr>
                        <a:t> </a:t>
                      </a:r>
                      <a:endParaRPr lang="en-GB" sz="11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755643194"/>
                  </a:ext>
                </a:extLst>
              </a:tr>
              <a:tr h="298344">
                <a:tc>
                  <a:txBody>
                    <a:bodyPr/>
                    <a:lstStyle/>
                    <a:p>
                      <a:pPr algn="l">
                        <a:lnSpc>
                          <a:spcPct val="107000"/>
                        </a:lnSpc>
                        <a:spcAft>
                          <a:spcPts val="0"/>
                        </a:spcAft>
                      </a:pPr>
                      <a:r>
                        <a:rPr lang="en-GB" sz="1800">
                          <a:effectLst/>
                          <a:latin typeface="+mn-lt"/>
                        </a:rPr>
                        <a:t>The girl spots the apples shining in the darkness</a:t>
                      </a:r>
                      <a:endParaRPr lang="en-GB" sz="1800">
                        <a:effectLst/>
                        <a:latin typeface="+mn-lt"/>
                        <a:ea typeface="Calibri" panose="020F0502020204030204" pitchFamily="34" charset="0"/>
                      </a:endParaRPr>
                    </a:p>
                  </a:txBody>
                  <a:tcPr marL="68580" marR="68580" marT="0" marB="0"/>
                </a:tc>
                <a:tc>
                  <a:txBody>
                    <a:bodyPr/>
                    <a:lstStyle/>
                    <a:p>
                      <a:pPr algn="l">
                        <a:lnSpc>
                          <a:spcPct val="107000"/>
                        </a:lnSpc>
                        <a:spcAft>
                          <a:spcPts val="800"/>
                        </a:spcAft>
                      </a:pPr>
                      <a:r>
                        <a:rPr lang="en-GB" sz="1100">
                          <a:effectLst/>
                          <a:latin typeface="+mn-lt"/>
                        </a:rPr>
                        <a:t> </a:t>
                      </a:r>
                      <a:endParaRPr lang="en-GB" sz="11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750687534"/>
                  </a:ext>
                </a:extLst>
              </a:tr>
              <a:tr h="298344">
                <a:tc>
                  <a:txBody>
                    <a:bodyPr/>
                    <a:lstStyle/>
                    <a:p>
                      <a:pPr algn="l">
                        <a:lnSpc>
                          <a:spcPct val="107000"/>
                        </a:lnSpc>
                        <a:spcAft>
                          <a:spcPts val="0"/>
                        </a:spcAft>
                        <a:tabLst>
                          <a:tab pos="3162300" algn="l"/>
                        </a:tabLst>
                      </a:pPr>
                      <a:r>
                        <a:rPr lang="en-GB" sz="1800">
                          <a:effectLst/>
                          <a:latin typeface="+mn-lt"/>
                        </a:rPr>
                        <a:t>The girl feels guilty about stealing the apple.</a:t>
                      </a:r>
                      <a:endParaRPr lang="en-GB" sz="1800">
                        <a:effectLst/>
                        <a:latin typeface="+mn-lt"/>
                        <a:ea typeface="Calibri" panose="020F0502020204030204" pitchFamily="34" charset="0"/>
                      </a:endParaRPr>
                    </a:p>
                  </a:txBody>
                  <a:tcPr marL="68580" marR="68580" marT="0" marB="0"/>
                </a:tc>
                <a:tc>
                  <a:txBody>
                    <a:bodyPr/>
                    <a:lstStyle/>
                    <a:p>
                      <a:pPr algn="l">
                        <a:lnSpc>
                          <a:spcPct val="107000"/>
                        </a:lnSpc>
                        <a:spcAft>
                          <a:spcPts val="800"/>
                        </a:spcAft>
                      </a:pPr>
                      <a:r>
                        <a:rPr lang="en-GB" sz="1100">
                          <a:effectLst/>
                          <a:latin typeface="+mn-lt"/>
                        </a:rPr>
                        <a:t> </a:t>
                      </a:r>
                      <a:endParaRPr lang="en-GB" sz="11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2377130745"/>
                  </a:ext>
                </a:extLst>
              </a:tr>
              <a:tr h="610500">
                <a:tc>
                  <a:txBody>
                    <a:bodyPr/>
                    <a:lstStyle/>
                    <a:p>
                      <a:pPr algn="l">
                        <a:lnSpc>
                          <a:spcPct val="107000"/>
                        </a:lnSpc>
                        <a:spcAft>
                          <a:spcPts val="0"/>
                        </a:spcAft>
                      </a:pPr>
                      <a:r>
                        <a:rPr lang="en-GB" sz="1800">
                          <a:effectLst/>
                          <a:latin typeface="+mn-lt"/>
                        </a:rPr>
                        <a:t>The stallholder encourages people to buy his apples.</a:t>
                      </a:r>
                    </a:p>
                    <a:p>
                      <a:pPr algn="l">
                        <a:lnSpc>
                          <a:spcPct val="107000"/>
                        </a:lnSpc>
                        <a:spcAft>
                          <a:spcPts val="800"/>
                        </a:spcAft>
                      </a:pPr>
                      <a:r>
                        <a:rPr lang="en-GB" sz="1800">
                          <a:effectLst/>
                          <a:latin typeface="+mn-lt"/>
                        </a:rPr>
                        <a:t> </a:t>
                      </a:r>
                      <a:endParaRPr lang="en-GB" sz="1800">
                        <a:effectLst/>
                        <a:latin typeface="+mn-lt"/>
                        <a:ea typeface="Calibri" panose="020F0502020204030204" pitchFamily="34" charset="0"/>
                      </a:endParaRPr>
                    </a:p>
                  </a:txBody>
                  <a:tcPr marL="68580" marR="68580" marT="0" marB="0"/>
                </a:tc>
                <a:tc>
                  <a:txBody>
                    <a:bodyPr/>
                    <a:lstStyle/>
                    <a:p>
                      <a:pPr algn="l">
                        <a:lnSpc>
                          <a:spcPct val="107000"/>
                        </a:lnSpc>
                        <a:spcAft>
                          <a:spcPts val="800"/>
                        </a:spcAft>
                      </a:pPr>
                      <a:r>
                        <a:rPr lang="en-GB" sz="1100">
                          <a:effectLst/>
                          <a:latin typeface="+mn-lt"/>
                        </a:rPr>
                        <a:t> </a:t>
                      </a:r>
                      <a:endParaRPr lang="en-GB" sz="11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448658081"/>
                  </a:ext>
                </a:extLst>
              </a:tr>
              <a:tr h="610500">
                <a:tc>
                  <a:txBody>
                    <a:bodyPr/>
                    <a:lstStyle/>
                    <a:p>
                      <a:pPr algn="l">
                        <a:lnSpc>
                          <a:spcPct val="107000"/>
                        </a:lnSpc>
                        <a:spcAft>
                          <a:spcPts val="0"/>
                        </a:spcAft>
                      </a:pPr>
                      <a:r>
                        <a:rPr lang="en-GB" sz="1800" dirty="0">
                          <a:effectLst/>
                          <a:latin typeface="+mn-lt"/>
                        </a:rPr>
                        <a:t>The girl tries to convince herself that stealing the apple is the right thing to do.</a:t>
                      </a:r>
                    </a:p>
                    <a:p>
                      <a:pPr algn="l">
                        <a:lnSpc>
                          <a:spcPct val="107000"/>
                        </a:lnSpc>
                        <a:spcAft>
                          <a:spcPts val="800"/>
                        </a:spcAft>
                        <a:tabLst>
                          <a:tab pos="2360930" algn="ctr"/>
                        </a:tabLst>
                      </a:pPr>
                      <a:r>
                        <a:rPr lang="en-GB" sz="1800" dirty="0">
                          <a:effectLst/>
                          <a:latin typeface="+mn-lt"/>
                        </a:rPr>
                        <a:t> </a:t>
                      </a:r>
                      <a:endParaRPr lang="en-GB" sz="1800" dirty="0">
                        <a:effectLst/>
                        <a:latin typeface="+mn-lt"/>
                        <a:ea typeface="Calibri" panose="020F0502020204030204" pitchFamily="34" charset="0"/>
                      </a:endParaRPr>
                    </a:p>
                  </a:txBody>
                  <a:tcPr marL="68580" marR="68580" marT="0" marB="0"/>
                </a:tc>
                <a:tc>
                  <a:txBody>
                    <a:bodyPr/>
                    <a:lstStyle/>
                    <a:p>
                      <a:pPr algn="l">
                        <a:lnSpc>
                          <a:spcPct val="107000"/>
                        </a:lnSpc>
                        <a:spcAft>
                          <a:spcPts val="800"/>
                        </a:spcAft>
                      </a:pPr>
                      <a:r>
                        <a:rPr lang="en-GB" sz="1100" dirty="0">
                          <a:effectLst/>
                          <a:latin typeface="+mn-lt"/>
                        </a:rPr>
                        <a:t> </a:t>
                      </a:r>
                      <a:endParaRPr lang="en-GB" sz="11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296401506"/>
                  </a:ext>
                </a:extLst>
              </a:tr>
            </a:tbl>
          </a:graphicData>
        </a:graphic>
      </p:graphicFrame>
    </p:spTree>
    <p:extLst>
      <p:ext uri="{BB962C8B-B14F-4D97-AF65-F5344CB8AC3E}">
        <p14:creationId xmlns:p14="http://schemas.microsoft.com/office/powerpoint/2010/main" val="3754981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b="1" dirty="0" smtClean="0"/>
              <a:t>Lesson 3</a:t>
            </a:r>
            <a:endParaRPr lang="en-GB" sz="8800" b="1" dirty="0"/>
          </a:p>
        </p:txBody>
      </p:sp>
      <p:sp>
        <p:nvSpPr>
          <p:cNvPr id="4" name="Text Placeholder 3"/>
          <p:cNvSpPr>
            <a:spLocks noGrp="1"/>
          </p:cNvSpPr>
          <p:nvPr>
            <p:ph type="body" idx="1"/>
          </p:nvPr>
        </p:nvSpPr>
        <p:spPr/>
        <p:txBody>
          <a:bodyPr>
            <a:normAutofit/>
          </a:bodyPr>
          <a:lstStyle/>
          <a:p>
            <a:pPr algn="ctr"/>
            <a:r>
              <a:rPr lang="en-US" sz="4400" i="1" dirty="0" smtClean="0"/>
              <a:t>The Magpie Girl </a:t>
            </a:r>
            <a:endParaRPr lang="en-GB" sz="4400" i="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grpSp>
        <p:nvGrpSpPr>
          <p:cNvPr id="6" name="Group 5"/>
          <p:cNvGrpSpPr/>
          <p:nvPr/>
        </p:nvGrpSpPr>
        <p:grpSpPr>
          <a:xfrm>
            <a:off x="0" y="-18256"/>
            <a:ext cx="5893724" cy="1010655"/>
            <a:chOff x="0" y="-18256"/>
            <a:chExt cx="5893724" cy="1010655"/>
          </a:xfrm>
        </p:grpSpPr>
        <p:sp>
          <p:nvSpPr>
            <p:cNvPr id="7" name="Rectangle 6"/>
            <p:cNvSpPr/>
            <p:nvPr/>
          </p:nvSpPr>
          <p:spPr>
            <a:xfrm>
              <a:off x="0" y="-18255"/>
              <a:ext cx="5893724" cy="1010654"/>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dirty="0" smtClean="0"/>
                <a:t>LACEY GREEN PRIMARY ACADEMY </a:t>
              </a:r>
              <a:endParaRPr lang="en-GB" sz="2600" dirty="0"/>
            </a:p>
          </p:txBody>
        </p:sp>
        <p:pic>
          <p:nvPicPr>
            <p:cNvPr id="8" name="Picture 2" descr="Lacey Green Primary Academ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256"/>
              <a:ext cx="1010653" cy="10106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2657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Independent Read </a:t>
            </a:r>
            <a:endParaRPr lang="en-GB" b="1" dirty="0"/>
          </a:p>
        </p:txBody>
      </p:sp>
      <p:sp>
        <p:nvSpPr>
          <p:cNvPr id="3" name="Content Placeholder 2"/>
          <p:cNvSpPr>
            <a:spLocks noGrp="1"/>
          </p:cNvSpPr>
          <p:nvPr>
            <p:ph idx="1"/>
          </p:nvPr>
        </p:nvSpPr>
        <p:spPr/>
        <p:txBody>
          <a:bodyPr/>
          <a:lstStyle/>
          <a:p>
            <a:endParaRPr lang="en-GB"/>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6" name="Picture 2" descr="Boy reading a book at a des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270" b="98095" l="10000" r="90000"/>
                    </a14:imgEffect>
                  </a14:imgLayer>
                </a14:imgProps>
              </a:ext>
              <a:ext uri="{28A0092B-C50C-407E-A947-70E740481C1C}">
                <a14:useLocalDpi xmlns:a14="http://schemas.microsoft.com/office/drawing/2010/main" val="0"/>
              </a:ext>
            </a:extLst>
          </a:blip>
          <a:srcRect/>
          <a:stretch>
            <a:fillRect/>
          </a:stretch>
        </p:blipFill>
        <p:spPr bwMode="auto">
          <a:xfrm>
            <a:off x="4936122" y="244475"/>
            <a:ext cx="2892425" cy="144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33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Begin with the basics</a:t>
            </a:r>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1026" name="Picture 2" descr="What Is Included in an Employment Background Che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365125"/>
            <a:ext cx="1331835" cy="13318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descr="Magpie Bird Facts | Pica Pic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0309" y="2000480"/>
            <a:ext cx="3511382" cy="3137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355501" y="5441590"/>
            <a:ext cx="6411187" cy="1037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Magpies: What do we already know?</a:t>
            </a:r>
            <a:endParaRPr lang="en-GB" dirty="0"/>
          </a:p>
        </p:txBody>
      </p:sp>
    </p:spTree>
    <p:extLst>
      <p:ext uri="{BB962C8B-B14F-4D97-AF65-F5344CB8AC3E}">
        <p14:creationId xmlns:p14="http://schemas.microsoft.com/office/powerpoint/2010/main" val="320633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GB" b="1" dirty="0"/>
          </a:p>
        </p:txBody>
      </p:sp>
      <p:sp>
        <p:nvSpPr>
          <p:cNvPr id="3" name="Content Placeholder 2"/>
          <p:cNvSpPr>
            <a:spLocks noGrp="1"/>
          </p:cNvSpPr>
          <p:nvPr>
            <p:ph idx="1"/>
          </p:nvPr>
        </p:nvSpPr>
        <p:spPr>
          <a:xfrm>
            <a:off x="129340" y="1690688"/>
            <a:ext cx="11353800" cy="4351338"/>
          </a:xfrm>
        </p:spPr>
        <p:txBody>
          <a:bodyPr/>
          <a:lstStyle/>
          <a:p>
            <a:pPr marL="0" indent="0" algn="ctr">
              <a:buNone/>
            </a:pPr>
            <a:r>
              <a:rPr lang="en-US" dirty="0" smtClean="0"/>
              <a:t>You are going to answer the following questions in your books.</a:t>
            </a:r>
            <a:endParaRPr lang="en-US" dirty="0"/>
          </a:p>
          <a:p>
            <a:pPr marL="0" indent="0" algn="ctr">
              <a:buNone/>
            </a:pPr>
            <a:r>
              <a:rPr lang="en-US" dirty="0" smtClean="0"/>
              <a:t>You should make sure your answer is clear and relates back to the text.</a:t>
            </a:r>
          </a:p>
          <a:p>
            <a:pPr marL="0" indent="0" algn="ctr">
              <a:buNone/>
            </a:pPr>
            <a:r>
              <a:rPr lang="en-US" dirty="0" smtClean="0"/>
              <a:t>You should structure </a:t>
            </a:r>
            <a:r>
              <a:rPr lang="en-US" smtClean="0"/>
              <a:t>your answers </a:t>
            </a:r>
            <a:r>
              <a:rPr lang="en-US" dirty="0" smtClean="0"/>
              <a:t>in the </a:t>
            </a:r>
            <a:r>
              <a:rPr lang="en-US" smtClean="0"/>
              <a:t>following way:</a:t>
            </a:r>
            <a:endParaRPr lang="en-US" dirty="0" smtClean="0"/>
          </a:p>
          <a:p>
            <a:pPr marL="0" indent="0" algn="ctr">
              <a:buNone/>
            </a:pPr>
            <a:r>
              <a:rPr lang="en-US" sz="3200" dirty="0" smtClean="0">
                <a:solidFill>
                  <a:schemeClr val="accent1"/>
                </a:solidFill>
              </a:rPr>
              <a:t>In the text it says </a:t>
            </a:r>
            <a:r>
              <a:rPr lang="en-US" sz="3200" dirty="0" smtClean="0">
                <a:solidFill>
                  <a:srgbClr val="FF0000"/>
                </a:solidFill>
              </a:rPr>
              <a:t>‘_________.’</a:t>
            </a:r>
            <a:r>
              <a:rPr lang="en-US" sz="3200" dirty="0" smtClean="0"/>
              <a:t> </a:t>
            </a:r>
            <a:r>
              <a:rPr lang="en-US" sz="3200" dirty="0" smtClean="0">
                <a:solidFill>
                  <a:srgbClr val="FFC000"/>
                </a:solidFill>
              </a:rPr>
              <a:t>This implies </a:t>
            </a:r>
            <a:r>
              <a:rPr lang="en-US" sz="3200" dirty="0" smtClean="0">
                <a:solidFill>
                  <a:schemeClr val="accent2"/>
                </a:solidFill>
              </a:rPr>
              <a:t>that __________ </a:t>
            </a:r>
            <a:r>
              <a:rPr lang="en-US" sz="3200" dirty="0" smtClean="0">
                <a:solidFill>
                  <a:srgbClr val="7030A0"/>
                </a:solidFill>
              </a:rPr>
              <a:t>because ___________.</a:t>
            </a:r>
            <a:endParaRPr lang="en-US" sz="3200" dirty="0">
              <a:solidFill>
                <a:srgbClr val="7030A0"/>
              </a:solidFill>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sp>
        <p:nvSpPr>
          <p:cNvPr id="4" name="Rounded Rectangular Callout 3"/>
          <p:cNvSpPr/>
          <p:nvPr/>
        </p:nvSpPr>
        <p:spPr>
          <a:xfrm>
            <a:off x="129340" y="5446296"/>
            <a:ext cx="2594811" cy="1106906"/>
          </a:xfrm>
          <a:prstGeom prst="wedgeRoundRectCallout">
            <a:avLst>
              <a:gd name="adj1" fmla="val -20050"/>
              <a:gd name="adj2" fmla="val 50568"/>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solidFill>
              </a:rPr>
              <a:t>First, relate to the text</a:t>
            </a:r>
            <a:endParaRPr lang="en-GB" sz="2400" b="1" dirty="0">
              <a:solidFill>
                <a:schemeClr val="accent1"/>
              </a:solidFill>
            </a:endParaRPr>
          </a:p>
        </p:txBody>
      </p:sp>
      <p:sp>
        <p:nvSpPr>
          <p:cNvPr id="7" name="Rounded Rectangular Callout 6"/>
          <p:cNvSpPr/>
          <p:nvPr/>
        </p:nvSpPr>
        <p:spPr>
          <a:xfrm>
            <a:off x="4080065" y="4266865"/>
            <a:ext cx="2870436" cy="2367280"/>
          </a:xfrm>
          <a:prstGeom prst="wedgeRoundRectCallout">
            <a:avLst>
              <a:gd name="adj1" fmla="val -20479"/>
              <a:gd name="adj2" fmla="val 50483"/>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C000"/>
                </a:solidFill>
              </a:rPr>
              <a:t>Then, use reasoning language</a:t>
            </a:r>
          </a:p>
          <a:p>
            <a:pPr algn="ctr"/>
            <a:r>
              <a:rPr lang="en-US" dirty="0" smtClean="0">
                <a:solidFill>
                  <a:srgbClr val="FFC000"/>
                </a:solidFill>
              </a:rPr>
              <a:t>This implies/</a:t>
            </a:r>
          </a:p>
          <a:p>
            <a:pPr algn="ctr"/>
            <a:r>
              <a:rPr lang="en-US" dirty="0">
                <a:solidFill>
                  <a:srgbClr val="FFC000"/>
                </a:solidFill>
              </a:rPr>
              <a:t>s</a:t>
            </a:r>
            <a:r>
              <a:rPr lang="en-US" dirty="0" smtClean="0">
                <a:solidFill>
                  <a:srgbClr val="FFC000"/>
                </a:solidFill>
              </a:rPr>
              <a:t>uggests/ indicates/shows/tells me/means/gives the impression/gives me the opinion</a:t>
            </a:r>
            <a:endParaRPr lang="en-GB" dirty="0">
              <a:solidFill>
                <a:srgbClr val="FFC000"/>
              </a:solidFill>
            </a:endParaRPr>
          </a:p>
        </p:txBody>
      </p:sp>
      <p:sp>
        <p:nvSpPr>
          <p:cNvPr id="8" name="Rounded Rectangular Callout 7"/>
          <p:cNvSpPr/>
          <p:nvPr/>
        </p:nvSpPr>
        <p:spPr>
          <a:xfrm>
            <a:off x="9467849" y="4194340"/>
            <a:ext cx="2594811" cy="2358862"/>
          </a:xfrm>
          <a:prstGeom prst="wedgeRoundRectCallout">
            <a:avLst>
              <a:gd name="adj1" fmla="val -20833"/>
              <a:gd name="adj2" fmla="val 50440"/>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7030A0"/>
                </a:solidFill>
              </a:rPr>
              <a:t>Finally, refer back to the question to explain your inference</a:t>
            </a:r>
          </a:p>
          <a:p>
            <a:pPr algn="ctr"/>
            <a:r>
              <a:rPr lang="en-US" sz="2000" b="1" dirty="0" smtClean="0">
                <a:solidFill>
                  <a:srgbClr val="7030A0"/>
                </a:solidFill>
              </a:rPr>
              <a:t>So/ therefore/in effect/as a result/because.</a:t>
            </a:r>
            <a:endParaRPr lang="en-GB" sz="2000" b="1" dirty="0">
              <a:solidFill>
                <a:srgbClr val="7030A0"/>
              </a:solidFill>
            </a:endParaRPr>
          </a:p>
        </p:txBody>
      </p:sp>
      <p:sp>
        <p:nvSpPr>
          <p:cNvPr id="9" name="Rounded Rectangular Callout 8"/>
          <p:cNvSpPr/>
          <p:nvPr/>
        </p:nvSpPr>
        <p:spPr>
          <a:xfrm>
            <a:off x="1249413" y="4266865"/>
            <a:ext cx="2594811" cy="1106906"/>
          </a:xfrm>
          <a:prstGeom prst="wedgeRoundRectCallout">
            <a:avLst>
              <a:gd name="adj1" fmla="val -20833"/>
              <a:gd name="adj2" fmla="val 50568"/>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Next, use a quote/quotes</a:t>
            </a:r>
            <a:endParaRPr lang="en-GB" sz="2400" b="1" dirty="0">
              <a:solidFill>
                <a:srgbClr val="FF0000"/>
              </a:solidFill>
            </a:endParaRPr>
          </a:p>
        </p:txBody>
      </p:sp>
      <p:sp>
        <p:nvSpPr>
          <p:cNvPr id="10" name="Rounded Rectangular Callout 9"/>
          <p:cNvSpPr/>
          <p:nvPr/>
        </p:nvSpPr>
        <p:spPr>
          <a:xfrm>
            <a:off x="7089102" y="4725283"/>
            <a:ext cx="2240146" cy="1048221"/>
          </a:xfrm>
          <a:prstGeom prst="wedgeRoundRectCallout">
            <a:avLst>
              <a:gd name="adj1" fmla="val -20833"/>
              <a:gd name="adj2" fmla="val 49900"/>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2"/>
                </a:solidFill>
              </a:rPr>
              <a:t>Now, use your inference skills</a:t>
            </a:r>
            <a:endParaRPr lang="en-GB" sz="2400" b="1" dirty="0">
              <a:solidFill>
                <a:schemeClr val="accent2"/>
              </a:solidFill>
            </a:endParaRPr>
          </a:p>
        </p:txBody>
      </p:sp>
      <p:pic>
        <p:nvPicPr>
          <p:cNvPr id="11" name="Picture 2" descr="Boy reading a book at a des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270" b="98095" l="10000" r="90000"/>
                    </a14:imgEffect>
                  </a14:imgLayer>
                </a14:imgProps>
              </a:ext>
              <a:ext uri="{28A0092B-C50C-407E-A947-70E740481C1C}">
                <a14:useLocalDpi xmlns:a14="http://schemas.microsoft.com/office/drawing/2010/main" val="0"/>
              </a:ext>
            </a:extLst>
          </a:blip>
          <a:srcRect/>
          <a:stretch>
            <a:fillRect/>
          </a:stretch>
        </p:blipFill>
        <p:spPr bwMode="auto">
          <a:xfrm>
            <a:off x="4936122" y="244475"/>
            <a:ext cx="2892425" cy="144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482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GB" b="1"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How does the author describe the apples? Why do you think they are described in this way?</a:t>
            </a:r>
          </a:p>
          <a:p>
            <a:pPr marL="514350" indent="-514350">
              <a:buFont typeface="+mj-lt"/>
              <a:buAutoNum type="arabicPeriod"/>
            </a:pPr>
            <a:r>
              <a:rPr lang="en-US" dirty="0" smtClean="0"/>
              <a:t>Why do you think the girl repeats the sentence ‘It’s only one apple?’</a:t>
            </a:r>
          </a:p>
          <a:p>
            <a:pPr marL="514350" indent="-514350">
              <a:buFont typeface="+mj-lt"/>
              <a:buAutoNum type="arabicPeriod"/>
            </a:pPr>
            <a:r>
              <a:rPr lang="en-US" dirty="0" smtClean="0"/>
              <a:t>Do you think the woman buying the apple is rich or poor? Why?</a:t>
            </a:r>
          </a:p>
          <a:p>
            <a:pPr marL="514350" indent="-514350">
              <a:buFont typeface="+mj-lt"/>
              <a:buAutoNum type="arabicPeriod"/>
            </a:pPr>
            <a:r>
              <a:rPr lang="en-US" dirty="0"/>
              <a:t> </a:t>
            </a:r>
            <a:r>
              <a:rPr lang="en-US" dirty="0" smtClean="0"/>
              <a:t>Thinking back to the poem, why do you think the seventh apple was given to the magpie girl?</a:t>
            </a:r>
          </a:p>
          <a:p>
            <a:pPr marL="514350" indent="-514350">
              <a:buFont typeface="+mj-lt"/>
              <a:buAutoNum type="arabicPeriod"/>
            </a:pPr>
            <a:r>
              <a:rPr lang="en-US" dirty="0" smtClean="0"/>
              <a:t>What </a:t>
            </a:r>
            <a:r>
              <a:rPr lang="en-US" dirty="0"/>
              <a:t>can we infer from the phrase ‘ the apple would no longer taste as sweet as the stallholder promised’?</a:t>
            </a:r>
          </a:p>
          <a:p>
            <a:pPr marL="514350" indent="-514350">
              <a:buFont typeface="+mj-lt"/>
              <a:buAutoNum type="arabicPeriod"/>
            </a:pPr>
            <a:endParaRPr lang="en-US" dirty="0" smtClean="0"/>
          </a:p>
          <a:p>
            <a:pPr marL="0" indent="0">
              <a:buNone/>
            </a:pPr>
            <a:r>
              <a:rPr lang="en-US" u="sng" dirty="0" smtClean="0"/>
              <a:t>Challenge question</a:t>
            </a:r>
          </a:p>
          <a:p>
            <a:pPr marL="0" indent="0">
              <a:buNone/>
            </a:pPr>
            <a:r>
              <a:rPr lang="en-US" dirty="0" smtClean="0"/>
              <a:t>Why do you think the writer set this scene on a cold, wet December evening?</a:t>
            </a:r>
          </a:p>
          <a:p>
            <a:pPr marL="514350" indent="-514350">
              <a:buFont typeface="+mj-lt"/>
              <a:buAutoNum type="arabicPeriod"/>
            </a:pPr>
            <a:endParaRPr lang="en-US" dirty="0" smtClean="0"/>
          </a:p>
          <a:p>
            <a:pPr marL="514350" indent="-514350">
              <a:buFont typeface="+mj-lt"/>
              <a:buAutoNum type="arabicPeriod"/>
            </a:pPr>
            <a:endParaRPr lang="en-US" dirty="0" smtClean="0"/>
          </a:p>
          <a:p>
            <a:pPr marL="0" indent="0">
              <a:buNone/>
            </a:pPr>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5"/>
              <a:stretch>
                <a:fillRect/>
              </a:stretch>
            </p:blipFill>
            <p:spPr>
              <a:xfrm>
                <a:off x="6549215" y="-1167013"/>
                <a:ext cx="24120" cy="24120"/>
              </a:xfrm>
              <a:prstGeom prst="rect">
                <a:avLst/>
              </a:prstGeom>
            </p:spPr>
          </p:pic>
        </mc:Fallback>
      </mc:AlternateContent>
      <p:pic>
        <p:nvPicPr>
          <p:cNvPr id="8" name="Picture 7"/>
          <p:cNvPicPr>
            <a:picLocks noChangeAspect="1"/>
          </p:cNvPicPr>
          <p:nvPr/>
        </p:nvPicPr>
        <p:blipFill>
          <a:blip r:embed="rId6"/>
          <a:stretch>
            <a:fillRect/>
          </a:stretch>
        </p:blipFill>
        <p:spPr>
          <a:xfrm>
            <a:off x="3675452" y="169309"/>
            <a:ext cx="5771286" cy="1717193"/>
          </a:xfrm>
          <a:prstGeom prst="rect">
            <a:avLst/>
          </a:prstGeom>
        </p:spPr>
      </p:pic>
    </p:spTree>
    <p:extLst>
      <p:ext uri="{BB962C8B-B14F-4D97-AF65-F5344CB8AC3E}">
        <p14:creationId xmlns:p14="http://schemas.microsoft.com/office/powerpoint/2010/main" val="3673231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Reader’s Theatre </a:t>
            </a:r>
            <a:endParaRPr lang="en-GB" b="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4" name="Picture 3"/>
          <p:cNvPicPr>
            <a:picLocks noChangeAspect="1"/>
          </p:cNvPicPr>
          <p:nvPr/>
        </p:nvPicPr>
        <p:blipFill>
          <a:blip r:embed="rId5"/>
          <a:stretch>
            <a:fillRect/>
          </a:stretch>
        </p:blipFill>
        <p:spPr>
          <a:xfrm>
            <a:off x="0" y="0"/>
            <a:ext cx="12182302" cy="6858000"/>
          </a:xfrm>
          <a:prstGeom prst="rect">
            <a:avLst/>
          </a:prstGeom>
        </p:spPr>
      </p:pic>
    </p:spTree>
    <p:extLst>
      <p:ext uri="{BB962C8B-B14F-4D97-AF65-F5344CB8AC3E}">
        <p14:creationId xmlns:p14="http://schemas.microsoft.com/office/powerpoint/2010/main" val="2159865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Teacher Read</a:t>
            </a:r>
            <a:endParaRPr lang="en-GB" b="1" dirty="0"/>
          </a:p>
        </p:txBody>
      </p:sp>
      <p:sp>
        <p:nvSpPr>
          <p:cNvPr id="3" name="Content Placeholder 2"/>
          <p:cNvSpPr>
            <a:spLocks noGrp="1"/>
          </p:cNvSpPr>
          <p:nvPr>
            <p:ph idx="1"/>
          </p:nvPr>
        </p:nvSpPr>
        <p:spPr/>
        <p:txBody>
          <a:bodyPr/>
          <a:lstStyle/>
          <a:p>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6" name="Picture 2" descr="Teacher reading"/>
          <p:cNvPicPr>
            <a:picLocks noChangeAspect="1" noChangeArrowheads="1"/>
          </p:cNvPicPr>
          <p:nvPr/>
        </p:nvPicPr>
        <p:blipFill rotWithShape="1">
          <a:blip r:embed="rId5">
            <a:extLst>
              <a:ext uri="{28A0092B-C50C-407E-A947-70E740481C1C}">
                <a14:useLocalDpi xmlns:a14="http://schemas.microsoft.com/office/drawing/2010/main" val="0"/>
              </a:ext>
            </a:extLst>
          </a:blip>
          <a:srcRect l="32178" r="33329"/>
          <a:stretch/>
        </p:blipFill>
        <p:spPr bwMode="auto">
          <a:xfrm>
            <a:off x="4738256" y="229003"/>
            <a:ext cx="1102278" cy="1597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193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Vocabulary</a:t>
            </a:r>
            <a:endParaRPr lang="en-GB" b="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graphicFrame>
        <p:nvGraphicFramePr>
          <p:cNvPr id="4" name="Table 3"/>
          <p:cNvGraphicFramePr>
            <a:graphicFrameLocks noGrp="1"/>
          </p:cNvGraphicFramePr>
          <p:nvPr>
            <p:extLst>
              <p:ext uri="{D42A27DB-BD31-4B8C-83A1-F6EECF244321}">
                <p14:modId xmlns:p14="http://schemas.microsoft.com/office/powerpoint/2010/main" val="3536893424"/>
              </p:ext>
            </p:extLst>
          </p:nvPr>
        </p:nvGraphicFramePr>
        <p:xfrm>
          <a:off x="624113" y="1441306"/>
          <a:ext cx="10800000" cy="5040000"/>
        </p:xfrm>
        <a:graphic>
          <a:graphicData uri="http://schemas.openxmlformats.org/drawingml/2006/table">
            <a:tbl>
              <a:tblPr firstRow="1" bandRow="1">
                <a:tableStyleId>{5C22544A-7EE6-4342-B048-85BDC9FD1C3A}</a:tableStyleId>
              </a:tblPr>
              <a:tblGrid>
                <a:gridCol w="3600000">
                  <a:extLst>
                    <a:ext uri="{9D8B030D-6E8A-4147-A177-3AD203B41FA5}">
                      <a16:colId xmlns:a16="http://schemas.microsoft.com/office/drawing/2014/main" val="450619629"/>
                    </a:ext>
                  </a:extLst>
                </a:gridCol>
                <a:gridCol w="3600000">
                  <a:extLst>
                    <a:ext uri="{9D8B030D-6E8A-4147-A177-3AD203B41FA5}">
                      <a16:colId xmlns:a16="http://schemas.microsoft.com/office/drawing/2014/main" val="1875255309"/>
                    </a:ext>
                  </a:extLst>
                </a:gridCol>
                <a:gridCol w="3600000">
                  <a:extLst>
                    <a:ext uri="{9D8B030D-6E8A-4147-A177-3AD203B41FA5}">
                      <a16:colId xmlns:a16="http://schemas.microsoft.com/office/drawing/2014/main" val="591744057"/>
                    </a:ext>
                  </a:extLst>
                </a:gridCol>
              </a:tblGrid>
              <a:tr h="1800000">
                <a:tc>
                  <a:txBody>
                    <a:bodyPr/>
                    <a:lstStyle/>
                    <a:p>
                      <a:pPr algn="ctr"/>
                      <a:endParaRPr lang="en-US" baseline="0" dirty="0" smtClean="0"/>
                    </a:p>
                    <a:p>
                      <a:pPr algn="ctr"/>
                      <a:endParaRPr lang="en-US" baseline="0" dirty="0" smtClean="0"/>
                    </a:p>
                    <a:p>
                      <a:pPr algn="ctr"/>
                      <a:r>
                        <a:rPr lang="en-US" baseline="0" dirty="0" smtClean="0"/>
                        <a:t>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baseline="0" dirty="0" smtClean="0"/>
                    </a:p>
                    <a:p>
                      <a:pPr algn="ctr"/>
                      <a:endParaRPr lang="en-US" baseline="0" dirty="0" smtClean="0"/>
                    </a:p>
                    <a:p>
                      <a:pPr algn="ctr"/>
                      <a:r>
                        <a:rPr lang="en-US" baseline="0" dirty="0" smtClean="0"/>
                        <a:t> </a:t>
                      </a:r>
                      <a:endParaRPr lang="en-GB"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320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46156"/>
                  </a:ext>
                </a:extLst>
              </a:tr>
              <a:tr h="72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aseline="0" dirty="0" smtClean="0">
                          <a:solidFill>
                            <a:schemeClr val="tx1"/>
                          </a:solidFill>
                        </a:rPr>
                        <a:t>bustled </a:t>
                      </a:r>
                      <a:endParaRPr lang="en-US" sz="3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3200" baseline="0" dirty="0" smtClean="0">
                          <a:solidFill>
                            <a:schemeClr val="tx1"/>
                          </a:solidFill>
                        </a:rPr>
                        <a:t>sorrow</a:t>
                      </a:r>
                      <a:endParaRPr lang="en-GB" sz="3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aseline="0" dirty="0" smtClean="0">
                          <a:solidFill>
                            <a:schemeClr val="tx1"/>
                          </a:solidFill>
                        </a:rPr>
                        <a:t>nudged</a:t>
                      </a:r>
                      <a:endParaRPr lang="en-GB" sz="3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436494699"/>
                  </a:ext>
                </a:extLst>
              </a:tr>
              <a:tr h="1800000">
                <a:tc>
                  <a:txBody>
                    <a:bodyPr/>
                    <a:lstStyle/>
                    <a:p>
                      <a:pPr algn="ctr"/>
                      <a:endParaRPr lang="en-US" sz="320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320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320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09867655"/>
                  </a:ext>
                </a:extLst>
              </a:tr>
              <a:tr h="72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baseline="0" dirty="0" smtClean="0">
                          <a:solidFill>
                            <a:schemeClr val="tx1"/>
                          </a:solidFill>
                        </a:rPr>
                        <a:t>blurry</a:t>
                      </a:r>
                      <a:endParaRPr lang="en-US" sz="32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baseline="0" dirty="0" smtClean="0">
                          <a:solidFill>
                            <a:schemeClr val="tx1"/>
                          </a:solidFill>
                        </a:rPr>
                        <a:t>cling</a:t>
                      </a:r>
                      <a:endParaRPr lang="en-GB" sz="32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baseline="0" dirty="0" smtClean="0">
                          <a:solidFill>
                            <a:schemeClr val="tx1"/>
                          </a:solidFill>
                        </a:rPr>
                        <a:t>glimpse </a:t>
                      </a:r>
                      <a:endParaRPr lang="en-GB" sz="32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971072762"/>
                  </a:ext>
                </a:extLst>
              </a:tr>
            </a:tbl>
          </a:graphicData>
        </a:graphic>
      </p:graphicFrame>
      <p:pic>
        <p:nvPicPr>
          <p:cNvPr id="7" name="Picture 6"/>
          <p:cNvPicPr>
            <a:picLocks noChangeAspect="1"/>
          </p:cNvPicPr>
          <p:nvPr/>
        </p:nvPicPr>
        <p:blipFill rotWithShape="1">
          <a:blip r:embed="rId5"/>
          <a:srcRect l="5637" r="22549" b="27720"/>
          <a:stretch/>
        </p:blipFill>
        <p:spPr>
          <a:xfrm>
            <a:off x="5166158" y="260974"/>
            <a:ext cx="1859683" cy="979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E7DF38CF-D13E-4AB1-9315-27E6E1C1ACB5}"/>
              </a:ext>
            </a:extLst>
          </p:cNvPr>
          <p:cNvPicPr/>
          <p:nvPr/>
        </p:nvPicPr>
        <p:blipFill>
          <a:blip r:embed="rId6">
            <a:extLst/>
          </a:blip>
          <a:stretch>
            <a:fillRect/>
          </a:stretch>
        </p:blipFill>
        <p:spPr>
          <a:xfrm>
            <a:off x="4039737" y="0"/>
            <a:ext cx="921704" cy="1462879"/>
          </a:xfrm>
          <a:prstGeom prst="rect">
            <a:avLst/>
          </a:prstGeom>
        </p:spPr>
      </p:pic>
    </p:spTree>
    <p:extLst>
      <p:ext uri="{BB962C8B-B14F-4D97-AF65-F5344CB8AC3E}">
        <p14:creationId xmlns:p14="http://schemas.microsoft.com/office/powerpoint/2010/main" val="2184569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Echo Read</a:t>
            </a:r>
            <a:endParaRPr lang="en-GB" b="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2050" name="Picture 2" descr="Teacher reading"/>
          <p:cNvPicPr>
            <a:picLocks noChangeAspect="1" noChangeArrowheads="1"/>
          </p:cNvPicPr>
          <p:nvPr/>
        </p:nvPicPr>
        <p:blipFill rotWithShape="1">
          <a:blip r:embed="rId5">
            <a:extLst>
              <a:ext uri="{28A0092B-C50C-407E-A947-70E740481C1C}">
                <a14:useLocalDpi xmlns:a14="http://schemas.microsoft.com/office/drawing/2010/main" val="0"/>
              </a:ext>
            </a:extLst>
          </a:blip>
          <a:srcRect l="32178" r="33329"/>
          <a:stretch/>
        </p:blipFill>
        <p:spPr bwMode="auto">
          <a:xfrm>
            <a:off x="4738256" y="229003"/>
            <a:ext cx="1102278" cy="15978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oy reading book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5017"/>
          <a:stretch/>
        </p:blipFill>
        <p:spPr bwMode="auto">
          <a:xfrm>
            <a:off x="5840534" y="743700"/>
            <a:ext cx="1624295" cy="108310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ntonation Phrases in Phonetic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5774" y="2590800"/>
            <a:ext cx="4629150" cy="308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6812642" y="2590800"/>
            <a:ext cx="4383315" cy="3203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t>Capture the </a:t>
            </a:r>
            <a:r>
              <a:rPr lang="en-US" sz="3600" dirty="0" smtClean="0">
                <a:solidFill>
                  <a:srgbClr val="FF0000"/>
                </a:solidFill>
              </a:rPr>
              <a:t>t</a:t>
            </a:r>
            <a:r>
              <a:rPr lang="en-US" sz="3600" dirty="0" smtClean="0">
                <a:solidFill>
                  <a:srgbClr val="00B0F0"/>
                </a:solidFill>
              </a:rPr>
              <a:t>o</a:t>
            </a:r>
            <a:r>
              <a:rPr lang="en-US" sz="3600" dirty="0" smtClean="0">
                <a:solidFill>
                  <a:srgbClr val="00B050"/>
                </a:solidFill>
              </a:rPr>
              <a:t>n</a:t>
            </a:r>
            <a:r>
              <a:rPr lang="en-US" sz="3600" dirty="0" smtClean="0">
                <a:solidFill>
                  <a:srgbClr val="7030A0"/>
                </a:solidFill>
              </a:rPr>
              <a:t>e</a:t>
            </a:r>
            <a:r>
              <a:rPr lang="en-US" sz="3600" dirty="0" smtClean="0"/>
              <a:t>, VOLUME and </a:t>
            </a:r>
            <a:r>
              <a:rPr lang="en-US" sz="3600" spc="350" dirty="0" smtClean="0"/>
              <a:t>speed</a:t>
            </a:r>
            <a:r>
              <a:rPr lang="en-US" sz="3600" dirty="0" smtClean="0"/>
              <a:t> of the text. </a:t>
            </a:r>
          </a:p>
          <a:p>
            <a:pPr marL="0" indent="0">
              <a:buFont typeface="Arial" panose="020B0604020202020204" pitchFamily="34" charset="0"/>
              <a:buNone/>
            </a:pPr>
            <a:r>
              <a:rPr lang="en-US" sz="3600" dirty="0" smtClean="0"/>
              <a:t>Respond to punctuation. </a:t>
            </a:r>
            <a:endParaRPr lang="en-GB" sz="3600" dirty="0"/>
          </a:p>
        </p:txBody>
      </p:sp>
    </p:spTree>
    <p:extLst>
      <p:ext uri="{BB962C8B-B14F-4D97-AF65-F5344CB8AC3E}">
        <p14:creationId xmlns:p14="http://schemas.microsoft.com/office/powerpoint/2010/main" val="3284692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Paired Read</a:t>
            </a:r>
            <a:endParaRPr lang="en-GB" b="1" dirty="0"/>
          </a:p>
        </p:txBody>
      </p:sp>
      <p:sp>
        <p:nvSpPr>
          <p:cNvPr id="3" name="Content Placeholder 2"/>
          <p:cNvSpPr>
            <a:spLocks noGrp="1"/>
          </p:cNvSpPr>
          <p:nvPr>
            <p:ph idx="1"/>
          </p:nvPr>
        </p:nvSpPr>
        <p:spPr>
          <a:xfrm>
            <a:off x="838200" y="1632367"/>
            <a:ext cx="10515600" cy="4351338"/>
          </a:xfrm>
        </p:spPr>
        <p:txBody>
          <a:bodyPr/>
          <a:lstStyle/>
          <a:p>
            <a:pPr marL="0" indent="0" algn="ctr">
              <a:buNone/>
            </a:pPr>
            <a:r>
              <a:rPr lang="en-US" dirty="0" smtClean="0"/>
              <a:t>Read the text together with your partner. </a:t>
            </a:r>
          </a:p>
          <a:p>
            <a:pPr marL="0" indent="0" algn="ctr">
              <a:buNone/>
            </a:pPr>
            <a:endParaRPr lang="en-US" dirty="0"/>
          </a:p>
          <a:p>
            <a:pPr marL="0" indent="0" algn="ctr">
              <a:buNone/>
            </a:pPr>
            <a:r>
              <a:rPr lang="en-US" dirty="0" smtClean="0"/>
              <a:t>You can read a sentence, paragraph or section each. </a:t>
            </a:r>
          </a:p>
          <a:p>
            <a:pPr marL="0" indent="0" algn="ctr">
              <a:buNone/>
            </a:pPr>
            <a:endParaRPr lang="en-US" dirty="0"/>
          </a:p>
          <a:p>
            <a:pPr marL="0" indent="0" algn="ctr">
              <a:buNone/>
            </a:pPr>
            <a:r>
              <a:rPr lang="en-US" dirty="0" smtClean="0"/>
              <a:t>Compliment your partner’s reading and help them if you need to. </a:t>
            </a:r>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3076" name="Picture 4" descr="https://images.twinkl.co.uk/tw1n/image/private/t_630/u/ux/children-reading-kenning-wiki_ver_1.jpg"/>
          <p:cNvPicPr>
            <a:picLocks noChangeAspect="1" noChangeArrowheads="1"/>
          </p:cNvPicPr>
          <p:nvPr/>
        </p:nvPicPr>
        <p:blipFill rotWithShape="1">
          <a:blip r:embed="rId5">
            <a:extLst>
              <a:ext uri="{28A0092B-C50C-407E-A947-70E740481C1C}">
                <a14:useLocalDpi xmlns:a14="http://schemas.microsoft.com/office/drawing/2010/main" val="0"/>
              </a:ext>
            </a:extLst>
          </a:blip>
          <a:srcRect l="26858" r="30094"/>
          <a:stretch/>
        </p:blipFill>
        <p:spPr bwMode="auto">
          <a:xfrm>
            <a:off x="4513811" y="365125"/>
            <a:ext cx="1945178" cy="123368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129340" y="5623510"/>
            <a:ext cx="2594811" cy="1106906"/>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Great expression!</a:t>
            </a:r>
            <a:endParaRPr lang="en-GB" sz="2400" b="1" dirty="0"/>
          </a:p>
        </p:txBody>
      </p:sp>
      <p:sp>
        <p:nvSpPr>
          <p:cNvPr id="7" name="Rounded Rectangular Callout 6"/>
          <p:cNvSpPr/>
          <p:nvPr/>
        </p:nvSpPr>
        <p:spPr>
          <a:xfrm>
            <a:off x="5102893" y="5615488"/>
            <a:ext cx="2594811" cy="1122949"/>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You read at a steady pace – well done.</a:t>
            </a:r>
            <a:endParaRPr lang="en-GB" sz="2400" b="1" dirty="0"/>
          </a:p>
        </p:txBody>
      </p:sp>
      <p:sp>
        <p:nvSpPr>
          <p:cNvPr id="8" name="Rounded Rectangular Callout 7"/>
          <p:cNvSpPr/>
          <p:nvPr/>
        </p:nvSpPr>
        <p:spPr>
          <a:xfrm>
            <a:off x="9467849" y="5607467"/>
            <a:ext cx="2594811" cy="1122949"/>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You read some tricky words accurately. </a:t>
            </a:r>
            <a:endParaRPr lang="en-GB" sz="2400" b="1" dirty="0"/>
          </a:p>
        </p:txBody>
      </p:sp>
      <p:sp>
        <p:nvSpPr>
          <p:cNvPr id="9" name="Rounded Rectangular Callout 8"/>
          <p:cNvSpPr/>
          <p:nvPr/>
        </p:nvSpPr>
        <p:spPr>
          <a:xfrm>
            <a:off x="2677027" y="4315325"/>
            <a:ext cx="2594811" cy="1106906"/>
          </a:xfrm>
          <a:prstGeom prst="wedgeRoundRect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Let’s try that word again…</a:t>
            </a:r>
            <a:endParaRPr lang="en-GB" sz="2400" b="1" dirty="0">
              <a:solidFill>
                <a:schemeClr val="tx1"/>
              </a:solidFill>
            </a:endParaRPr>
          </a:p>
        </p:txBody>
      </p:sp>
      <p:sp>
        <p:nvSpPr>
          <p:cNvPr id="10" name="Rounded Rectangular Callout 9"/>
          <p:cNvSpPr/>
          <p:nvPr/>
        </p:nvSpPr>
        <p:spPr>
          <a:xfrm>
            <a:off x="7385385" y="4332954"/>
            <a:ext cx="2594811" cy="1106906"/>
          </a:xfrm>
          <a:prstGeom prst="wedgeRoundRect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Try and speed up just a little…</a:t>
            </a:r>
            <a:endParaRPr lang="en-GB" sz="2400" b="1" dirty="0">
              <a:solidFill>
                <a:schemeClr val="tx1"/>
              </a:solidFill>
            </a:endParaRPr>
          </a:p>
        </p:txBody>
      </p:sp>
    </p:spTree>
    <p:extLst>
      <p:ext uri="{BB962C8B-B14F-4D97-AF65-F5344CB8AC3E}">
        <p14:creationId xmlns:p14="http://schemas.microsoft.com/office/powerpoint/2010/main" val="2179150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Fastest Finger: Retrieval Questions</a:t>
            </a:r>
            <a:endParaRPr lang="en-GB" b="1" dirty="0">
              <a:latin typeface="+mn-lt"/>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6" name="Content Placeholder 3">
            <a:extLst>
              <a:ext uri="{FF2B5EF4-FFF2-40B4-BE49-F238E27FC236}">
                <a16:creationId xmlns:a16="http://schemas.microsoft.com/office/drawing/2014/main" id="{8D3C9014-EB53-4966-8292-E8DD6DE36604}"/>
              </a:ext>
            </a:extLst>
          </p:cNvPr>
          <p:cNvPicPr/>
          <p:nvPr/>
        </p:nvPicPr>
        <p:blipFill>
          <a:blip r:embed="rId5">
            <a:extLst/>
          </a:blip>
          <a:stretch>
            <a:fillRect/>
          </a:stretch>
        </p:blipFill>
        <p:spPr>
          <a:xfrm>
            <a:off x="8837423" y="365125"/>
            <a:ext cx="2203616" cy="1025406"/>
          </a:xfrm>
          <a:prstGeom prst="rect">
            <a:avLst/>
          </a:prstGeom>
        </p:spPr>
      </p:pic>
      <p:sp>
        <p:nvSpPr>
          <p:cNvPr id="4" name="TextBox 3"/>
          <p:cNvSpPr txBox="1"/>
          <p:nvPr/>
        </p:nvSpPr>
        <p:spPr>
          <a:xfrm>
            <a:off x="1427480" y="2062072"/>
            <a:ext cx="7747000" cy="1077218"/>
          </a:xfrm>
          <a:prstGeom prst="rect">
            <a:avLst/>
          </a:prstGeom>
          <a:noFill/>
        </p:spPr>
        <p:txBody>
          <a:bodyPr wrap="square" rtlCol="0">
            <a:spAutoFit/>
          </a:bodyPr>
          <a:lstStyle/>
          <a:p>
            <a:r>
              <a:rPr lang="en-US" sz="2800" dirty="0" smtClean="0"/>
              <a:t>1. How </a:t>
            </a:r>
            <a:r>
              <a:rPr lang="en-US" sz="2800" dirty="0"/>
              <a:t>many apples appear in this story?</a:t>
            </a:r>
          </a:p>
          <a:p>
            <a:r>
              <a:rPr lang="en-US" dirty="0"/>
              <a:t/>
            </a:r>
            <a:br>
              <a:rPr lang="en-US" dirty="0"/>
            </a:br>
            <a:endParaRPr lang="en-GB" dirty="0"/>
          </a:p>
        </p:txBody>
      </p:sp>
      <p:sp>
        <p:nvSpPr>
          <p:cNvPr id="7" name="TextBox 6"/>
          <p:cNvSpPr txBox="1"/>
          <p:nvPr/>
        </p:nvSpPr>
        <p:spPr>
          <a:xfrm>
            <a:off x="1427480" y="2748921"/>
            <a:ext cx="6812280" cy="1077218"/>
          </a:xfrm>
          <a:prstGeom prst="rect">
            <a:avLst/>
          </a:prstGeom>
          <a:noFill/>
        </p:spPr>
        <p:txBody>
          <a:bodyPr wrap="square" rtlCol="0">
            <a:spAutoFit/>
          </a:bodyPr>
          <a:lstStyle/>
          <a:p>
            <a:r>
              <a:rPr lang="en-US" sz="2800" dirty="0"/>
              <a:t>2</a:t>
            </a:r>
            <a:r>
              <a:rPr lang="en-US" sz="2800" dirty="0" smtClean="0"/>
              <a:t>. How much do four apples cost?</a:t>
            </a:r>
            <a:endParaRPr lang="en-US" sz="2800" dirty="0"/>
          </a:p>
          <a:p>
            <a:r>
              <a:rPr lang="en-US" dirty="0"/>
              <a:t/>
            </a:r>
            <a:br>
              <a:rPr lang="en-US" dirty="0"/>
            </a:br>
            <a:endParaRPr lang="en-GB" dirty="0"/>
          </a:p>
        </p:txBody>
      </p:sp>
      <p:sp>
        <p:nvSpPr>
          <p:cNvPr id="8" name="TextBox 7"/>
          <p:cNvSpPr txBox="1"/>
          <p:nvPr/>
        </p:nvSpPr>
        <p:spPr>
          <a:xfrm>
            <a:off x="1427479" y="3384946"/>
            <a:ext cx="9926321" cy="1077218"/>
          </a:xfrm>
          <a:prstGeom prst="rect">
            <a:avLst/>
          </a:prstGeom>
          <a:noFill/>
        </p:spPr>
        <p:txBody>
          <a:bodyPr wrap="square" rtlCol="0">
            <a:spAutoFit/>
          </a:bodyPr>
          <a:lstStyle/>
          <a:p>
            <a:r>
              <a:rPr lang="en-US" sz="2800" dirty="0" smtClean="0"/>
              <a:t>3. What precious gem stone are the apples described as being like?</a:t>
            </a:r>
            <a:endParaRPr lang="en-US" sz="2800" dirty="0"/>
          </a:p>
          <a:p>
            <a:r>
              <a:rPr lang="en-US" dirty="0"/>
              <a:t/>
            </a:r>
            <a:br>
              <a:rPr lang="en-US" dirty="0"/>
            </a:br>
            <a:endParaRPr lang="en-GB" dirty="0"/>
          </a:p>
        </p:txBody>
      </p:sp>
      <p:sp>
        <p:nvSpPr>
          <p:cNvPr id="9" name="TextBox 8"/>
          <p:cNvSpPr txBox="1"/>
          <p:nvPr/>
        </p:nvSpPr>
        <p:spPr>
          <a:xfrm>
            <a:off x="1382035" y="4325716"/>
            <a:ext cx="10358120" cy="954107"/>
          </a:xfrm>
          <a:prstGeom prst="rect">
            <a:avLst/>
          </a:prstGeom>
          <a:noFill/>
        </p:spPr>
        <p:txBody>
          <a:bodyPr wrap="square" rtlCol="0">
            <a:spAutoFit/>
          </a:bodyPr>
          <a:lstStyle/>
          <a:p>
            <a:r>
              <a:rPr lang="en-US" sz="2800" dirty="0" smtClean="0"/>
              <a:t>4. What </a:t>
            </a:r>
            <a:r>
              <a:rPr lang="en-US" sz="2800" dirty="0" err="1" smtClean="0"/>
              <a:t>colour</a:t>
            </a:r>
            <a:r>
              <a:rPr lang="en-US" sz="2800" dirty="0" smtClean="0"/>
              <a:t> is the lady’s dress?</a:t>
            </a:r>
            <a:r>
              <a:rPr lang="en-US" sz="2800" dirty="0"/>
              <a:t/>
            </a:r>
            <a:br>
              <a:rPr lang="en-US" sz="2800" dirty="0"/>
            </a:br>
            <a:endParaRPr lang="en-GB" sz="2800" dirty="0"/>
          </a:p>
        </p:txBody>
      </p:sp>
      <p:sp>
        <p:nvSpPr>
          <p:cNvPr id="10" name="TextBox 9"/>
          <p:cNvSpPr txBox="1"/>
          <p:nvPr/>
        </p:nvSpPr>
        <p:spPr>
          <a:xfrm>
            <a:off x="1427479" y="5021244"/>
            <a:ext cx="9403080" cy="1077218"/>
          </a:xfrm>
          <a:prstGeom prst="rect">
            <a:avLst/>
          </a:prstGeom>
          <a:noFill/>
        </p:spPr>
        <p:txBody>
          <a:bodyPr wrap="square" rtlCol="0">
            <a:spAutoFit/>
          </a:bodyPr>
          <a:lstStyle/>
          <a:p>
            <a:r>
              <a:rPr lang="en-US" sz="2800" dirty="0"/>
              <a:t>5</a:t>
            </a:r>
            <a:r>
              <a:rPr lang="en-US" sz="2800" dirty="0" smtClean="0"/>
              <a:t>. How </a:t>
            </a:r>
            <a:r>
              <a:rPr lang="en-US" sz="2800" dirty="0"/>
              <a:t>many </a:t>
            </a:r>
            <a:r>
              <a:rPr lang="en-US" sz="2800" dirty="0" smtClean="0"/>
              <a:t>shillings fell to the floor?</a:t>
            </a:r>
            <a:endParaRPr lang="en-US" sz="2800" dirty="0"/>
          </a:p>
          <a:p>
            <a:r>
              <a:rPr lang="en-US" dirty="0"/>
              <a:t/>
            </a:r>
            <a:br>
              <a:rPr lang="en-US" dirty="0"/>
            </a:br>
            <a:endParaRPr lang="en-GB" dirty="0"/>
          </a:p>
        </p:txBody>
      </p:sp>
    </p:spTree>
    <p:extLst>
      <p:ext uri="{BB962C8B-B14F-4D97-AF65-F5344CB8AC3E}">
        <p14:creationId xmlns:p14="http://schemas.microsoft.com/office/powerpoint/2010/main" val="246997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turn: Retrieval Questions</a:t>
            </a:r>
            <a:endParaRPr lang="en-GB" b="1" dirty="0"/>
          </a:p>
        </p:txBody>
      </p:sp>
      <p:sp>
        <p:nvSpPr>
          <p:cNvPr id="3" name="Content Placeholder 2"/>
          <p:cNvSpPr>
            <a:spLocks noGrp="1"/>
          </p:cNvSpPr>
          <p:nvPr>
            <p:ph idx="1"/>
          </p:nvPr>
        </p:nvSpPr>
        <p:spPr/>
        <p:txBody>
          <a:bodyPr/>
          <a:lstStyle/>
          <a:p>
            <a:pPr marL="0" indent="0" algn="ctr">
              <a:buNone/>
            </a:pPr>
            <a:r>
              <a:rPr lang="en-US" dirty="0" smtClean="0"/>
              <a:t>Look for a </a:t>
            </a:r>
            <a:r>
              <a:rPr lang="en-US" b="1" dirty="0" smtClean="0"/>
              <a:t>simple </a:t>
            </a:r>
            <a:r>
              <a:rPr lang="en-US" dirty="0" smtClean="0"/>
              <a:t>key fact or key point in the text.</a:t>
            </a:r>
          </a:p>
          <a:p>
            <a:pPr marL="0" indent="0" algn="ctr">
              <a:buNone/>
            </a:pPr>
            <a:endParaRPr lang="en-US" dirty="0"/>
          </a:p>
          <a:p>
            <a:pPr marL="0" indent="0" algn="ctr">
              <a:buNone/>
            </a:pPr>
            <a:r>
              <a:rPr lang="en-US" dirty="0" smtClean="0"/>
              <a:t>Write a question on a post-it note. The answer will link to your simple key fact or point.  </a:t>
            </a:r>
          </a:p>
          <a:p>
            <a:pPr marL="0" indent="0" algn="ctr">
              <a:buNone/>
            </a:pPr>
            <a:endParaRPr lang="en-US" dirty="0"/>
          </a:p>
          <a:p>
            <a:pPr marL="0" indent="0" algn="ctr">
              <a:buNone/>
            </a:pPr>
            <a:r>
              <a:rPr lang="en-US" dirty="0" smtClean="0"/>
              <a:t>Questions can begin with </a:t>
            </a:r>
            <a:r>
              <a:rPr lang="en-US" b="1" dirty="0" smtClean="0"/>
              <a:t>who, what, when, where </a:t>
            </a:r>
            <a:r>
              <a:rPr lang="en-US" dirty="0" smtClean="0"/>
              <a:t>or </a:t>
            </a:r>
            <a:r>
              <a:rPr lang="en-US" b="1" dirty="0" smtClean="0"/>
              <a:t>why</a:t>
            </a:r>
            <a:r>
              <a:rPr lang="en-US" dirty="0" smtClean="0"/>
              <a:t>.  </a:t>
            </a:r>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5122" name="Picture 2" descr="Colored post it note paper, rounded edges, sticky notes for reminders  21880356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1714" y="4986337"/>
            <a:ext cx="1252380" cy="1325563"/>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a:extLst>
              <a:ext uri="{FF2B5EF4-FFF2-40B4-BE49-F238E27FC236}">
                <a16:creationId xmlns:a16="http://schemas.microsoft.com/office/drawing/2014/main" id="{8D3C9014-EB53-4966-8292-E8DD6DE36604}"/>
              </a:ext>
            </a:extLst>
          </p:cNvPr>
          <p:cNvPicPr/>
          <p:nvPr/>
        </p:nvPicPr>
        <p:blipFill>
          <a:blip r:embed="rId6">
            <a:extLst/>
          </a:blip>
          <a:stretch>
            <a:fillRect/>
          </a:stretch>
        </p:blipFill>
        <p:spPr>
          <a:xfrm>
            <a:off x="7897804" y="515202"/>
            <a:ext cx="2203616" cy="1025406"/>
          </a:xfrm>
          <a:prstGeom prst="rect">
            <a:avLst/>
          </a:prstGeom>
        </p:spPr>
      </p:pic>
    </p:spTree>
    <p:extLst>
      <p:ext uri="{BB962C8B-B14F-4D97-AF65-F5344CB8AC3E}">
        <p14:creationId xmlns:p14="http://schemas.microsoft.com/office/powerpoint/2010/main" val="2293310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Evaluative Question </a:t>
            </a:r>
            <a:endParaRPr lang="en-GB" b="1" dirty="0"/>
          </a:p>
        </p:txBody>
      </p:sp>
      <p:sp>
        <p:nvSpPr>
          <p:cNvPr id="3" name="Content Placeholder 2"/>
          <p:cNvSpPr>
            <a:spLocks noGrp="1"/>
          </p:cNvSpPr>
          <p:nvPr>
            <p:ph idx="1"/>
          </p:nvPr>
        </p:nvSpPr>
        <p:spPr>
          <a:xfrm>
            <a:off x="838200" y="1825625"/>
            <a:ext cx="10515600" cy="978535"/>
          </a:xfrm>
        </p:spPr>
        <p:txBody>
          <a:bodyPr>
            <a:normAutofit/>
          </a:bodyPr>
          <a:lstStyle/>
          <a:p>
            <a:pPr marL="0" indent="0">
              <a:buNone/>
            </a:pPr>
            <a:r>
              <a:rPr lang="en-US" sz="4000" dirty="0" smtClean="0"/>
              <a:t>Was it right for the magpie girl to steal the apple?</a:t>
            </a:r>
            <a:endParaRPr lang="en-GB" sz="4000"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6" name="Picture 6" descr="https://images.twinkl.co.uk/tw1n/image/private/t_630/u/ux/screen-shot-2022-07-23-at-11.54.13_ver_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3634" y="0"/>
            <a:ext cx="1741470" cy="1771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30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TotalTime>
  <Words>2138</Words>
  <Application>Microsoft Office PowerPoint</Application>
  <PresentationFormat>Widescreen</PresentationFormat>
  <Paragraphs>200</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Lesson 1</vt:lpstr>
      <vt:lpstr>Begin with the basics</vt:lpstr>
      <vt:lpstr>Teacher Read</vt:lpstr>
      <vt:lpstr>Vocabulary</vt:lpstr>
      <vt:lpstr>Echo Read</vt:lpstr>
      <vt:lpstr>Paired Read</vt:lpstr>
      <vt:lpstr>Fastest Finger: Retrieval Questions</vt:lpstr>
      <vt:lpstr>Your turn: Retrieval Questions</vt:lpstr>
      <vt:lpstr>Evaluative Question </vt:lpstr>
      <vt:lpstr>Lesson 2</vt:lpstr>
      <vt:lpstr>Vocabulary</vt:lpstr>
      <vt:lpstr>Fastest Finger: Your retrieval questions  </vt:lpstr>
      <vt:lpstr>Teacher Read</vt:lpstr>
      <vt:lpstr>Paired Read</vt:lpstr>
      <vt:lpstr>Vocabulary: Engage</vt:lpstr>
      <vt:lpstr>Vocabulary: Questions </vt:lpstr>
      <vt:lpstr>Summarise</vt:lpstr>
      <vt:lpstr>Lesson 3</vt:lpstr>
      <vt:lpstr>Independent Read </vt:lpstr>
      <vt:lpstr>Questions</vt:lpstr>
      <vt:lpstr>Questions</vt:lpstr>
      <vt:lpstr>Reader’s Theatre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Burke</dc:creator>
  <cp:lastModifiedBy>Jack Burke</cp:lastModifiedBy>
  <cp:revision>35</cp:revision>
  <dcterms:created xsi:type="dcterms:W3CDTF">2024-07-09T07:42:12Z</dcterms:created>
  <dcterms:modified xsi:type="dcterms:W3CDTF">2024-09-02T07:41:01Z</dcterms:modified>
</cp:coreProperties>
</file>