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ibre Baskerville" panose="020B0604020202020204" charset="0"/>
      <p:regular r:id="rId9"/>
      <p:bold r:id="rId10"/>
      <p:italic r:id="rId11"/>
    </p:embeddedFont>
    <p:embeddedFont>
      <p:font typeface="Libre Franklin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iQZ77625jRwpqz/tgh2kdku6CG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 rot="5400000">
            <a:off x="4709478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 rot="5400000">
            <a:off x="7699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" name="Google Shape;26;p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575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spcBef>
                <a:spcPts val="375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75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75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75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" name="Google Shape;37;p6"/>
          <p:cNvSpPr/>
          <p:nvPr/>
        </p:nvSpPr>
        <p:spPr>
          <a:xfrm rot="10800000" flipH="1">
            <a:off x="69850" y="2376488"/>
            <a:ext cx="9013825" cy="9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75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75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75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5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5"/>
              </a:spcBef>
              <a:spcAft>
                <a:spcPts val="0"/>
              </a:spcAft>
              <a:buSzPts val="1400"/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>
            <a:spLocks noGrp="1"/>
          </p:cNvSpPr>
          <p:nvPr>
            <p:ph type="sldNum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75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75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75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75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75"/>
              </a:spcBef>
              <a:spcAft>
                <a:spcPts val="0"/>
              </a:spcAft>
              <a:buSzPts val="1600"/>
              <a:buFont typeface="Libre Baskerville"/>
              <a:buNone/>
              <a:defRPr sz="1600" b="1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75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75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75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75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75"/>
              </a:spcBef>
              <a:spcAft>
                <a:spcPts val="0"/>
              </a:spcAft>
              <a:buSzPts val="1600"/>
              <a:buFont typeface="Libre Baskerville"/>
              <a:buNone/>
              <a:defRPr sz="1600" b="1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2" name="Google Shape;72;p11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75"/>
              </a:spcBef>
              <a:spcAft>
                <a:spcPts val="0"/>
              </a:spcAft>
              <a:buSzPts val="1530"/>
              <a:buNone/>
              <a:defRPr sz="1800"/>
            </a:lvl1pPr>
            <a:lvl2pPr marL="914400" lvl="1" indent="-228600" algn="l">
              <a:spcBef>
                <a:spcPts val="375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375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375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375"/>
              </a:spcBef>
              <a:spcAft>
                <a:spcPts val="0"/>
              </a:spcAft>
              <a:buSzPts val="900"/>
              <a:buFont typeface="Libre Baskerville"/>
              <a:buNone/>
              <a:defRPr sz="900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/>
          <p:nvPr/>
        </p:nvSpPr>
        <p:spPr>
          <a:xfrm rot="10800000" flipH="1">
            <a:off x="68263" y="4683125"/>
            <a:ext cx="9007475" cy="9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1" name="Google Shape;81;p12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75"/>
              </a:spcBef>
              <a:spcAft>
                <a:spcPts val="0"/>
              </a:spcAft>
              <a:buSzPts val="1360"/>
              <a:buFont typeface="Libre Baskerville"/>
              <a:buNone/>
              <a:defRPr sz="1600"/>
            </a:lvl1pPr>
            <a:lvl2pPr marL="914400" lvl="1" indent="-293369" algn="l">
              <a:spcBef>
                <a:spcPts val="375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82575" algn="l">
              <a:spcBef>
                <a:spcPts val="375"/>
              </a:spcBef>
              <a:spcAft>
                <a:spcPts val="0"/>
              </a:spcAft>
              <a:buSzPts val="850"/>
              <a:buChar char="⚫"/>
              <a:defRPr sz="1000"/>
            </a:lvl3pPr>
            <a:lvl4pPr marL="1828800" lvl="3" indent="-274319" algn="l">
              <a:spcBef>
                <a:spcPts val="375"/>
              </a:spcBef>
              <a:spcAft>
                <a:spcPts val="0"/>
              </a:spcAft>
              <a:buSzPts val="720"/>
              <a:buChar char="⚫"/>
              <a:defRPr sz="900"/>
            </a:lvl4pPr>
            <a:lvl5pPr marL="2286000" lvl="4" indent="-285750" algn="l">
              <a:spcBef>
                <a:spcPts val="375"/>
              </a:spcBef>
              <a:spcAft>
                <a:spcPts val="0"/>
              </a:spcAft>
              <a:buSzPts val="900"/>
              <a:buFont typeface="Libre Baskerville"/>
              <a:buChar char="o"/>
              <a:defRPr sz="900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>
            <a:spLocks noGrp="1"/>
          </p:cNvSpPr>
          <p:nvPr>
            <p:ph type="pic" idx="2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>
            <a:spLocks noGrp="1"/>
          </p:cNvSpPr>
          <p:nvPr>
            <p:ph type="sldNum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blipFill rotWithShape="1">
            <a:blip r:embed="rId1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/>
        </p:nvSpPr>
        <p:spPr>
          <a:xfrm>
            <a:off x="511175" y="381000"/>
            <a:ext cx="5892794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LACEY GREEN PRIMARY ACADEMY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3 Spring 1 2026 Learning Overview</a:t>
            </a:r>
            <a:endParaRPr dirty="0"/>
          </a:p>
        </p:txBody>
      </p:sp>
      <p:sp>
        <p:nvSpPr>
          <p:cNvPr id="106" name="Google Shape;106;p1"/>
          <p:cNvSpPr/>
          <p:nvPr/>
        </p:nvSpPr>
        <p:spPr>
          <a:xfrm>
            <a:off x="457200" y="2712720"/>
            <a:ext cx="1876437" cy="36626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As Mathematicians, we will… </a:t>
            </a:r>
            <a:r>
              <a:rPr lang="en-US" sz="850" dirty="0"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continue learning about multiplication and division </a:t>
            </a:r>
            <a:r>
              <a:rPr lang="en-US" sz="850" b="1" dirty="0"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and </a:t>
            </a:r>
            <a:r>
              <a:rPr lang="en-US" sz="850" dirty="0"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start learning about length and perimeter. </a:t>
            </a:r>
            <a:br>
              <a:rPr lang="en-US" sz="850" dirty="0"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</a:br>
            <a:r>
              <a:rPr lang="en-US" sz="850" dirty="0"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 </a:t>
            </a:r>
          </a:p>
          <a:p>
            <a:pPr lvl="0"/>
            <a:r>
              <a:rPr lang="en-US" sz="8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We will: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50" dirty="0"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look at related calculations and reasoning about multiplication.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50" dirty="0"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multiply a 2-digit number by a 1-digit number (without exchange and with exchange)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50" dirty="0"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divide a 2-digit number by a 1 digit number (without exchange, by flexible partitioning and looking at numbers with remainders)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50" dirty="0"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measure in mm, cm and </a:t>
            </a:r>
            <a:r>
              <a:rPr lang="en-US" sz="850" dirty="0" err="1"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metres</a:t>
            </a:r>
            <a:r>
              <a:rPr lang="en-US" sz="850" dirty="0"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.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50" dirty="0"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look at equivalent lengths.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50" dirty="0"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compare, add and subtract lengths.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50" dirty="0"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measure and calculate perimeter.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850" dirty="0"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50" dirty="0"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50" dirty="0"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50" dirty="0"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50" dirty="0">
              <a:latin typeface="Calibri" panose="020F0502020204030204" pitchFamily="34" charset="0"/>
              <a:ea typeface="Libre Baskerville"/>
              <a:cs typeface="Calibri" panose="020F0502020204030204" pitchFamily="34" charset="0"/>
            </a:endParaRPr>
          </a:p>
          <a:p>
            <a:endParaRPr lang="en-GB" sz="850" dirty="0">
              <a:latin typeface="Calibri" panose="020F0502020204030204" pitchFamily="34" charset="0"/>
              <a:ea typeface="Libre Baskerville"/>
              <a:cs typeface="Calibri" panose="020F0502020204030204" pitchFamily="34" charset="0"/>
            </a:endParaRPr>
          </a:p>
          <a:p>
            <a:pPr lvl="0"/>
            <a:r>
              <a:rPr lang="en-GB" dirty="0"/>
              <a:t> </a:t>
            </a:r>
          </a:p>
        </p:txBody>
      </p:sp>
      <p:sp>
        <p:nvSpPr>
          <p:cNvPr id="107" name="Google Shape;107;p1"/>
          <p:cNvSpPr/>
          <p:nvPr/>
        </p:nvSpPr>
        <p:spPr>
          <a:xfrm>
            <a:off x="6529329" y="3822932"/>
            <a:ext cx="2133600" cy="255246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endParaRPr lang="en-US" sz="1000" dirty="0"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4270369" y="3822933"/>
            <a:ext cx="2133600" cy="255246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sng" strike="noStrike" cap="none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As Scientists, we will …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explore ‘Light and Shadows’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We will: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look at different light sources and how light travels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learn about how we can protect ourselves from the sun</a:t>
            </a:r>
            <a:b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</a:b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look at how shadows are formed by objects</a:t>
            </a:r>
            <a:endParaRPr lang="en-US" sz="900" dirty="0">
              <a:solidFill>
                <a:srgbClr val="FF000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use different types of scientific enquiry to explore and support our findings</a:t>
            </a:r>
          </a:p>
        </p:txBody>
      </p:sp>
      <p:sp>
        <p:nvSpPr>
          <p:cNvPr id="109" name="Google Shape;109;p1"/>
          <p:cNvSpPr/>
          <p:nvPr/>
        </p:nvSpPr>
        <p:spPr>
          <a:xfrm>
            <a:off x="5512096" y="1760615"/>
            <a:ext cx="966316" cy="8955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Our class novel is </a:t>
            </a:r>
            <a:r>
              <a:rPr lang="en-US" sz="1000" b="1" i="1" dirty="0">
                <a:solidFill>
                  <a:schemeClr val="dk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The Wild Robot </a:t>
            </a:r>
            <a:r>
              <a:rPr lang="en-US" sz="1000" b="1" dirty="0">
                <a:solidFill>
                  <a:schemeClr val="dk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by Peter Brown. </a:t>
            </a:r>
            <a:endParaRPr lang="en-US" sz="1000" dirty="0">
              <a:solidFill>
                <a:schemeClr val="dk1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6624638" y="1687650"/>
            <a:ext cx="2133600" cy="93054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As spellers, we will study…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the prefixes –dis, - in and –</a:t>
            </a:r>
            <a:r>
              <a:rPr lang="en-US" sz="1000" dirty="0" err="1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im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adding the suffix –</a:t>
            </a:r>
            <a:r>
              <a:rPr lang="en-US" sz="1000" dirty="0" err="1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ous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 and -</a:t>
            </a:r>
            <a:r>
              <a:rPr lang="en-US" sz="1000" dirty="0" err="1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ly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silent or quiet letters (answer, island, length, February) </a:t>
            </a:r>
          </a:p>
        </p:txBody>
      </p:sp>
      <p:sp>
        <p:nvSpPr>
          <p:cNvPr id="111" name="Google Shape;111;p1"/>
          <p:cNvSpPr/>
          <p:nvPr/>
        </p:nvSpPr>
        <p:spPr>
          <a:xfrm>
            <a:off x="2427300" y="1820009"/>
            <a:ext cx="1622400" cy="46247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en-US" sz="900" b="1" u="sng" dirty="0">
              <a:solidFill>
                <a:srgbClr val="00800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lvl="0"/>
            <a:endParaRPr lang="en-US" sz="900" b="1" u="sng" dirty="0">
              <a:solidFill>
                <a:srgbClr val="00B05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lvl="0"/>
            <a:endParaRPr lang="en-US" sz="900" b="1" u="sng" dirty="0">
              <a:solidFill>
                <a:srgbClr val="00B05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lvl="0"/>
            <a:endParaRPr lang="en-US" sz="900" b="1" u="sng" dirty="0">
              <a:solidFill>
                <a:srgbClr val="00B05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lvl="0"/>
            <a:endParaRPr lang="en-US" sz="900" b="1" u="sng" dirty="0">
              <a:solidFill>
                <a:srgbClr val="00B05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lvl="0"/>
            <a:endParaRPr lang="en-US" sz="900" b="1" u="sng" dirty="0">
              <a:solidFill>
                <a:srgbClr val="00B05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lvl="0"/>
            <a:endParaRPr lang="en-US" sz="900" b="1" u="sng" dirty="0">
              <a:solidFill>
                <a:srgbClr val="00B05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lvl="0"/>
            <a:endParaRPr lang="en-US" sz="900" b="1" u="sng" dirty="0">
              <a:solidFill>
                <a:srgbClr val="00B05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lvl="0"/>
            <a: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As Writers, we will…</a:t>
            </a:r>
            <a:endParaRPr lang="en-US" sz="900" dirty="0">
              <a:solidFill>
                <a:srgbClr val="00B05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lvl="0"/>
            <a:r>
              <a:rPr lang="en-US" sz="85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draw inspiration from </a:t>
            </a:r>
            <a:r>
              <a:rPr lang="en-US" sz="850" b="1" i="1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The Magic Finger </a:t>
            </a:r>
            <a:r>
              <a:rPr lang="en-US" sz="850" b="1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by Roald Dahl</a:t>
            </a:r>
            <a:r>
              <a:rPr lang="en-US" sz="85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. </a:t>
            </a:r>
            <a:br>
              <a:rPr lang="en-US" sz="85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</a:br>
            <a:endParaRPr lang="en-US" sz="8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chemeClr val="dk1"/>
              </a:buClr>
            </a:pPr>
            <a:r>
              <a:rPr lang="en-US" sz="85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We will write a narrative based on the book and a letter of apology. </a:t>
            </a:r>
            <a:br>
              <a:rPr lang="en-US" sz="85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</a:br>
            <a:endParaRPr lang="en-US" sz="8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8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We will:</a:t>
            </a:r>
          </a:p>
          <a:p>
            <a:pPr marL="171450" lvl="0" indent="-171450"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Libre Baskerville"/>
              </a:rPr>
              <a:t>write prepositional phrases to express time (e.g. during the lesson) and position (e.g. in the classroom)</a:t>
            </a:r>
          </a:p>
          <a:p>
            <a:pPr marL="171450" lvl="0" indent="-171450"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Libre Baskerville"/>
              </a:rPr>
              <a:t>use coordinating and subordinating conjunctions. </a:t>
            </a:r>
          </a:p>
          <a:p>
            <a:pPr marL="171450" lvl="0" indent="-171450"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Libre Baskerville"/>
              </a:rPr>
              <a:t>write direct speech using inverted commas. </a:t>
            </a:r>
          </a:p>
          <a:p>
            <a:pPr marL="171450" lvl="0" indent="-171450"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Libre Baskerville"/>
              </a:rPr>
              <a:t>use adverbs to show how something is done</a:t>
            </a:r>
          </a:p>
          <a:p>
            <a:pPr marL="171450" lvl="0" indent="-171450"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Libre Baskerville"/>
              </a:rPr>
              <a:t>use adjectives to describe, particularly feelings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4638" y="3887524"/>
            <a:ext cx="20382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As Historians, we will…  </a:t>
            </a:r>
            <a:b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</a:br>
            <a: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learn about The Ancient Egyptians.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We will…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Visit Manchester Museum to see real Egyptian artefacts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Understand when and where Ancient Egypt was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Learn about the River Nile and pyramids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Explore their society and about hieroglyphs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Find out what gods they believed in and about the afterlife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book cover with a gold statue&#10;&#10;Description automatically generated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2737" y="5774949"/>
            <a:ext cx="537401" cy="744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ow to use shadows for impact - Amateur Photograp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08" y="5641850"/>
            <a:ext cx="953321" cy="635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he Magic Finger eBook : Dahl, Roald, Blake, Quentin: Amazon.co.uk: Kindle  Sto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98" y="1934308"/>
            <a:ext cx="690857" cy="1062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Wild Robot by Peter Brown | Watersto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11" y="1760615"/>
            <a:ext cx="1307999" cy="1901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397" y="1820009"/>
            <a:ext cx="976042" cy="766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elix White 1 Meter Ruler with Horizontal and Vertical Ruling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35" y="6078708"/>
            <a:ext cx="864525" cy="24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110;p1"/>
          <p:cNvSpPr/>
          <p:nvPr/>
        </p:nvSpPr>
        <p:spPr>
          <a:xfrm>
            <a:off x="5512097" y="2836183"/>
            <a:ext cx="3246142" cy="75963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As readers, we will…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Read accurately, with a good pace and expression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Demonstrate our understanding through inferring from the text and sequencing key events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/>
        </p:nvSpPr>
        <p:spPr>
          <a:xfrm>
            <a:off x="511174" y="381000"/>
            <a:ext cx="489656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LACEY GREEN PRIMARY ACADEMY</a:t>
            </a:r>
            <a:endParaRPr dirty="0"/>
          </a:p>
          <a:p>
            <a:pPr lvl="0">
              <a:buClr>
                <a:schemeClr val="lt1"/>
              </a:buClr>
              <a:buSzPts val="1600"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3 </a:t>
            </a:r>
            <a:r>
              <a:rPr lang="en-US" sz="1600" dirty="0">
                <a:solidFill>
                  <a:schemeClr val="lt1"/>
                </a:solidFill>
              </a:rPr>
              <a:t>Spring 1 2026 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Learning Overview</a:t>
            </a:r>
            <a:endParaRPr dirty="0"/>
          </a:p>
        </p:txBody>
      </p:sp>
      <p:sp>
        <p:nvSpPr>
          <p:cNvPr id="125" name="Google Shape;125;p2"/>
          <p:cNvSpPr/>
          <p:nvPr/>
        </p:nvSpPr>
        <p:spPr>
          <a:xfrm>
            <a:off x="4611325" y="2534024"/>
            <a:ext cx="2049463" cy="306035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b="1" u="sng" dirty="0">
              <a:solidFill>
                <a:srgbClr val="FF000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b="1" i="0" u="sng" strike="noStrike" cap="none" dirty="0">
              <a:solidFill>
                <a:srgbClr val="FF000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b="1" u="sng" dirty="0">
              <a:solidFill>
                <a:srgbClr val="FF000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b="1" i="0" u="sng" strike="noStrike" cap="none" dirty="0">
              <a:solidFill>
                <a:srgbClr val="FF000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b="1" u="sng" dirty="0">
              <a:solidFill>
                <a:srgbClr val="FF000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b="1" i="0" u="sng" strike="noStrike" cap="none" dirty="0">
              <a:solidFill>
                <a:srgbClr val="00B05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0" indent="0">
              <a:buFont typeface="Arial"/>
              <a:buNone/>
              <a:defRPr/>
            </a:pPr>
            <a:endParaRPr lang="en-US" sz="900" b="1" u="sng" dirty="0">
              <a:solidFill>
                <a:srgbClr val="00B05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0" indent="0">
              <a:buFont typeface="Arial"/>
              <a:buNone/>
              <a:defRPr/>
            </a:pPr>
            <a:b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</a:br>
            <a:b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</a:br>
            <a:b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</a:br>
            <a:b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</a:br>
            <a: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As Musicians, we will….</a:t>
            </a:r>
            <a:endParaRPr lang="en-US" sz="900" b="1" u="sng" dirty="0">
              <a:solidFill>
                <a:srgbClr val="FF000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Libre Baskerville"/>
              </a:rPr>
              <a:t>begin to play the recorder.</a:t>
            </a:r>
            <a:b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Libre Baskerville"/>
              </a:rPr>
            </a:br>
            <a:endParaRPr 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Libre Baskerville"/>
            </a:endParaRPr>
          </a:p>
          <a:p>
            <a: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We will…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Libre Baskervill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Explore the timbre of the recorder.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Understand the timbres of different families of instruments.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Learn three starter notes G A B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Recognise and use rhythm patterns -quavers/crotchets/minims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Singing – relate pitch of voice to instrument</a:t>
            </a:r>
          </a:p>
          <a:p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900" b="1" u="sng" dirty="0">
                <a:latin typeface="Calibri" panose="020F0502020204030204" pitchFamily="34" charset="0"/>
                <a:cs typeface="Calibri" panose="020F0502020204030204" pitchFamily="34" charset="0"/>
              </a:rPr>
              <a:t>Vocab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: crotchets, paired quavers, minims, rests</a:t>
            </a:r>
          </a:p>
          <a:p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i="0" u="sng" strike="noStrike" cap="none" dirty="0">
              <a:solidFill>
                <a:srgbClr val="FF000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6838156" y="4319089"/>
            <a:ext cx="1975338" cy="885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1" i="0" u="sng" strike="noStrike" cap="none" dirty="0">
                <a:solidFill>
                  <a:srgbClr val="00990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In RE, </a:t>
            </a:r>
            <a:r>
              <a:rPr lang="en-US" sz="950" b="1" i="0" u="sng" strike="noStrike" cap="none" dirty="0">
                <a:solidFill>
                  <a:srgbClr val="00800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we will</a:t>
            </a:r>
            <a:r>
              <a:rPr lang="en-US" sz="950" b="1" u="sng" dirty="0">
                <a:solidFill>
                  <a:srgbClr val="00800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 consider the key question…</a:t>
            </a:r>
          </a:p>
          <a:p>
            <a:pPr lvl="0"/>
            <a:r>
              <a:rPr lang="en-US" sz="95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Do Sikhs think it is important to share?</a:t>
            </a:r>
            <a:endParaRPr lang="en-US" sz="950" i="0" strike="noStrike" cap="none" dirty="0">
              <a:solidFill>
                <a:schemeClr val="tx1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6813188" y="1644163"/>
            <a:ext cx="1918982" cy="254513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In P.E, we will….. </a:t>
            </a:r>
            <a:endParaRPr lang="en-US" sz="900" b="1" u="sng" dirty="0">
              <a:solidFill>
                <a:srgbClr val="00B05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</a:endParaRPr>
          </a:p>
          <a:p>
            <a:pPr lvl="0">
              <a:buClr>
                <a:schemeClr val="dk1"/>
              </a:buClr>
              <a:buSzPts val="900"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Libre Baskerville"/>
              </a:rPr>
              <a:t>learn about dance and football</a:t>
            </a:r>
          </a:p>
          <a:p>
            <a: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We will…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Libre Baskerville"/>
              </a:rPr>
              <a:t>Develop a motif with some agility, balance, coordination and precision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Libre Baskerville"/>
              </a:rPr>
              <a:t>Show different levels and pathways when travelling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Libre Baskerville"/>
              </a:rPr>
              <a:t>Learn how to translate words, images and ideas into actions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  <a:sym typeface="Libre Baskerville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Libre Baskerville"/>
              </a:rPr>
              <a:t>Trap and cushion a ball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Libre Baskerville"/>
              </a:rPr>
              <a:t>Pass the ball accurately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Libre Baskerville"/>
              </a:rPr>
              <a:t>Dribble a ball and manipulate it between the feet</a:t>
            </a:r>
          </a:p>
        </p:txBody>
      </p:sp>
      <p:sp>
        <p:nvSpPr>
          <p:cNvPr id="128" name="Google Shape;128;p2"/>
          <p:cNvSpPr/>
          <p:nvPr/>
        </p:nvSpPr>
        <p:spPr>
          <a:xfrm>
            <a:off x="496525" y="2022232"/>
            <a:ext cx="1828800" cy="25761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In Personal Development we will…</a:t>
            </a:r>
            <a:endParaRPr sz="900" b="1" u="sng" dirty="0">
              <a:solidFill>
                <a:srgbClr val="00B05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</a:endParaRPr>
          </a:p>
          <a:p>
            <a:pPr lvl="0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Learn about ‘Physical, emotional and mental health’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</a:rPr>
              <a:t>Ways to stay physically healthy,-exercise, nutrition, hygiene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</a:rPr>
              <a:t>What is the difference between physical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</a:rPr>
              <a:t>mental health?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</a:rPr>
              <a:t>What is more important, a need or a want?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000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000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000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FF000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2492375" y="4292600"/>
            <a:ext cx="1981200" cy="1905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As French speakers, we will learn about… </a:t>
            </a:r>
          </a:p>
          <a:p>
            <a:pPr lvl="0"/>
            <a:endParaRPr lang="en-US" sz="900" b="1" u="sng" dirty="0">
              <a:solidFill>
                <a:srgbClr val="008000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Animals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Colours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Adjectival agreements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Animals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+ intro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J’ai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/je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n’ai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 pas 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Opinions of pets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Cultural – Mardi Gras in Nice and mask competition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2477725" y="1615103"/>
            <a:ext cx="1981200" cy="257419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defRPr/>
            </a:pPr>
            <a: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As programmers in Computing, we will be … Opinion Pollsters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Understand how the internet can help encourage communication and collaboration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Develop an awareness of how important it is to keep anonymity when collecting responses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Understand the purpose of surveys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Design a survey in Google forms using a range of response types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Ask unambiguous questions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Analyse</a:t>
            </a: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  <a:sym typeface="Libre Baskerville"/>
              </a:rPr>
              <a:t> results through the use of Charts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ea typeface="Libre Baskerville"/>
              <a:cs typeface="Calibri" panose="020F0502020204030204" pitchFamily="34" charset="0"/>
              <a:sym typeface="Libre Baskerville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0453" y="4845612"/>
            <a:ext cx="1616075" cy="153352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u="sng" dirty="0">
                <a:solidFill>
                  <a:srgbClr val="00B050"/>
                </a:solidFill>
                <a:latin typeface="Calibri" panose="020F0502020204030204" pitchFamily="34" charset="0"/>
                <a:ea typeface="Libre Baskerville"/>
                <a:cs typeface="Calibri" panose="020F0502020204030204" pitchFamily="34" charset="0"/>
              </a:rPr>
              <a:t>As Artists, we will look at... Value and line/mark making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 sketchbook to record their observations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their mastery of art and design technique through drawing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2" descr="Your School Games - KS2 Dance Festiv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Poll Everywhere – Apps on Google Pla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1094" y1="65430" x2="76172" y2="56836"/>
                        <a14:foregroundMark x1="42188" y1="43555" x2="73438" y2="45898"/>
                        <a14:foregroundMark x1="28711" y1="51953" x2="33008" y2="77734"/>
                        <a14:foregroundMark x1="50391" y1="25977" x2="50977" y2="65039"/>
                        <a14:foregroundMark x1="70117" y1="39258" x2="68945" y2="70508"/>
                        <a14:foregroundMark x1="47461" y1="79102" x2="53125" y2="67578"/>
                        <a14:foregroundMark x1="40820" y1="27539" x2="64453" y2="40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49" y="1644163"/>
            <a:ext cx="660835" cy="6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lay the recorder | Choosing a woodwind instrument to play | Rochdale  Borough Counc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84" y="1729069"/>
            <a:ext cx="1142998" cy="571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Journey of Personal Development | Longev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7" y="3808267"/>
            <a:ext cx="1143098" cy="76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726</Words>
  <Application>Microsoft Office PowerPoint</Application>
  <PresentationFormat>On-screen Show (4:3)</PresentationFormat>
  <Paragraphs>123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Noto Sans Symbols</vt:lpstr>
      <vt:lpstr>Libre Baskerville</vt:lpstr>
      <vt:lpstr>Libre Franklin</vt:lpstr>
      <vt:lpstr>Equity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Joanne Harvey</cp:lastModifiedBy>
  <cp:revision>85</cp:revision>
  <dcterms:created xsi:type="dcterms:W3CDTF">2022-02-05T11:47:36Z</dcterms:created>
  <dcterms:modified xsi:type="dcterms:W3CDTF">2025-12-18T16:03:09Z</dcterms:modified>
</cp:coreProperties>
</file>