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4"/>
  </p:notesMasterIdLst>
  <p:sldIdLst>
    <p:sldId id="286" r:id="rId2"/>
    <p:sldId id="287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Perpetua" panose="02020502060401020303" pitchFamily="18" charset="77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Perpetua" panose="02020502060401020303" pitchFamily="18" charset="77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Perpetua" panose="02020502060401020303" pitchFamily="18" charset="77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Perpetua" panose="02020502060401020303" pitchFamily="18" charset="77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Perpetua" panose="02020502060401020303" pitchFamily="18" charset="77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Perpetua" panose="02020502060401020303" pitchFamily="18" charset="77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Perpetua" panose="02020502060401020303" pitchFamily="18" charset="77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Perpetua" panose="02020502060401020303" pitchFamily="18" charset="77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Perpetua" panose="02020502060401020303" pitchFamily="18" charset="77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16" autoAdjust="0"/>
    <p:restoredTop sz="94633" autoAdjust="0"/>
  </p:normalViewPr>
  <p:slideViewPr>
    <p:cSldViewPr>
      <p:cViewPr varScale="1">
        <p:scale>
          <a:sx n="109" d="100"/>
          <a:sy n="109" d="100"/>
        </p:scale>
        <p:origin x="1470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D3F132A-DC4E-0195-94E6-D3BA08EB216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D9B360-36A8-E2CE-6D3D-0CA147B1F99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982E919-2760-2C42-BBBD-ED1601D4A9D9}" type="datetimeFigureOut">
              <a:rPr lang="en-US"/>
              <a:pPr>
                <a:defRPr/>
              </a:pPr>
              <a:t>11/7/2025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A9EBE3C-E7B7-D950-E862-B242BF16BFB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1FEB6DF-8BE6-BCD3-A45D-AD1271F5FC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6FFD1B-3E0C-AD5E-1A98-07DA6672864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890F53-606C-10AB-9046-3B88144F35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42CE229A-2B59-5D45-A596-A07404973B4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715138EB-4840-628E-C496-205E5239996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98F08D79-8535-AC05-5BAB-75B73EEF12D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153C9533-B271-1CDE-1355-2D7587F582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9pPr>
          </a:lstStyle>
          <a:p>
            <a:fld id="{EC3E0608-792C-BA4F-AC0A-716AA7497B5C}" type="slidenum">
              <a:rPr lang="en-US" altLang="en-US">
                <a:latin typeface="Calibri" panose="020F0502020204030204" pitchFamily="34" charset="0"/>
              </a:rPr>
              <a:pPr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5F8A791-AB12-594F-D717-D0658781D4D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" name="Rounded Rectangle 2">
            <a:extLst>
              <a:ext uri="{FF2B5EF4-FFF2-40B4-BE49-F238E27FC236}">
                <a16:creationId xmlns:a16="http://schemas.microsoft.com/office/drawing/2014/main" id="{1482415E-3CDB-FBC5-C4B3-58D78ED18BE5}"/>
              </a:ext>
            </a:extLst>
          </p:cNvPr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C57A273-B606-574B-A658-496D9CB26969}"/>
              </a:ext>
            </a:extLst>
          </p:cNvPr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6684A4-26A0-55BE-C8F1-3F0DDEF96411}"/>
              </a:ext>
            </a:extLst>
          </p:cNvPr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28ADC4-9824-D7DC-B9B7-ACD5E3E3EA56}"/>
              </a:ext>
            </a:extLst>
          </p:cNvPr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27">
            <a:extLst>
              <a:ext uri="{FF2B5EF4-FFF2-40B4-BE49-F238E27FC236}">
                <a16:creationId xmlns:a16="http://schemas.microsoft.com/office/drawing/2014/main" id="{C5F46536-7012-E62C-F26F-C6F8730F1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EECD9-E0F4-C240-A71A-9EB9B6CAE24F}" type="datetimeFigureOut">
              <a:rPr lang="en-US"/>
              <a:pPr>
                <a:defRPr/>
              </a:pPr>
              <a:t>11/7/2025</a:t>
            </a:fld>
            <a:endParaRPr lang="en-US"/>
          </a:p>
        </p:txBody>
      </p:sp>
      <p:sp>
        <p:nvSpPr>
          <p:cNvPr id="10" name="Footer Placeholder 16">
            <a:extLst>
              <a:ext uri="{FF2B5EF4-FFF2-40B4-BE49-F238E27FC236}">
                <a16:creationId xmlns:a16="http://schemas.microsoft.com/office/drawing/2014/main" id="{2E072334-B5E7-28BC-97D7-607769408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>
            <a:extLst>
              <a:ext uri="{FF2B5EF4-FFF2-40B4-BE49-F238E27FC236}">
                <a16:creationId xmlns:a16="http://schemas.microsoft.com/office/drawing/2014/main" id="{29CB19D0-AB88-4223-0F39-3BD55492B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FE024F-5598-DB41-98BC-DB1238C80B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43797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1A5DCE3A-5118-9923-83D1-C926D4CED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D946FE-487D-6F4F-AB4B-373E13988E68}" type="datetimeFigureOut">
              <a:rPr lang="en-US"/>
              <a:pPr>
                <a:defRPr/>
              </a:pPr>
              <a:t>11/7/2025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F44E2602-4FE4-2565-0936-5E91977BE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0C7D5CAA-9859-7669-952C-79BA30BB1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86565E-8DA6-8041-AB23-E42430DA32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698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57EABD6B-D025-0656-AD3B-8AC555C55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A802D-4A26-4A4A-AFF5-595A2502D3E0}" type="datetimeFigureOut">
              <a:rPr lang="en-US"/>
              <a:pPr>
                <a:defRPr/>
              </a:pPr>
              <a:t>11/7/2025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10AAAE64-0483-238E-58B1-149C8A36F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77240069-591D-1FD9-EF8F-19DFC6120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BDDA35-B36D-9846-8F92-4484ED2982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2936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A8181E26-DF23-3F20-D387-B93B1238C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012B0-58CE-4144-9FC3-36713434790D}" type="datetimeFigureOut">
              <a:rPr lang="en-US"/>
              <a:pPr>
                <a:defRPr/>
              </a:pPr>
              <a:t>11/7/2025</a:t>
            </a:fld>
            <a:endParaRPr 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61A57140-EB7B-1B3C-14CB-346CA9435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960F9BED-C547-76A5-E021-F5DE0DE7C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579877-EDB9-0D4C-9BBF-324E1AC761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8986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6FB2723-244F-FFE1-5ADB-EFD76E4B6D1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>
            <a:extLst>
              <a:ext uri="{FF2B5EF4-FFF2-40B4-BE49-F238E27FC236}">
                <a16:creationId xmlns:a16="http://schemas.microsoft.com/office/drawing/2014/main" id="{692714D6-4A94-232B-D279-222614B9FEC3}"/>
              </a:ext>
            </a:extLst>
          </p:cNvPr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C93CD0-2DD4-1FD0-F8B1-CCC695F33C64}"/>
              </a:ext>
            </a:extLst>
          </p:cNvPr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A021057-ED0C-C33C-A488-DF24511A0EB1}"/>
              </a:ext>
            </a:extLst>
          </p:cNvPr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173955-6E48-5EEB-C38E-D7A5C245D9BD}"/>
              </a:ext>
            </a:extLst>
          </p:cNvPr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297A10DA-251A-67A7-8555-B0410BA3F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47C3FF-6429-E142-9E76-47B53C5E5BC0}" type="datetimeFigureOut">
              <a:rPr lang="en-US"/>
              <a:pPr>
                <a:defRPr/>
              </a:pPr>
              <a:t>11/7/2025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142A8973-2EAA-47BA-CFBF-87A23D659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117D05A-3225-1C22-397C-5D6243698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86B85A4-C2B3-2B45-B29D-20E0639BB7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08878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17A995FE-906C-7F91-E7B8-F92A09D79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3D86A-A62D-3D42-AB12-E7B2D383A0E8}" type="datetimeFigureOut">
              <a:rPr lang="en-US"/>
              <a:pPr>
                <a:defRPr/>
              </a:pPr>
              <a:t>11/7/2025</a:t>
            </a:fld>
            <a:endParaRPr 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DAC64E1B-5A2C-A886-1D05-9B5D839CC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AD8B4B4E-639E-BB5C-C48C-7B14F6444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4CECF7-00C1-784C-96CC-658777E78C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0001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64D0A011-1CB0-581E-4632-CFB1F57F4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41938-741D-BA4B-ADD2-65378CA38929}" type="datetimeFigureOut">
              <a:rPr lang="en-US"/>
              <a:pPr>
                <a:defRPr/>
              </a:pPr>
              <a:t>11/7/2025</a:t>
            </a:fld>
            <a:endParaRPr lang="en-US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B0DCC190-F78F-97A3-E89B-DCDB4E4A9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330ECCD9-8FA8-72B7-8F86-0005D8E6E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709635-3FAD-2F45-8CED-FD96F26413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435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AB03542C-A7CB-24CE-8478-34C6ECA8F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2768A-C101-B34C-923C-A3AFEDEB6115}" type="datetimeFigureOut">
              <a:rPr lang="en-US"/>
              <a:pPr>
                <a:defRPr/>
              </a:pPr>
              <a:t>11/7/2025</a:t>
            </a:fld>
            <a:endParaRPr 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A7A89AE1-8EB4-2C35-7C37-5A2F90468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005E4E5E-8EAF-EC1C-C309-8D6621D01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6FCC8-40A0-2E40-A189-C0B0318DC6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6600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33534AA3-9EC7-984B-4330-FD1DF21A5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62339-D11C-984A-9F50-6F142856A55E}" type="datetimeFigureOut">
              <a:rPr lang="en-US"/>
              <a:pPr>
                <a:defRPr/>
              </a:pPr>
              <a:t>11/7/2025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45CA5F-9B8C-4136-805F-BE638D10B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3A6DE2AD-93C0-B4D4-2961-71674BC3E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4EE2C4-8207-2948-B077-779DC236EC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0771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4DC62B2-4208-2B93-8130-480FE344193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>
            <a:extLst>
              <a:ext uri="{FF2B5EF4-FFF2-40B4-BE49-F238E27FC236}">
                <a16:creationId xmlns:a16="http://schemas.microsoft.com/office/drawing/2014/main" id="{068EC328-4ED2-02AE-B626-E1CAFB9FA690}"/>
              </a:ext>
            </a:extLst>
          </p:cNvPr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07D5A88D-ADAE-0C53-9ED7-407BC4AA6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A3F79-8FEF-DE46-894B-7236FD147BC5}" type="datetimeFigureOut">
              <a:rPr lang="en-US"/>
              <a:pPr>
                <a:defRPr/>
              </a:pPr>
              <a:t>11/7/2025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3BDA2994-4AF4-3B7F-BAEF-CBC3BB539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419AE490-5452-A911-91D7-5C5C6E33A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92CAF4-BD52-9C49-B0CE-A819217688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7756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12AD505-9000-F979-B797-5E1F109873BE}"/>
              </a:ext>
            </a:extLst>
          </p:cNvPr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0A8AC71-71EE-F9F0-AC7E-E6DB63588D3F}"/>
              </a:ext>
            </a:extLst>
          </p:cNvPr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B67E6F-7287-569B-9FE8-B4BD242417C9}"/>
              </a:ext>
            </a:extLst>
          </p:cNvPr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99804EE5-A09E-D81D-8CAA-9A8A74770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3C77A-CF37-2844-8EF3-DC48E30DEF52}" type="datetimeFigureOut">
              <a:rPr lang="en-US"/>
              <a:pPr>
                <a:defRPr/>
              </a:pPr>
              <a:t>11/7/2025</a:t>
            </a:fld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37EF7418-A00D-25BB-1E7D-FB2DD8E0A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5151C95D-27A8-A2E6-AFAD-E9863AE0F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FD5D160F-05F5-3742-BDD7-F7CAC9858E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496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C6B97CB-213E-18D1-C1B8-346EC9A325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Rounded Rectangle 7">
            <a:extLst>
              <a:ext uri="{FF2B5EF4-FFF2-40B4-BE49-F238E27FC236}">
                <a16:creationId xmlns:a16="http://schemas.microsoft.com/office/drawing/2014/main" id="{9D8D2870-B9D8-1882-E0DA-2BCCCA0DD3A8}"/>
              </a:ext>
            </a:extLst>
          </p:cNvPr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itle Placeholder 21">
            <a:extLst>
              <a:ext uri="{FF2B5EF4-FFF2-40B4-BE49-F238E27FC236}">
                <a16:creationId xmlns:a16="http://schemas.microsoft.com/office/drawing/2014/main" id="{2561CDF2-751D-C833-6FFF-3F143B09BDE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>
            <a:extLst>
              <a:ext uri="{FF2B5EF4-FFF2-40B4-BE49-F238E27FC236}">
                <a16:creationId xmlns:a16="http://schemas.microsoft.com/office/drawing/2014/main" id="{546C6DF1-1682-3B26-B95F-07A6082B205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087245B9-8CB0-23E1-FD9C-3050DF0CDE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CCA3A64-E2A1-6E4D-AEC9-E86A994E7671}" type="datetimeFigureOut">
              <a:rPr lang="en-US"/>
              <a:pPr>
                <a:defRPr/>
              </a:pPr>
              <a:t>11/7/2025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CDACAF-D1CE-1526-32CC-484EA55EFF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5D6F7D3F-1ABE-1205-7691-FF45A58943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fld id="{C4B97CD4-84ED-4F46-8807-E8A50BA3983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1" r:id="rId1"/>
    <p:sldLayoutId id="2147484174" r:id="rId2"/>
    <p:sldLayoutId id="2147484182" r:id="rId3"/>
    <p:sldLayoutId id="2147484175" r:id="rId4"/>
    <p:sldLayoutId id="2147484176" r:id="rId5"/>
    <p:sldLayoutId id="2147484177" r:id="rId6"/>
    <p:sldLayoutId id="2147484178" r:id="rId7"/>
    <p:sldLayoutId id="2147484183" r:id="rId8"/>
    <p:sldLayoutId id="2147484184" r:id="rId9"/>
    <p:sldLayoutId id="2147484179" r:id="rId10"/>
    <p:sldLayoutId id="214748418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2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2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png"/><Relationship Id="rId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jpeg"/><Relationship Id="rId4" Type="http://schemas.openxmlformats.org/officeDocument/2006/relationships/image" Target="../media/image12.png"/><Relationship Id="rId9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6">
            <a:extLst>
              <a:ext uri="{FF2B5EF4-FFF2-40B4-BE49-F238E27FC236}">
                <a16:creationId xmlns:a16="http://schemas.microsoft.com/office/drawing/2014/main" id="{CCE44685-F320-2B0F-8334-DA8D9BC3BF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175" y="381000"/>
            <a:ext cx="3962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2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77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2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77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2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77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2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77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77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77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77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77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77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 CENA" pitchFamily="2" charset="0"/>
              </a:rPr>
              <a:t>LACEY GREEN PRIMARY ACADEMY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 CENA" pitchFamily="2" charset="0"/>
              </a:rPr>
              <a:t>Year 1 Autumn 2 </a:t>
            </a:r>
            <a:r>
              <a:rPr lang="en-US" altLang="en-US" sz="1600" dirty="0" smtClean="0">
                <a:solidFill>
                  <a:schemeClr val="bg1"/>
                </a:solidFill>
                <a:latin typeface="AR CENA" pitchFamily="2" charset="0"/>
              </a:rPr>
              <a:t>2025 </a:t>
            </a:r>
            <a:endParaRPr lang="en-US" altLang="en-US" sz="1600" dirty="0">
              <a:solidFill>
                <a:schemeClr val="bg1"/>
              </a:solidFill>
              <a:latin typeface="AR CENA" pitchFamily="2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 CENA" pitchFamily="2" charset="0"/>
              </a:rPr>
              <a:t>Learning Overview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F123C737-798F-FBCA-12EC-70B07F277109}"/>
              </a:ext>
            </a:extLst>
          </p:cNvPr>
          <p:cNvSpPr/>
          <p:nvPr/>
        </p:nvSpPr>
        <p:spPr>
          <a:xfrm>
            <a:off x="412750" y="1955800"/>
            <a:ext cx="1622425" cy="4403725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u="sng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 Mathematicians, we will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 about addition and subtraction and shape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different addition and subtraction methods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 about different 2D and 3D shapes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US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US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92BCFAEE-D250-3A33-66EC-810A75964B51}"/>
              </a:ext>
            </a:extLst>
          </p:cNvPr>
          <p:cNvSpPr/>
          <p:nvPr/>
        </p:nvSpPr>
        <p:spPr>
          <a:xfrm>
            <a:off x="6610350" y="3843338"/>
            <a:ext cx="2133600" cy="20574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u="sng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History, we will…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Explore toys over time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US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US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US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US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US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US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b="1" dirty="0">
              <a:solidFill>
                <a:srgbClr val="008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will learn about.. 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toys were like in the past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Comparing toys now to toys in the past</a:t>
            </a:r>
            <a:endParaRPr lang="en-US" sz="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E489A388-D477-A956-CD1A-FCE4F6DB12F8}"/>
              </a:ext>
            </a:extLst>
          </p:cNvPr>
          <p:cNvSpPr/>
          <p:nvPr/>
        </p:nvSpPr>
        <p:spPr>
          <a:xfrm>
            <a:off x="4379913" y="4116388"/>
            <a:ext cx="2133600" cy="20574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u="sng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 Scientists, we will……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begin our unit called </a:t>
            </a:r>
            <a:r>
              <a:rPr lang="en-US" sz="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‘Autumn and Winter’.</a:t>
            </a:r>
            <a:endParaRPr lang="en-US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will learn to…</a:t>
            </a:r>
          </a:p>
          <a:p>
            <a:pPr marL="171450" indent="-17145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Understand the difference in seasons from Autumn to Winter</a:t>
            </a:r>
          </a:p>
          <a:p>
            <a:pPr marL="171450" indent="-17145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Identify a variety </a:t>
            </a:r>
            <a:r>
              <a:rPr lang="en-GB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different animals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6F2B3ECB-B883-54B0-8610-6EFE328B390A}"/>
              </a:ext>
            </a:extLst>
          </p:cNvPr>
          <p:cNvSpPr/>
          <p:nvPr/>
        </p:nvSpPr>
        <p:spPr>
          <a:xfrm>
            <a:off x="4389438" y="1941513"/>
            <a:ext cx="2133600" cy="2174875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u="sng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 Readers, we will…..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Explore a variety of different 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stories</a:t>
            </a:r>
            <a:endParaRPr lang="en-US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will……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answer retrieval questions by finding evidence from the text.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draw inferences such as inferring characters’ feelings, thoughts and motives from their actions.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349849AB-096A-695C-D960-146C4E45DF2D}"/>
              </a:ext>
            </a:extLst>
          </p:cNvPr>
          <p:cNvSpPr/>
          <p:nvPr/>
        </p:nvSpPr>
        <p:spPr>
          <a:xfrm>
            <a:off x="6610350" y="1873250"/>
            <a:ext cx="2133600" cy="191135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u="sng" dirty="0">
                <a:solidFill>
                  <a:srgbClr val="008000"/>
                </a:solidFill>
                <a:latin typeface="Comic Sans MS" panose="030F0702030302020204" pitchFamily="66" charset="0"/>
              </a:rPr>
              <a:t>In phonics we will… 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Develop our knowledge of using phonics in spelling using our sound mats.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US" sz="11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US" sz="11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US" sz="11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US" sz="11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US" sz="11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1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US" sz="11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5F03254D-E18C-9988-2265-C58AE02AF5C1}"/>
              </a:ext>
            </a:extLst>
          </p:cNvPr>
          <p:cNvSpPr/>
          <p:nvPr/>
        </p:nvSpPr>
        <p:spPr>
          <a:xfrm>
            <a:off x="2201863" y="1955800"/>
            <a:ext cx="2133600" cy="4403725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100" b="1" u="sng" dirty="0">
              <a:solidFill>
                <a:srgbClr val="008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u="sng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 Writers, we will….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Read our vehicle text “Rapunzel” by Bethan </a:t>
            </a:r>
            <a:r>
              <a:rPr lang="en-US" sz="11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Woollvin</a:t>
            </a:r>
            <a:endParaRPr lang="en-US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children will immerse themselves in this beautifully illustrated story, exploring different language features.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children will learn to…..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 capital letters at the start of sentences. 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 full stops at the end of sentences.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Year 1 we focus on the importance of handwriting and the correct letter formation.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2A480AAE-D3AA-5270-D5CE-BD90D7E6F90A}"/>
              </a:ext>
            </a:extLst>
          </p:cNvPr>
          <p:cNvSpPr/>
          <p:nvPr/>
        </p:nvSpPr>
        <p:spPr>
          <a:xfrm>
            <a:off x="441325" y="4953000"/>
            <a:ext cx="1524000" cy="132397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 </a:t>
            </a:r>
            <a:r>
              <a:rPr lang="en-US" sz="1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NumBots</a:t>
            </a:r>
            <a:r>
              <a:rPr lang="en-US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help build your child’s </a:t>
            </a:r>
            <a:r>
              <a:rPr lang="en-US" sz="1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Maths</a:t>
            </a:r>
            <a:r>
              <a:rPr lang="en-US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skills.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b="1" u="sng" dirty="0">
              <a:solidFill>
                <a:schemeClr val="tx1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b="1" u="sng" dirty="0">
              <a:solidFill>
                <a:schemeClr val="tx1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b="1" u="sng" dirty="0">
              <a:solidFill>
                <a:schemeClr val="tx1"/>
              </a:solidFill>
            </a:endParaRPr>
          </a:p>
        </p:txBody>
      </p:sp>
      <p:pic>
        <p:nvPicPr>
          <p:cNvPr id="7178" name="Picture 21" descr="More information About Phonics | Holy Rosary R.C. Primary School">
            <a:extLst>
              <a:ext uri="{FF2B5EF4-FFF2-40B4-BE49-F238E27FC236}">
                <a16:creationId xmlns:a16="http://schemas.microsoft.com/office/drawing/2014/main" id="{08176F21-449C-65BE-22D0-6F5B85024E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573338"/>
            <a:ext cx="1720850" cy="118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9" name="AutoShape 23" descr="The Leopard's Drum Big Book: An Asante Tale from West Africa : Souhami,  Jessica, Souhami, Jessica: Amazon.co.uk: Books">
            <a:extLst>
              <a:ext uri="{FF2B5EF4-FFF2-40B4-BE49-F238E27FC236}">
                <a16:creationId xmlns:a16="http://schemas.microsoft.com/office/drawing/2014/main" id="{CD52E3FA-23FF-20D2-A63D-3991A900574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28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7180" name="AutoShape 25" descr="Poems to Perform: A Classic Collection chosen by the Children's Laureate:  Amazon.co.uk: Donaldson, Julia, Melinsky, Clare: 9780230757431: Books">
            <a:extLst>
              <a:ext uri="{FF2B5EF4-FFF2-40B4-BE49-F238E27FC236}">
                <a16:creationId xmlns:a16="http://schemas.microsoft.com/office/drawing/2014/main" id="{B019FEA9-D7FC-6607-83F9-6D8BA493729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952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7181" name="AutoShape 29" descr="Minibeasts Quiz">
            <a:extLst>
              <a:ext uri="{FF2B5EF4-FFF2-40B4-BE49-F238E27FC236}">
                <a16:creationId xmlns:a16="http://schemas.microsoft.com/office/drawing/2014/main" id="{3DB951F9-3C76-1019-BDA1-93A8A3F705F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7675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7182" name="AutoShape 31" descr="Stephenson's Rocket - Wikipedia">
            <a:extLst>
              <a:ext uri="{FF2B5EF4-FFF2-40B4-BE49-F238E27FC236}">
                <a16:creationId xmlns:a16="http://schemas.microsoft.com/office/drawing/2014/main" id="{1A8F1AD1-28EB-0DCC-33BA-644AED025D1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0075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7183" name="AutoShape 25" descr="Poems Out Loud!">
            <a:extLst>
              <a:ext uri="{FF2B5EF4-FFF2-40B4-BE49-F238E27FC236}">
                <a16:creationId xmlns:a16="http://schemas.microsoft.com/office/drawing/2014/main" id="{756ABF47-73D9-ED94-7DFF-8A31DADF974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2475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anose="02020502060401020303" pitchFamily="18" charset="77"/>
                <a:cs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7184" name="TextBox 16">
            <a:extLst>
              <a:ext uri="{FF2B5EF4-FFF2-40B4-BE49-F238E27FC236}">
                <a16:creationId xmlns:a16="http://schemas.microsoft.com/office/drawing/2014/main" id="{7BA90AA4-096A-57D1-E83D-8B873E4F9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236663"/>
            <a:ext cx="4343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2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77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2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77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2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77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2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77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77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77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77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77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77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chemeClr val="bg1"/>
                </a:solidFill>
                <a:latin typeface="AR CENA" pitchFamily="2" charset="0"/>
              </a:rPr>
              <a:t>Curriculum Guide for Parents and Guardians</a:t>
            </a:r>
          </a:p>
        </p:txBody>
      </p:sp>
      <p:pic>
        <p:nvPicPr>
          <p:cNvPr id="7185" name="Picture 29" descr="See the source image">
            <a:extLst>
              <a:ext uri="{FF2B5EF4-FFF2-40B4-BE49-F238E27FC236}">
                <a16:creationId xmlns:a16="http://schemas.microsoft.com/office/drawing/2014/main" id="{F6AEF251-8162-385A-D5EC-5BBCA7FAFA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38" y="1955800"/>
            <a:ext cx="881062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6" name="Picture 31" descr="See the source image">
            <a:extLst>
              <a:ext uri="{FF2B5EF4-FFF2-40B4-BE49-F238E27FC236}">
                <a16:creationId xmlns:a16="http://schemas.microsoft.com/office/drawing/2014/main" id="{1AAE0CC6-9662-4E4B-021E-2BDABD0DCE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513" y="5527675"/>
            <a:ext cx="466725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91" name="Picture 37" descr="See the source image">
            <a:extLst>
              <a:ext uri="{FF2B5EF4-FFF2-40B4-BE49-F238E27FC236}">
                <a16:creationId xmlns:a16="http://schemas.microsoft.com/office/drawing/2014/main" id="{F17667D7-767C-5DC9-1723-0966AFB877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17" r="25250"/>
          <a:stretch>
            <a:fillRect/>
          </a:stretch>
        </p:blipFill>
        <p:spPr bwMode="auto">
          <a:xfrm>
            <a:off x="2620963" y="2667000"/>
            <a:ext cx="995362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A snowman and tree with different seasons&#10;&#10;Description automatically generated">
            <a:extLst>
              <a:ext uri="{FF2B5EF4-FFF2-40B4-BE49-F238E27FC236}">
                <a16:creationId xmlns:a16="http://schemas.microsoft.com/office/drawing/2014/main" id="{B341E922-0366-7C50-96B2-C37BF8B6644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513" y="4605482"/>
            <a:ext cx="1695450" cy="856525"/>
          </a:xfrm>
          <a:prstGeom prst="rect">
            <a:avLst/>
          </a:prstGeom>
        </p:spPr>
      </p:pic>
      <p:pic>
        <p:nvPicPr>
          <p:cNvPr id="7195" name="Picture 27" descr="How old toys from the 1930s and earlier are still treasured by collectors  today - Click Americana">
            <a:extLst>
              <a:ext uri="{FF2B5EF4-FFF2-40B4-BE49-F238E27FC236}">
                <a16:creationId xmlns:a16="http://schemas.microsoft.com/office/drawing/2014/main" id="{A4CA4189-8B16-984A-AEE6-0395C38167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403" b="19884"/>
          <a:stretch/>
        </p:blipFill>
        <p:spPr bwMode="auto">
          <a:xfrm>
            <a:off x="7086600" y="4267200"/>
            <a:ext cx="1143000" cy="895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Dogger: the much-loved children's classic: Amazon.co.uk ..."/>
          <p:cNvPicPr>
            <a:picLocks noChangeAspect="1" noChangeArrowheads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3125" y="2520193"/>
            <a:ext cx="486880" cy="63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ottonwool Colin : Willis, Jeanne, Ross, Tony: Amazon.co.uk: Books"/>
          <p:cNvPicPr>
            <a:picLocks noChangeAspect="1" noChangeArrowheads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3693" y="2573338"/>
            <a:ext cx="500708" cy="58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6">
            <a:extLst>
              <a:ext uri="{FF2B5EF4-FFF2-40B4-BE49-F238E27FC236}">
                <a16:creationId xmlns:a16="http://schemas.microsoft.com/office/drawing/2014/main" id="{844D6C90-01E9-13D1-154A-65237142A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175" y="381000"/>
            <a:ext cx="3962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2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77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2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77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2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77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2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77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77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77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77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77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77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 CENA" pitchFamily="2" charset="0"/>
              </a:rPr>
              <a:t>LACEY GREEN PRIMARY ACADEMY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 CENA" pitchFamily="2" charset="0"/>
              </a:rPr>
              <a:t>Year 1 Autumn 2 </a:t>
            </a:r>
            <a:r>
              <a:rPr lang="en-US" altLang="en-US" sz="1600" dirty="0" smtClean="0">
                <a:solidFill>
                  <a:schemeClr val="bg1"/>
                </a:solidFill>
                <a:latin typeface="AR CENA" pitchFamily="2" charset="0"/>
              </a:rPr>
              <a:t>2025</a:t>
            </a:r>
            <a:endParaRPr lang="en-US" altLang="en-US" sz="1600" dirty="0">
              <a:solidFill>
                <a:schemeClr val="bg1"/>
              </a:solidFill>
              <a:latin typeface="AR CENA" pitchFamily="2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 CENA" pitchFamily="2" charset="0"/>
              </a:rPr>
              <a:t>Learning Overview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369ABA88-6AA8-F3D3-F80B-B98AE50A81B0}"/>
              </a:ext>
            </a:extLst>
          </p:cNvPr>
          <p:cNvSpPr/>
          <p:nvPr/>
        </p:nvSpPr>
        <p:spPr>
          <a:xfrm>
            <a:off x="581025" y="1811338"/>
            <a:ext cx="1828800" cy="2259012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900" b="1" u="sng" dirty="0">
              <a:solidFill>
                <a:srgbClr val="008000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900" b="1" u="sng" dirty="0">
              <a:solidFill>
                <a:srgbClr val="008000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900" b="1" u="sng" dirty="0">
              <a:solidFill>
                <a:srgbClr val="008000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u="sng" dirty="0">
                <a:solidFill>
                  <a:srgbClr val="008000"/>
                </a:solidFill>
                <a:latin typeface="Comic Sans MS" panose="030F0702030302020204" pitchFamily="66" charset="0"/>
              </a:rPr>
              <a:t>In Personal Education we will</a:t>
            </a:r>
            <a:r>
              <a:rPr lang="en-GB" sz="900" b="1" u="sng" dirty="0" smtClean="0">
                <a:solidFill>
                  <a:srgbClr val="008000"/>
                </a:solidFill>
                <a:latin typeface="Comic Sans MS" panose="030F0702030302020204" pitchFamily="66" charset="0"/>
              </a:rPr>
              <a:t>…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900" b="1" u="sng" dirty="0">
              <a:solidFill>
                <a:srgbClr val="008000"/>
              </a:solidFill>
              <a:latin typeface="Comic Sans MS" panose="030F0702030302020204" pitchFamily="66" charset="0"/>
            </a:endParaRP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9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Explore the zones of regulation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9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Explore a range of emotions and how to manage them </a:t>
            </a:r>
            <a:endParaRPr lang="en-US" sz="9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D134C962-2708-A9A4-652B-5DD46FAE6C21}"/>
              </a:ext>
            </a:extLst>
          </p:cNvPr>
          <p:cNvSpPr/>
          <p:nvPr/>
        </p:nvSpPr>
        <p:spPr>
          <a:xfrm>
            <a:off x="2460625" y="4275138"/>
            <a:ext cx="2057400" cy="179705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900" b="1" u="sng" dirty="0">
              <a:solidFill>
                <a:srgbClr val="009900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900" b="1" u="sng" dirty="0">
              <a:solidFill>
                <a:srgbClr val="009900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900" b="1" u="sng" dirty="0">
              <a:solidFill>
                <a:srgbClr val="009900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900" b="1" u="sng" dirty="0">
              <a:solidFill>
                <a:srgbClr val="009900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900" b="1" u="sng" dirty="0">
              <a:solidFill>
                <a:srgbClr val="009900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u="sng" dirty="0">
                <a:solidFill>
                  <a:srgbClr val="009900"/>
                </a:solidFill>
                <a:latin typeface="Comic Sans MS" panose="030F0702030302020204" pitchFamily="66" charset="0"/>
              </a:rPr>
              <a:t>In RE, </a:t>
            </a:r>
            <a:r>
              <a:rPr lang="en-GB" sz="900" b="1" u="sng" dirty="0">
                <a:solidFill>
                  <a:srgbClr val="008000"/>
                </a:solidFill>
                <a:latin typeface="Comic Sans MS" panose="030F0702030302020204" pitchFamily="66" charset="0"/>
              </a:rPr>
              <a:t>we will…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>
                <a:solidFill>
                  <a:schemeClr val="tx1"/>
                </a:solidFill>
                <a:latin typeface="Comic Sans MS" panose="030F0702030302020204" pitchFamily="66" charset="0"/>
              </a:rPr>
              <a:t>Consider the key questions: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chemeClr val="tx1"/>
                </a:solidFill>
                <a:latin typeface="Comic Sans MS" panose="030F0702030302020204" pitchFamily="66" charset="0"/>
              </a:rPr>
              <a:t>What gift would I have given Jesus if he had been born in my town, not Bethlehem? 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BC1B0CC9-DA24-0BA1-388E-A0095916DF43}"/>
              </a:ext>
            </a:extLst>
          </p:cNvPr>
          <p:cNvSpPr/>
          <p:nvPr/>
        </p:nvSpPr>
        <p:spPr>
          <a:xfrm>
            <a:off x="2474913" y="2511425"/>
            <a:ext cx="1981200" cy="1679575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u="sng" dirty="0">
                <a:solidFill>
                  <a:srgbClr val="008000"/>
                </a:solidFill>
                <a:latin typeface="Comic Sans MS" panose="030F0702030302020204" pitchFamily="66" charset="0"/>
              </a:rPr>
              <a:t>As French speakers, we will learn about:</a:t>
            </a:r>
            <a:endParaRPr lang="en-US" sz="9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900" dirty="0">
                <a:solidFill>
                  <a:schemeClr val="tx1"/>
                </a:solidFill>
                <a:latin typeface="Comic Sans MS" panose="030F0702030302020204" pitchFamily="66" charset="0"/>
              </a:rPr>
              <a:t>Christmas in France 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900" dirty="0">
                <a:solidFill>
                  <a:schemeClr val="tx1"/>
                </a:solidFill>
                <a:latin typeface="Comic Sans MS" panose="030F0702030302020204" pitchFamily="66" charset="0"/>
              </a:rPr>
              <a:t>French storybooks 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900" dirty="0">
                <a:solidFill>
                  <a:schemeClr val="tx1"/>
                </a:solidFill>
                <a:latin typeface="Comic Sans MS" panose="030F0702030302020204" pitchFamily="66" charset="0"/>
              </a:rPr>
              <a:t>Petit Escargot rhymes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US" sz="9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US" sz="9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US" sz="9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US" sz="9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endParaRPr lang="en-GB" sz="9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D8B46788-23FB-DD7F-74CE-FAC574D8BB4E}"/>
              </a:ext>
            </a:extLst>
          </p:cNvPr>
          <p:cNvSpPr/>
          <p:nvPr/>
        </p:nvSpPr>
        <p:spPr>
          <a:xfrm>
            <a:off x="4583113" y="2511425"/>
            <a:ext cx="1981200" cy="200025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00" b="1" u="sng" dirty="0">
              <a:solidFill>
                <a:srgbClr val="008000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00" b="1" u="sng" dirty="0">
              <a:solidFill>
                <a:srgbClr val="008000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00" b="1" u="sng" dirty="0">
              <a:solidFill>
                <a:srgbClr val="008000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00" b="1" u="sng" dirty="0">
              <a:solidFill>
                <a:srgbClr val="008000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b="1" u="sng" dirty="0">
              <a:solidFill>
                <a:srgbClr val="008000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b="1" u="sng" dirty="0">
              <a:solidFill>
                <a:srgbClr val="008000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b="1" u="sng" dirty="0">
              <a:solidFill>
                <a:srgbClr val="008000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b="1" u="sng" dirty="0">
              <a:solidFill>
                <a:srgbClr val="008000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u="sng" dirty="0">
                <a:solidFill>
                  <a:srgbClr val="008000"/>
                </a:solidFill>
                <a:latin typeface="Comic Sans MS" panose="030F0702030302020204" pitchFamily="66" charset="0"/>
              </a:rPr>
              <a:t>In Computing, we will becoming ‘TV Chefs’ and</a:t>
            </a:r>
            <a:endParaRPr lang="en-US" sz="900" b="1" dirty="0">
              <a:solidFill>
                <a:srgbClr val="008000"/>
              </a:solidFill>
              <a:latin typeface="Comic Sans MS" panose="030F0702030302020204" pitchFamily="66" charset="0"/>
            </a:endParaRP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GB" sz="800" dirty="0">
                <a:solidFill>
                  <a:schemeClr val="tx1"/>
                </a:solidFill>
                <a:latin typeface="Comic Sans MS" panose="030F0702030302020204" pitchFamily="66" charset="0"/>
              </a:rPr>
              <a:t>Use technology purposefully to create, organise, store, manipulate and retrieve digital content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GB" sz="800" dirty="0">
                <a:solidFill>
                  <a:schemeClr val="tx1"/>
                </a:solidFill>
                <a:latin typeface="Comic Sans MS" panose="030F0702030302020204" pitchFamily="66" charset="0"/>
              </a:rPr>
              <a:t>Recognise common uses of information technology beyond school. 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US" sz="9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US" sz="9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8199" name="Picture 9">
            <a:extLst>
              <a:ext uri="{FF2B5EF4-FFF2-40B4-BE49-F238E27FC236}">
                <a16:creationId xmlns:a16="http://schemas.microsoft.com/office/drawing/2014/main" id="{4F5E5B03-152B-9192-044E-CCDA94EA74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0213" y="3498850"/>
            <a:ext cx="7715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D815AC10-2ED7-5DCF-32F8-1D10842518CE}"/>
              </a:ext>
            </a:extLst>
          </p:cNvPr>
          <p:cNvSpPr/>
          <p:nvPr/>
        </p:nvSpPr>
        <p:spPr>
          <a:xfrm>
            <a:off x="4737100" y="4595813"/>
            <a:ext cx="3930650" cy="1023937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GB" altLang="en-US" sz="800" b="1" u="sng" dirty="0">
              <a:solidFill>
                <a:srgbClr val="008000"/>
              </a:solidFill>
              <a:latin typeface="Comic Sans MS" panose="030F0702030302020204" pitchFamily="66" charset="0"/>
              <a:ea typeface="Times New Roman" pitchFamily="18" charset="0"/>
              <a:cs typeface="Calibri Light" pitchFamily="34" charset="0"/>
            </a:endParaRPr>
          </a:p>
          <a:p>
            <a:pPr eaLnBrk="1" hangingPunct="1">
              <a:defRPr/>
            </a:pPr>
            <a:endParaRPr lang="en-GB" altLang="en-US" sz="800" b="1" u="sng" dirty="0">
              <a:solidFill>
                <a:srgbClr val="008000"/>
              </a:solidFill>
              <a:latin typeface="Comic Sans MS" panose="030F0702030302020204" pitchFamily="66" charset="0"/>
              <a:ea typeface="Times New Roman" pitchFamily="18" charset="0"/>
              <a:cs typeface="Calibri Light" pitchFamily="34" charset="0"/>
            </a:endParaRPr>
          </a:p>
          <a:p>
            <a:pPr eaLnBrk="1" hangingPunct="1">
              <a:defRPr/>
            </a:pPr>
            <a:endParaRPr lang="en-GB" altLang="en-US" sz="800" b="1" u="sng" dirty="0">
              <a:solidFill>
                <a:schemeClr val="tx1"/>
              </a:solidFill>
              <a:latin typeface="Comic Sans MS" panose="030F0702030302020204" pitchFamily="66" charset="0"/>
              <a:ea typeface="Times New Roman" pitchFamily="18" charset="0"/>
              <a:cs typeface="Calibri Light" pitchFamily="34" charset="0"/>
            </a:endParaRPr>
          </a:p>
          <a:p>
            <a:pPr eaLnBrk="1" hangingPunct="1">
              <a:defRPr/>
            </a:pPr>
            <a:r>
              <a:rPr lang="en-GB" altLang="en-US" sz="800" b="1" u="sng" dirty="0">
                <a:solidFill>
                  <a:schemeClr val="tx1"/>
                </a:solidFill>
                <a:latin typeface="Comic Sans MS" panose="030F0702030302020204" pitchFamily="66" charset="0"/>
                <a:ea typeface="Times New Roman" pitchFamily="18" charset="0"/>
                <a:cs typeface="Calibri Light" pitchFamily="34" charset="0"/>
              </a:rPr>
              <a:t>As </a:t>
            </a:r>
            <a:r>
              <a:rPr lang="en-GB" altLang="en-US" sz="800" b="1" u="sng" dirty="0" err="1">
                <a:solidFill>
                  <a:schemeClr val="tx1"/>
                </a:solidFill>
                <a:latin typeface="Comic Sans MS" panose="030F0702030302020204" pitchFamily="66" charset="0"/>
                <a:ea typeface="Times New Roman" pitchFamily="18" charset="0"/>
                <a:cs typeface="Calibri Light" pitchFamily="34" charset="0"/>
              </a:rPr>
              <a:t>Musicians,we</a:t>
            </a:r>
            <a:r>
              <a:rPr lang="en-GB" altLang="en-US" sz="800" b="1" u="sng" dirty="0">
                <a:solidFill>
                  <a:schemeClr val="tx1"/>
                </a:solidFill>
                <a:latin typeface="Comic Sans MS" panose="030F0702030302020204" pitchFamily="66" charset="0"/>
                <a:ea typeface="Times New Roman" pitchFamily="18" charset="0"/>
                <a:cs typeface="Calibri Light" pitchFamily="34" charset="0"/>
              </a:rPr>
              <a:t> will be…. </a:t>
            </a:r>
          </a:p>
          <a:p>
            <a:pPr marL="171450" indent="-171450" eaLnBrk="1" hangingPunct="1">
              <a:buFontTx/>
              <a:buChar char="-"/>
              <a:defRPr/>
            </a:pPr>
            <a:r>
              <a:rPr lang="en-US" altLang="en-US" sz="800" dirty="0">
                <a:solidFill>
                  <a:schemeClr val="tx1"/>
                </a:solidFill>
                <a:latin typeface="Comic Sans MS" panose="030F0702030302020204" pitchFamily="66" charset="0"/>
                <a:ea typeface="Times New Roman" pitchFamily="18" charset="0"/>
                <a:cs typeface="Calibri Light" pitchFamily="34" charset="0"/>
              </a:rPr>
              <a:t>Exploring sounds linked to traditional tales </a:t>
            </a:r>
          </a:p>
          <a:p>
            <a:pPr marL="171450" indent="-171450" eaLnBrk="1" hangingPunct="1">
              <a:buFontTx/>
              <a:buChar char="-"/>
              <a:defRPr/>
            </a:pPr>
            <a:r>
              <a:rPr lang="en-US" altLang="en-US" sz="800" dirty="0">
                <a:solidFill>
                  <a:schemeClr val="tx1"/>
                </a:solidFill>
                <a:latin typeface="Comic Sans MS" panose="030F0702030302020204" pitchFamily="66" charset="0"/>
                <a:ea typeface="Times New Roman" pitchFamily="18" charset="0"/>
                <a:cs typeface="Calibri Light" pitchFamily="34" charset="0"/>
              </a:rPr>
              <a:t>Performing raps exploring Tempo / Volume</a:t>
            </a:r>
          </a:p>
          <a:p>
            <a:pPr marL="171450" indent="-171450" eaLnBrk="1" hangingPunct="1">
              <a:buFontTx/>
              <a:buChar char="-"/>
              <a:defRPr/>
            </a:pPr>
            <a:r>
              <a:rPr lang="en-US" altLang="en-US" sz="800" dirty="0">
                <a:solidFill>
                  <a:schemeClr val="tx1"/>
                </a:solidFill>
                <a:latin typeface="Comic Sans MS" panose="030F0702030302020204" pitchFamily="66" charset="0"/>
                <a:ea typeface="Times New Roman" pitchFamily="18" charset="0"/>
                <a:cs typeface="Calibri Light" pitchFamily="34" charset="0"/>
              </a:rPr>
              <a:t>Learning and </a:t>
            </a:r>
            <a:r>
              <a:rPr lang="en-US" altLang="en-US" sz="800">
                <a:solidFill>
                  <a:schemeClr val="tx1"/>
                </a:solidFill>
                <a:latin typeface="Comic Sans MS" panose="030F0702030302020204" pitchFamily="66" charset="0"/>
                <a:ea typeface="Times New Roman" pitchFamily="18" charset="0"/>
                <a:cs typeface="Calibri Light" pitchFamily="34" charset="0"/>
              </a:rPr>
              <a:t>internalising </a:t>
            </a:r>
            <a:r>
              <a:rPr lang="en-US" altLang="en-US" sz="800" dirty="0">
                <a:solidFill>
                  <a:schemeClr val="tx1"/>
                </a:solidFill>
                <a:latin typeface="Comic Sans MS" panose="030F0702030302020204" pitchFamily="66" charset="0"/>
                <a:ea typeface="Times New Roman" pitchFamily="18" charset="0"/>
                <a:cs typeface="Calibri Light" pitchFamily="34" charset="0"/>
              </a:rPr>
              <a:t>Christmas Nativity songs &amp; carols 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93446FAA-65BD-FB2E-3CD6-3C884FC125FC}"/>
              </a:ext>
            </a:extLst>
          </p:cNvPr>
          <p:cNvSpPr/>
          <p:nvPr/>
        </p:nvSpPr>
        <p:spPr>
          <a:xfrm>
            <a:off x="6610350" y="1981200"/>
            <a:ext cx="2057400" cy="2579688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u="sng">
                <a:solidFill>
                  <a:srgbClr val="008000"/>
                </a:solidFill>
                <a:latin typeface="Comic Sans MS" panose="030F0702030302020204" pitchFamily="66" charset="0"/>
              </a:rPr>
              <a:t>In </a:t>
            </a:r>
            <a:r>
              <a:rPr lang="en-US" sz="900" b="1" u="sng" dirty="0">
                <a:solidFill>
                  <a:srgbClr val="008000"/>
                </a:solidFill>
                <a:latin typeface="Comic Sans MS" panose="030F0702030302020204" pitchFamily="66" charset="0"/>
              </a:rPr>
              <a:t>P.E, we will be doing: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900" dirty="0">
                <a:solidFill>
                  <a:schemeClr val="tx1"/>
                </a:solidFill>
                <a:latin typeface="Comic Sans MS" panose="030F0702030302020204" pitchFamily="66" charset="0"/>
              </a:rPr>
              <a:t>Gymnastics - exploring curling, rolling and balancing 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900" dirty="0">
                <a:solidFill>
                  <a:schemeClr val="tx1"/>
                </a:solidFill>
                <a:latin typeface="Comic Sans MS" panose="030F0702030302020204" pitchFamily="66" charset="0"/>
              </a:rPr>
              <a:t>Throwing and catching balls 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900" dirty="0">
                <a:solidFill>
                  <a:schemeClr val="tx1"/>
                </a:solidFill>
                <a:latin typeface="Comic Sans MS" panose="030F0702030302020204" pitchFamily="66" charset="0"/>
              </a:rPr>
              <a:t>Learning different methods to throw balls. </a:t>
            </a:r>
            <a:endParaRPr lang="en-US" sz="900" dirty="0">
              <a:solidFill>
                <a:srgbClr val="008000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b="1" dirty="0">
              <a:solidFill>
                <a:srgbClr val="008000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GB" sz="8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GB" sz="8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GB" sz="8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endParaRPr lang="en-US" sz="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8202" name="Picture 17">
            <a:extLst>
              <a:ext uri="{FF2B5EF4-FFF2-40B4-BE49-F238E27FC236}">
                <a16:creationId xmlns:a16="http://schemas.microsoft.com/office/drawing/2014/main" id="{BCCBAD20-8BB4-8D38-3E1E-02CCEF47ED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00" y="4667250"/>
            <a:ext cx="865188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CFD9AD49-E298-0C24-E150-038A74FB3817}"/>
              </a:ext>
            </a:extLst>
          </p:cNvPr>
          <p:cNvSpPr/>
          <p:nvPr/>
        </p:nvSpPr>
        <p:spPr>
          <a:xfrm>
            <a:off x="514350" y="4162425"/>
            <a:ext cx="1885950" cy="191135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GB" altLang="en-US" sz="800" b="1" u="sng" dirty="0">
              <a:solidFill>
                <a:srgbClr val="008000"/>
              </a:solidFill>
              <a:latin typeface="Comic Sans MS" panose="030F0702030302020204" pitchFamily="66" charset="0"/>
              <a:ea typeface="Times New Roman" pitchFamily="18" charset="0"/>
              <a:cs typeface="Calibri Light" pitchFamily="34" charset="0"/>
            </a:endParaRPr>
          </a:p>
          <a:p>
            <a:pPr eaLnBrk="1" hangingPunct="1">
              <a:defRPr/>
            </a:pPr>
            <a:endParaRPr lang="en-GB" altLang="en-US" sz="800" b="1" u="sng" dirty="0">
              <a:solidFill>
                <a:srgbClr val="008000"/>
              </a:solidFill>
              <a:latin typeface="Comic Sans MS" panose="030F0702030302020204" pitchFamily="66" charset="0"/>
              <a:ea typeface="Times New Roman" pitchFamily="18" charset="0"/>
              <a:cs typeface="Calibri Light" pitchFamily="34" charset="0"/>
            </a:endParaRPr>
          </a:p>
          <a:p>
            <a:pPr eaLnBrk="1" hangingPunct="1">
              <a:defRPr/>
            </a:pPr>
            <a:endParaRPr lang="en-GB" altLang="en-US" sz="800" b="1" u="sng" dirty="0">
              <a:solidFill>
                <a:srgbClr val="008000"/>
              </a:solidFill>
              <a:latin typeface="Comic Sans MS" panose="030F0702030302020204" pitchFamily="66" charset="0"/>
              <a:ea typeface="Times New Roman" pitchFamily="18" charset="0"/>
              <a:cs typeface="Calibri Light" pitchFamily="34" charset="0"/>
            </a:endParaRPr>
          </a:p>
          <a:p>
            <a:pPr eaLnBrk="1" hangingPunct="1">
              <a:defRPr/>
            </a:pPr>
            <a:endParaRPr lang="en-GB" altLang="en-US" sz="800" b="1" u="sng" dirty="0">
              <a:solidFill>
                <a:srgbClr val="008000"/>
              </a:solidFill>
              <a:latin typeface="Comic Sans MS" panose="030F0702030302020204" pitchFamily="66" charset="0"/>
              <a:ea typeface="Times New Roman" pitchFamily="18" charset="0"/>
              <a:cs typeface="Calibri Light" pitchFamily="34" charset="0"/>
            </a:endParaRPr>
          </a:p>
          <a:p>
            <a:pPr eaLnBrk="1" hangingPunct="1">
              <a:defRPr/>
            </a:pPr>
            <a:endParaRPr lang="en-GB" altLang="en-US" sz="800" b="1" u="sng" dirty="0">
              <a:solidFill>
                <a:srgbClr val="008000"/>
              </a:solidFill>
              <a:latin typeface="Comic Sans MS" panose="030F0702030302020204" pitchFamily="66" charset="0"/>
              <a:ea typeface="Times New Roman" pitchFamily="18" charset="0"/>
              <a:cs typeface="Calibri Light" pitchFamily="34" charset="0"/>
            </a:endParaRPr>
          </a:p>
          <a:p>
            <a:pPr eaLnBrk="1" hangingPunct="1">
              <a:defRPr/>
            </a:pPr>
            <a:endParaRPr lang="en-GB" altLang="en-US" sz="800" b="1" u="sng" dirty="0">
              <a:solidFill>
                <a:srgbClr val="008000"/>
              </a:solidFill>
              <a:latin typeface="Comic Sans MS" panose="030F0702030302020204" pitchFamily="66" charset="0"/>
              <a:ea typeface="Times New Roman" pitchFamily="18" charset="0"/>
              <a:cs typeface="Calibri Light" pitchFamily="34" charset="0"/>
            </a:endParaRPr>
          </a:p>
          <a:p>
            <a:pPr eaLnBrk="1" hangingPunct="1">
              <a:defRPr/>
            </a:pPr>
            <a:endParaRPr lang="en-GB" altLang="en-US" sz="800" b="1" u="sng" dirty="0">
              <a:solidFill>
                <a:srgbClr val="008000"/>
              </a:solidFill>
              <a:latin typeface="Comic Sans MS" panose="030F0702030302020204" pitchFamily="66" charset="0"/>
              <a:ea typeface="Times New Roman" pitchFamily="18" charset="0"/>
              <a:cs typeface="Calibri Light" pitchFamily="34" charset="0"/>
            </a:endParaRPr>
          </a:p>
          <a:p>
            <a:pPr eaLnBrk="1" hangingPunct="1">
              <a:defRPr/>
            </a:pPr>
            <a:r>
              <a:rPr lang="en-GB" altLang="en-US" sz="800" b="1" u="sng" dirty="0">
                <a:solidFill>
                  <a:srgbClr val="008000"/>
                </a:solidFill>
                <a:latin typeface="Comic Sans MS" panose="030F0702030302020204" pitchFamily="66" charset="0"/>
                <a:ea typeface="Times New Roman" pitchFamily="18" charset="0"/>
                <a:cs typeface="Calibri Light" pitchFamily="34" charset="0"/>
              </a:rPr>
              <a:t>As Artists, we will…. </a:t>
            </a:r>
          </a:p>
          <a:p>
            <a:pPr marL="171450" indent="-171450" eaLnBrk="1" hangingPunct="1">
              <a:buFontTx/>
              <a:buChar char="-"/>
              <a:defRPr/>
            </a:pPr>
            <a:r>
              <a:rPr lang="en-GB" altLang="en-US" sz="800" dirty="0">
                <a:solidFill>
                  <a:schemeClr val="tx1"/>
                </a:solidFill>
                <a:latin typeface="Comic Sans MS" panose="030F0702030302020204" pitchFamily="66" charset="0"/>
                <a:ea typeface="Times New Roman" pitchFamily="18" charset="0"/>
                <a:cs typeface="Calibri Light" pitchFamily="34" charset="0"/>
              </a:rPr>
              <a:t>Research the </a:t>
            </a:r>
            <a:r>
              <a:rPr lang="en-GB" altLang="en-US" sz="800" dirty="0" smtClean="0">
                <a:solidFill>
                  <a:schemeClr val="tx1"/>
                </a:solidFill>
                <a:latin typeface="Comic Sans MS" panose="030F0702030302020204" pitchFamily="66" charset="0"/>
                <a:ea typeface="Times New Roman" pitchFamily="18" charset="0"/>
                <a:cs typeface="Calibri Light" pitchFamily="34" charset="0"/>
              </a:rPr>
              <a:t>artist Henri </a:t>
            </a:r>
            <a:r>
              <a:rPr lang="en-US" altLang="en-US" sz="800" dirty="0" smtClean="0">
                <a:solidFill>
                  <a:schemeClr val="tx1"/>
                </a:solidFill>
                <a:latin typeface="Comic Sans MS" panose="030F0702030302020204" pitchFamily="66" charset="0"/>
                <a:ea typeface="Times New Roman" pitchFamily="18" charset="0"/>
                <a:cs typeface="Calibri Light" pitchFamily="34" charset="0"/>
              </a:rPr>
              <a:t>Matisse</a:t>
            </a:r>
            <a:r>
              <a:rPr lang="en-US" altLang="en-US" sz="800" dirty="0">
                <a:solidFill>
                  <a:schemeClr val="tx1"/>
                </a:solidFill>
                <a:latin typeface="Comic Sans MS" panose="030F0702030302020204" pitchFamily="66" charset="0"/>
                <a:ea typeface="Times New Roman" pitchFamily="18" charset="0"/>
                <a:cs typeface="Calibri Light" pitchFamily="34" charset="0"/>
              </a:rPr>
              <a:t>. </a:t>
            </a:r>
          </a:p>
          <a:p>
            <a:pPr marL="171450" indent="-171450" eaLnBrk="1" hangingPunct="1">
              <a:buFontTx/>
              <a:buChar char="-"/>
              <a:defRPr/>
            </a:pPr>
            <a:r>
              <a:rPr lang="en-US" altLang="en-US" sz="800" dirty="0">
                <a:solidFill>
                  <a:schemeClr val="tx1"/>
                </a:solidFill>
                <a:latin typeface="Comic Sans MS" panose="030F0702030302020204" pitchFamily="66" charset="0"/>
                <a:ea typeface="Times New Roman" pitchFamily="18" charset="0"/>
                <a:cs typeface="Calibri Light" pitchFamily="34" charset="0"/>
              </a:rPr>
              <a:t>Learn about the primary </a:t>
            </a:r>
            <a:r>
              <a:rPr lang="en-US" altLang="en-US" sz="800" dirty="0" err="1">
                <a:solidFill>
                  <a:schemeClr val="tx1"/>
                </a:solidFill>
                <a:latin typeface="Comic Sans MS" panose="030F0702030302020204" pitchFamily="66" charset="0"/>
                <a:ea typeface="Times New Roman" pitchFamily="18" charset="0"/>
                <a:cs typeface="Calibri Light" pitchFamily="34" charset="0"/>
              </a:rPr>
              <a:t>colours</a:t>
            </a:r>
            <a:r>
              <a:rPr lang="en-US" altLang="en-US" sz="800" dirty="0">
                <a:solidFill>
                  <a:schemeClr val="tx1"/>
                </a:solidFill>
                <a:latin typeface="Comic Sans MS" panose="030F0702030302020204" pitchFamily="66" charset="0"/>
                <a:ea typeface="Times New Roman" pitchFamily="18" charset="0"/>
                <a:cs typeface="Calibri Light" pitchFamily="34" charset="0"/>
              </a:rPr>
              <a:t>. </a:t>
            </a:r>
            <a:endParaRPr lang="en-US" altLang="en-US" sz="800" dirty="0" smtClean="0">
              <a:solidFill>
                <a:schemeClr val="tx1"/>
              </a:solidFill>
              <a:latin typeface="Comic Sans MS" panose="030F0702030302020204" pitchFamily="66" charset="0"/>
              <a:ea typeface="Times New Roman" pitchFamily="18" charset="0"/>
              <a:cs typeface="Calibri Light" pitchFamily="34" charset="0"/>
            </a:endParaRPr>
          </a:p>
          <a:p>
            <a:pPr marL="171450" indent="-171450" eaLnBrk="1" hangingPunct="1">
              <a:buFontTx/>
              <a:buChar char="-"/>
              <a:defRPr/>
            </a:pPr>
            <a:r>
              <a:rPr lang="en-US" altLang="en-US" sz="800" dirty="0" smtClean="0">
                <a:solidFill>
                  <a:schemeClr val="tx1"/>
                </a:solidFill>
                <a:latin typeface="Comic Sans MS" panose="030F0702030302020204" pitchFamily="66" charset="0"/>
                <a:ea typeface="Times New Roman" pitchFamily="18" charset="0"/>
                <a:cs typeface="Calibri Light" pitchFamily="34" charset="0"/>
              </a:rPr>
              <a:t>Use a variety of skills </a:t>
            </a:r>
            <a:endParaRPr lang="en-US" altLang="en-US" sz="800" dirty="0">
              <a:solidFill>
                <a:schemeClr val="tx1"/>
              </a:solidFill>
              <a:latin typeface="Comic Sans MS" panose="030F0702030302020204" pitchFamily="66" charset="0"/>
              <a:ea typeface="Times New Roman" pitchFamily="18" charset="0"/>
              <a:cs typeface="Calibri Light" pitchFamily="34" charset="0"/>
            </a:endParaRPr>
          </a:p>
        </p:txBody>
      </p:sp>
      <p:pic>
        <p:nvPicPr>
          <p:cNvPr id="8204" name="Picture 2">
            <a:extLst>
              <a:ext uri="{FF2B5EF4-FFF2-40B4-BE49-F238E27FC236}">
                <a16:creationId xmlns:a16="http://schemas.microsoft.com/office/drawing/2014/main" id="{91CE09E5-E5B3-6425-C2FB-DA678665E41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6538" y="4667250"/>
            <a:ext cx="749300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6" name="Picture 21" descr="See the source image">
            <a:extLst>
              <a:ext uri="{FF2B5EF4-FFF2-40B4-BE49-F238E27FC236}">
                <a16:creationId xmlns:a16="http://schemas.microsoft.com/office/drawing/2014/main" id="{1A3B24A7-B92F-DFE4-1F99-7E83C97696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7463" y="4284663"/>
            <a:ext cx="1760537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7" name="Picture 23" descr="See the source image">
            <a:extLst>
              <a:ext uri="{FF2B5EF4-FFF2-40B4-BE49-F238E27FC236}">
                <a16:creationId xmlns:a16="http://schemas.microsoft.com/office/drawing/2014/main" id="{85A40575-4850-D02C-64E6-0B261E435C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775" y="4275138"/>
            <a:ext cx="7112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8" name="Picture 25" descr="See the source image">
            <a:extLst>
              <a:ext uri="{FF2B5EF4-FFF2-40B4-BE49-F238E27FC236}">
                <a16:creationId xmlns:a16="http://schemas.microsoft.com/office/drawing/2014/main" id="{D8B96CCE-7300-BB7A-A2E7-53F6370733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0" y="3444875"/>
            <a:ext cx="16827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FB2576BD-1576-BFE3-9302-EA789400CB90}"/>
              </a:ext>
            </a:extLst>
          </p:cNvPr>
          <p:cNvSpPr/>
          <p:nvPr/>
        </p:nvSpPr>
        <p:spPr>
          <a:xfrm>
            <a:off x="2909888" y="1692275"/>
            <a:ext cx="3633787" cy="728663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altLang="en-US" sz="800" b="1" u="sng" dirty="0">
                <a:solidFill>
                  <a:srgbClr val="008000"/>
                </a:solidFill>
                <a:latin typeface="Comic Sans MS" panose="030F0702030302020204" pitchFamily="66" charset="0"/>
                <a:ea typeface="Times New Roman" pitchFamily="18" charset="0"/>
                <a:cs typeface="Calibri Light" pitchFamily="34" charset="0"/>
              </a:rPr>
              <a:t>In Design and Technology we will</a:t>
            </a:r>
          </a:p>
          <a:p>
            <a:pPr eaLnBrk="1" hangingPunct="1">
              <a:defRPr/>
            </a:pPr>
            <a:r>
              <a:rPr lang="en-US" altLang="en-US" sz="800" dirty="0">
                <a:solidFill>
                  <a:schemeClr val="tx1"/>
                </a:solidFill>
                <a:latin typeface="Comic Sans MS" panose="030F0702030302020204" pitchFamily="66" charset="0"/>
                <a:ea typeface="Times New Roman" pitchFamily="18" charset="0"/>
                <a:cs typeface="Calibri Light" pitchFamily="34" charset="0"/>
              </a:rPr>
              <a:t>-     Explore </a:t>
            </a:r>
            <a:r>
              <a:rPr lang="en-US" altLang="en-US" sz="800" dirty="0" smtClean="0">
                <a:solidFill>
                  <a:schemeClr val="tx1"/>
                </a:solidFill>
                <a:latin typeface="Comic Sans MS" panose="030F0702030302020204" pitchFamily="66" charset="0"/>
                <a:ea typeface="Times New Roman" pitchFamily="18" charset="0"/>
                <a:cs typeface="Calibri Light" pitchFamily="34" charset="0"/>
              </a:rPr>
              <a:t>healthy diets and hygiene </a:t>
            </a:r>
            <a:endParaRPr lang="en-US" altLang="en-US" sz="800" dirty="0">
              <a:solidFill>
                <a:schemeClr val="tx1"/>
              </a:solidFill>
              <a:latin typeface="Comic Sans MS" panose="030F0702030302020204" pitchFamily="66" charset="0"/>
              <a:ea typeface="Times New Roman" pitchFamily="18" charset="0"/>
              <a:cs typeface="Calibri Light" pitchFamily="34" charset="0"/>
            </a:endParaRPr>
          </a:p>
          <a:p>
            <a:pPr marL="171450" indent="-171450" eaLnBrk="1" hangingPunct="1">
              <a:buFontTx/>
              <a:buChar char="-"/>
              <a:defRPr/>
            </a:pPr>
            <a:r>
              <a:rPr lang="en-US" altLang="en-US" sz="800" dirty="0">
                <a:solidFill>
                  <a:schemeClr val="tx1"/>
                </a:solidFill>
                <a:latin typeface="Comic Sans MS" panose="030F0702030302020204" pitchFamily="66" charset="0"/>
                <a:ea typeface="Times New Roman" pitchFamily="18" charset="0"/>
                <a:cs typeface="Calibri Light" pitchFamily="34" charset="0"/>
              </a:rPr>
              <a:t>Create our </a:t>
            </a:r>
            <a:r>
              <a:rPr lang="en-US" altLang="en-US" sz="800" dirty="0" smtClean="0">
                <a:solidFill>
                  <a:schemeClr val="tx1"/>
                </a:solidFill>
                <a:latin typeface="Comic Sans MS" panose="030F0702030302020204" pitchFamily="66" charset="0"/>
                <a:ea typeface="Times New Roman" pitchFamily="18" charset="0"/>
                <a:cs typeface="Calibri Light" pitchFamily="34" charset="0"/>
              </a:rPr>
              <a:t>own festive biscuits </a:t>
            </a:r>
            <a:endParaRPr lang="en-US" altLang="en-US" sz="800" dirty="0">
              <a:solidFill>
                <a:schemeClr val="tx1"/>
              </a:solidFill>
              <a:latin typeface="Comic Sans MS" panose="030F0702030302020204" pitchFamily="66" charset="0"/>
              <a:ea typeface="Times New Roman" pitchFamily="18" charset="0"/>
              <a:cs typeface="Calibri Light" pitchFamily="34" charset="0"/>
            </a:endParaRPr>
          </a:p>
          <a:p>
            <a:pPr marL="171450" indent="-171450" eaLnBrk="1" hangingPunct="1">
              <a:buFontTx/>
              <a:buChar char="-"/>
              <a:defRPr/>
            </a:pPr>
            <a:r>
              <a:rPr lang="en-US" altLang="en-US" sz="800" dirty="0">
                <a:solidFill>
                  <a:schemeClr val="tx1"/>
                </a:solidFill>
                <a:latin typeface="Comic Sans MS" panose="030F0702030302020204" pitchFamily="66" charset="0"/>
                <a:ea typeface="Times New Roman" pitchFamily="18" charset="0"/>
                <a:cs typeface="Calibri Light" pitchFamily="34" charset="0"/>
              </a:rPr>
              <a:t>Research the designer </a:t>
            </a:r>
            <a:r>
              <a:rPr lang="en-US" altLang="en-US" sz="800" dirty="0" smtClean="0">
                <a:solidFill>
                  <a:schemeClr val="tx1"/>
                </a:solidFill>
                <a:latin typeface="Comic Sans MS" panose="030F0702030302020204" pitchFamily="66" charset="0"/>
                <a:ea typeface="Times New Roman" pitchFamily="18" charset="0"/>
                <a:cs typeface="Calibri Light" pitchFamily="34" charset="0"/>
              </a:rPr>
              <a:t>Jamie Oliver </a:t>
            </a:r>
            <a:endParaRPr lang="en-US" altLang="en-US" sz="800" dirty="0">
              <a:solidFill>
                <a:schemeClr val="tx1"/>
              </a:solidFill>
              <a:latin typeface="Comic Sans MS" panose="030F0702030302020204" pitchFamily="66" charset="0"/>
              <a:ea typeface="Times New Roman" pitchFamily="18" charset="0"/>
              <a:cs typeface="Calibri Light" pitchFamily="34" charset="0"/>
            </a:endParaRPr>
          </a:p>
        </p:txBody>
      </p:sp>
      <p:pic>
        <p:nvPicPr>
          <p:cNvPr id="8217" name="Picture 25" descr="SSP brings three Jamie Oliver restaurants to Vienna Airport">
            <a:extLst>
              <a:ext uri="{FF2B5EF4-FFF2-40B4-BE49-F238E27FC236}">
                <a16:creationId xmlns:a16="http://schemas.microsoft.com/office/drawing/2014/main" id="{8AF4961C-5986-CE7A-44D4-BEE3B92B2C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366" y="2560232"/>
            <a:ext cx="1146063" cy="761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2" descr="Christmas Iced Biscuits"/>
          <p:cNvPicPr/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6807" y="1742713"/>
            <a:ext cx="793812" cy="6277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Reflecting on the 'Zones of Regulation' - GREEN FISH LEARNING"/>
          <p:cNvPicPr>
            <a:picLocks noChangeAspect="1" noChangeArrowheads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223" y="3206065"/>
            <a:ext cx="985807" cy="692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3999</TotalTime>
  <Words>464</Words>
  <Application>Microsoft Office PowerPoint</Application>
  <PresentationFormat>On-screen Show (4:3)</PresentationFormat>
  <Paragraphs>146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AR CENA</vt:lpstr>
      <vt:lpstr>Arial</vt:lpstr>
      <vt:lpstr>Calibri</vt:lpstr>
      <vt:lpstr>Calibri Light</vt:lpstr>
      <vt:lpstr>Comic Sans MS</vt:lpstr>
      <vt:lpstr>Franklin Gothic Book</vt:lpstr>
      <vt:lpstr>Perpetua</vt:lpstr>
      <vt:lpstr>Times New Roman</vt:lpstr>
      <vt:lpstr>Wingdings 2</vt:lpstr>
      <vt:lpstr>Equity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Lucy Brown</cp:lastModifiedBy>
  <cp:revision>119</cp:revision>
  <dcterms:created xsi:type="dcterms:W3CDTF">2022-02-05T11:47:36Z</dcterms:created>
  <dcterms:modified xsi:type="dcterms:W3CDTF">2025-11-07T08:12:05Z</dcterms:modified>
</cp:coreProperties>
</file>