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handoutMasterIdLst>
    <p:handoutMasterId r:id="rId17"/>
  </p:handoutMasterIdLst>
  <p:sldIdLst>
    <p:sldId id="256" r:id="rId5"/>
    <p:sldId id="266" r:id="rId6"/>
    <p:sldId id="258" r:id="rId7"/>
    <p:sldId id="259" r:id="rId8"/>
    <p:sldId id="273" r:id="rId9"/>
    <p:sldId id="276" r:id="rId10"/>
    <p:sldId id="262" r:id="rId11"/>
    <p:sldId id="267" r:id="rId12"/>
    <p:sldId id="265" r:id="rId13"/>
    <p:sldId id="274" r:id="rId14"/>
    <p:sldId id="278" r:id="rId15"/>
    <p:sldId id="277"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BA3179C-70D9-4468-9660-9159255E13B7}" type="datetimeFigureOut">
              <a:rPr lang="en-GB" smtClean="0"/>
              <a:t>06/10/2024</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5F3866D-42BC-4B6E-9DDF-B1B6DEC85F6D}" type="slidenum">
              <a:rPr lang="en-GB" smtClean="0"/>
              <a:t>‹#›</a:t>
            </a:fld>
            <a:endParaRPr lang="en-GB" dirty="0"/>
          </a:p>
        </p:txBody>
      </p:sp>
    </p:spTree>
    <p:extLst>
      <p:ext uri="{BB962C8B-B14F-4D97-AF65-F5344CB8AC3E}">
        <p14:creationId xmlns:p14="http://schemas.microsoft.com/office/powerpoint/2010/main" val="14504993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51292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334580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5217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305373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9495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1634269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117934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220248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20515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299020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194264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238264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362479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32604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329304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856CE8-CC5B-41B5-84A4-6CAF5655FBB8}" type="datetimeFigureOut">
              <a:rPr lang="en-GB" smtClean="0"/>
              <a:t>06/10/2024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6FF78B-286E-406C-AD84-883FBF87912A}" type="slidenum">
              <a:rPr lang="en-GB" smtClean="0"/>
              <a:t>‹#›</a:t>
            </a:fld>
            <a:endParaRPr lang="en-GB" dirty="0"/>
          </a:p>
        </p:txBody>
      </p:sp>
    </p:spTree>
    <p:extLst>
      <p:ext uri="{BB962C8B-B14F-4D97-AF65-F5344CB8AC3E}">
        <p14:creationId xmlns:p14="http://schemas.microsoft.com/office/powerpoint/2010/main" val="183528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856CE8-CC5B-41B5-84A4-6CAF5655FBB8}" type="datetimeFigureOut">
              <a:rPr lang="en-GB" smtClean="0"/>
              <a:t>06/10/2024</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6FF78B-286E-406C-AD84-883FBF87912A}" type="slidenum">
              <a:rPr lang="en-GB" smtClean="0"/>
              <a:t>‹#›</a:t>
            </a:fld>
            <a:endParaRPr lang="en-GB" dirty="0"/>
          </a:p>
        </p:txBody>
      </p:sp>
    </p:spTree>
    <p:extLst>
      <p:ext uri="{BB962C8B-B14F-4D97-AF65-F5344CB8AC3E}">
        <p14:creationId xmlns:p14="http://schemas.microsoft.com/office/powerpoint/2010/main" val="16505995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178" y="1751656"/>
            <a:ext cx="10363200" cy="1470025"/>
          </a:xfrm>
        </p:spPr>
        <p:txBody>
          <a:bodyPr>
            <a:normAutofit fontScale="90000"/>
          </a:bodyPr>
          <a:lstStyle/>
          <a:p>
            <a:pPr algn="ctr"/>
            <a:br>
              <a:rPr lang="en-GB" b="1" dirty="0">
                <a:latin typeface="Letter-join 8" panose="02000805000000020003" pitchFamily="50" charset="0"/>
              </a:rPr>
            </a:br>
            <a:r>
              <a:rPr lang="en-GB" b="1" dirty="0">
                <a:latin typeface="Letter-join 8" panose="02000805000000020003" pitchFamily="50" charset="0"/>
              </a:rPr>
              <a:t>Year 3 and 4 </a:t>
            </a:r>
            <a:br>
              <a:rPr lang="en-GB" b="1" dirty="0">
                <a:latin typeface="Letter-join 8" panose="02000805000000020003" pitchFamily="50" charset="0"/>
              </a:rPr>
            </a:br>
            <a:r>
              <a:rPr lang="en-GB" b="1" dirty="0">
                <a:latin typeface="Letter-join 8" panose="02000805000000020003" pitchFamily="50" charset="0"/>
              </a:rPr>
              <a:t>Information Evening 2024</a:t>
            </a:r>
          </a:p>
        </p:txBody>
      </p:sp>
      <p:sp>
        <p:nvSpPr>
          <p:cNvPr id="3" name="Rectangle 2"/>
          <p:cNvSpPr/>
          <p:nvPr/>
        </p:nvSpPr>
        <p:spPr>
          <a:xfrm>
            <a:off x="1675453" y="5020746"/>
            <a:ext cx="7486650" cy="1200329"/>
          </a:xfrm>
          <a:prstGeom prst="rect">
            <a:avLst/>
          </a:prstGeom>
        </p:spPr>
        <p:txBody>
          <a:bodyPr wrap="square">
            <a:spAutoFit/>
          </a:bodyPr>
          <a:lstStyle/>
          <a:p>
            <a:pPr algn="ctr"/>
            <a:r>
              <a:rPr lang="en-GB" sz="3600" i="1" dirty="0">
                <a:latin typeface="Letter-join 8" panose="02000805000000020003" pitchFamily="50" charset="0"/>
              </a:rPr>
              <a:t>Becoming a more independent learner</a:t>
            </a:r>
            <a:r>
              <a:rPr lang="en-GB" sz="2800" i="1" dirty="0">
                <a:latin typeface="Comic Sans MS" panose="030F0702030302020204" pitchFamily="66" charset="0"/>
              </a:rPr>
              <a:t>.</a:t>
            </a:r>
          </a:p>
        </p:txBody>
      </p:sp>
      <p:pic>
        <p:nvPicPr>
          <p:cNvPr id="3074" name="Picture 2" descr="Saughall All Saints C of E Primary School"/>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95100" y="145534"/>
            <a:ext cx="7425684" cy="9715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480831" y="3411737"/>
            <a:ext cx="1654221" cy="1215753"/>
          </a:xfrm>
          <a:prstGeom prst="rect">
            <a:avLst/>
          </a:prstGeom>
        </p:spPr>
      </p:pic>
    </p:spTree>
    <p:extLst>
      <p:ext uri="{BB962C8B-B14F-4D97-AF65-F5344CB8AC3E}">
        <p14:creationId xmlns:p14="http://schemas.microsoft.com/office/powerpoint/2010/main" val="25134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4572"/>
            <a:ext cx="7772400" cy="772160"/>
          </a:xfrm>
        </p:spPr>
        <p:txBody>
          <a:bodyPr>
            <a:normAutofit/>
          </a:bodyPr>
          <a:lstStyle/>
          <a:p>
            <a:r>
              <a:rPr lang="en-US" altLang="en-US" sz="3600" dirty="0">
                <a:latin typeface="Letter-join Plus 8" panose="02000505000000020003" pitchFamily="50" charset="0"/>
              </a:rPr>
              <a:t>Our school learning powers…</a:t>
            </a:r>
          </a:p>
        </p:txBody>
      </p:sp>
      <p:pic>
        <p:nvPicPr>
          <p:cNvPr id="3379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74032" y="620282"/>
            <a:ext cx="8328501" cy="5413602"/>
          </a:xfrm>
        </p:spPr>
      </p:pic>
      <p:pic>
        <p:nvPicPr>
          <p:cNvPr id="33796"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48452" y="3362030"/>
            <a:ext cx="3057525" cy="333375"/>
          </a:xfrm>
        </p:spPr>
      </p:pic>
      <p:pic>
        <p:nvPicPr>
          <p:cNvPr id="3379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4567" y="3238155"/>
            <a:ext cx="35290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492" y="1328022"/>
            <a:ext cx="29479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65896" y="874894"/>
            <a:ext cx="53435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74032" y="5824334"/>
            <a:ext cx="4533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99105" y="5814809"/>
            <a:ext cx="31051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6254345"/>
            <a:ext cx="12192000" cy="584775"/>
          </a:xfrm>
          <a:prstGeom prst="rect">
            <a:avLst/>
          </a:prstGeom>
          <a:noFill/>
        </p:spPr>
        <p:txBody>
          <a:bodyPr wrap="square" rtlCol="0">
            <a:spAutoFit/>
          </a:bodyPr>
          <a:lstStyle/>
          <a:p>
            <a:r>
              <a:rPr lang="en-US" sz="1600" dirty="0">
                <a:latin typeface="Letter-join Plus 8" panose="02000505000000020003" pitchFamily="50" charset="0"/>
              </a:rPr>
              <a:t>The learning powers are well-established throughout the school. We focus on one learning power each half term and encourage children to think about that learning power in lessons and how they conduct themselves within the school day</a:t>
            </a:r>
            <a:r>
              <a:rPr lang="en-US" sz="1600" dirty="0"/>
              <a:t>. </a:t>
            </a:r>
            <a:endParaRPr lang="en-GB" sz="1600" dirty="0"/>
          </a:p>
        </p:txBody>
      </p:sp>
    </p:spTree>
    <p:extLst>
      <p:ext uri="{BB962C8B-B14F-4D97-AF65-F5344CB8AC3E}">
        <p14:creationId xmlns:p14="http://schemas.microsoft.com/office/powerpoint/2010/main" val="338569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98" y="92364"/>
            <a:ext cx="8596668" cy="683491"/>
          </a:xfrm>
        </p:spPr>
        <p:txBody>
          <a:bodyPr/>
          <a:lstStyle/>
          <a:p>
            <a:r>
              <a:rPr lang="en-GB" dirty="0">
                <a:latin typeface="Letter-join Plus 8" panose="02000505000000020003" pitchFamily="50" charset="0"/>
              </a:rPr>
              <a:t>Extra info…</a:t>
            </a:r>
          </a:p>
        </p:txBody>
      </p:sp>
      <p:sp>
        <p:nvSpPr>
          <p:cNvPr id="3" name="Content Placeholder 2"/>
          <p:cNvSpPr>
            <a:spLocks noGrp="1"/>
          </p:cNvSpPr>
          <p:nvPr>
            <p:ph sz="half" idx="1"/>
          </p:nvPr>
        </p:nvSpPr>
        <p:spPr>
          <a:xfrm>
            <a:off x="289407" y="858982"/>
            <a:ext cx="9704338" cy="4516582"/>
          </a:xfrm>
        </p:spPr>
        <p:txBody>
          <a:bodyPr>
            <a:normAutofit fontScale="92500" lnSpcReduction="20000"/>
          </a:bodyPr>
          <a:lstStyle/>
          <a:p>
            <a:r>
              <a:rPr lang="en-GB" sz="2800" dirty="0">
                <a:latin typeface="Letter-join Plus 8" panose="02000505000000020003" pitchFamily="50" charset="0"/>
              </a:rPr>
              <a:t>Small pencil cases and bags only please.</a:t>
            </a:r>
          </a:p>
          <a:p>
            <a:r>
              <a:rPr lang="en-GB" sz="2800" dirty="0">
                <a:latin typeface="Letter-join Plus 8" panose="02000505000000020003" pitchFamily="50" charset="0"/>
              </a:rPr>
              <a:t>Coats in wet/cold weather (with names in).</a:t>
            </a:r>
          </a:p>
          <a:p>
            <a:r>
              <a:rPr lang="en-GB" sz="2800" dirty="0">
                <a:latin typeface="Letter-join Plus 8" panose="02000505000000020003" pitchFamily="50" charset="0"/>
              </a:rPr>
              <a:t>Toys </a:t>
            </a:r>
            <a:r>
              <a:rPr lang="en-GB" sz="2800" dirty="0" err="1">
                <a:latin typeface="Letter-join Plus 8" panose="02000505000000020003" pitchFamily="50" charset="0"/>
              </a:rPr>
              <a:t>etc</a:t>
            </a:r>
            <a:r>
              <a:rPr lang="en-GB" sz="2800" dirty="0">
                <a:latin typeface="Letter-join Plus 8" panose="02000505000000020003" pitchFamily="50" charset="0"/>
              </a:rPr>
              <a:t> should be kept at home.</a:t>
            </a:r>
          </a:p>
          <a:p>
            <a:r>
              <a:rPr lang="en-GB" sz="2800" dirty="0">
                <a:latin typeface="Letter-join Plus 8" panose="02000505000000020003" pitchFamily="50" charset="0"/>
              </a:rPr>
              <a:t>Any questions/information to share each day – please feel free to speak to us briefly at the classroom door in the morning/end of the day.</a:t>
            </a:r>
          </a:p>
          <a:p>
            <a:pPr marL="0" indent="0">
              <a:buNone/>
            </a:pPr>
            <a:r>
              <a:rPr lang="en-GB" sz="3900" dirty="0">
                <a:solidFill>
                  <a:srgbClr val="92D050"/>
                </a:solidFill>
                <a:latin typeface="Letter-join Plus 8" panose="02000505000000020003" pitchFamily="50" charset="0"/>
              </a:rPr>
              <a:t>Events coming up…</a:t>
            </a:r>
          </a:p>
          <a:p>
            <a:r>
              <a:rPr lang="en-GB" sz="2800" dirty="0">
                <a:latin typeface="Letter-join Plus 8" panose="02000505000000020003" pitchFamily="50" charset="0"/>
              </a:rPr>
              <a:t>Friday 27</a:t>
            </a:r>
            <a:r>
              <a:rPr lang="en-GB" sz="2800" baseline="30000" dirty="0">
                <a:latin typeface="Letter-join Plus 8" panose="02000505000000020003" pitchFamily="50" charset="0"/>
              </a:rPr>
              <a:t>th</a:t>
            </a:r>
            <a:r>
              <a:rPr lang="en-GB" sz="2800" dirty="0">
                <a:latin typeface="Letter-join Plus 8" panose="02000505000000020003" pitchFamily="50" charset="0"/>
              </a:rPr>
              <a:t> September – all Y3/4 children will sing for parents at the Macmillan coffee morning.</a:t>
            </a:r>
          </a:p>
          <a:p>
            <a:r>
              <a:rPr lang="en-GB" sz="2800" dirty="0">
                <a:latin typeface="Letter-join Plus 8" panose="02000505000000020003" pitchFamily="50" charset="0"/>
              </a:rPr>
              <a:t>All Y3/4 will be involved in a carol service at Christmas.</a:t>
            </a:r>
            <a:endParaRPr lang="en-GB" dirty="0">
              <a:latin typeface="Letter-join Plus 8" panose="02000505000000020003" pitchFamily="50" charset="0"/>
            </a:endParaRPr>
          </a:p>
        </p:txBody>
      </p:sp>
      <p:pic>
        <p:nvPicPr>
          <p:cNvPr id="6" name="Picture 5"/>
          <p:cNvPicPr>
            <a:picLocks noChangeAspect="1"/>
          </p:cNvPicPr>
          <p:nvPr/>
        </p:nvPicPr>
        <p:blipFill>
          <a:blip r:embed="rId2"/>
          <a:stretch>
            <a:fillRect/>
          </a:stretch>
        </p:blipFill>
        <p:spPr>
          <a:xfrm>
            <a:off x="5514109" y="5185909"/>
            <a:ext cx="2017053" cy="1485225"/>
          </a:xfrm>
          <a:prstGeom prst="rect">
            <a:avLst/>
          </a:prstGeom>
        </p:spPr>
      </p:pic>
      <p:pic>
        <p:nvPicPr>
          <p:cNvPr id="7" name="Picture 6"/>
          <p:cNvPicPr>
            <a:picLocks noChangeAspect="1"/>
          </p:cNvPicPr>
          <p:nvPr/>
        </p:nvPicPr>
        <p:blipFill>
          <a:blip r:embed="rId3"/>
          <a:stretch>
            <a:fillRect/>
          </a:stretch>
        </p:blipFill>
        <p:spPr>
          <a:xfrm>
            <a:off x="1784031" y="5144654"/>
            <a:ext cx="1389335" cy="1526479"/>
          </a:xfrm>
          <a:prstGeom prst="rect">
            <a:avLst/>
          </a:prstGeom>
        </p:spPr>
      </p:pic>
      <p:pic>
        <p:nvPicPr>
          <p:cNvPr id="8" name="Picture 7"/>
          <p:cNvPicPr>
            <a:picLocks noChangeAspect="1"/>
          </p:cNvPicPr>
          <p:nvPr/>
        </p:nvPicPr>
        <p:blipFill>
          <a:blip r:embed="rId4"/>
          <a:stretch>
            <a:fillRect/>
          </a:stretch>
        </p:blipFill>
        <p:spPr>
          <a:xfrm>
            <a:off x="7100316" y="203518"/>
            <a:ext cx="1981477" cy="1648055"/>
          </a:xfrm>
          <a:prstGeom prst="rect">
            <a:avLst/>
          </a:prstGeom>
        </p:spPr>
      </p:pic>
    </p:spTree>
    <p:extLst>
      <p:ext uri="{BB962C8B-B14F-4D97-AF65-F5344CB8AC3E}">
        <p14:creationId xmlns:p14="http://schemas.microsoft.com/office/powerpoint/2010/main" val="386221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957" y="2013527"/>
            <a:ext cx="8596668" cy="1320800"/>
          </a:xfrm>
        </p:spPr>
        <p:txBody>
          <a:bodyPr>
            <a:normAutofit fontScale="90000"/>
          </a:bodyPr>
          <a:lstStyle/>
          <a:p>
            <a:r>
              <a:rPr lang="en-GB" sz="6700" dirty="0">
                <a:latin typeface="Letter-join Plus 8" panose="02000505000000020003" pitchFamily="50" charset="0"/>
              </a:rPr>
              <a:t>Thankyou for attending.</a:t>
            </a:r>
            <a:br>
              <a:rPr lang="en-GB" dirty="0"/>
            </a:br>
            <a:endParaRPr lang="en-GB" dirty="0"/>
          </a:p>
        </p:txBody>
      </p:sp>
      <p:pic>
        <p:nvPicPr>
          <p:cNvPr id="5" name="Picture 4"/>
          <p:cNvPicPr>
            <a:picLocks noChangeAspect="1"/>
          </p:cNvPicPr>
          <p:nvPr/>
        </p:nvPicPr>
        <p:blipFill>
          <a:blip r:embed="rId2"/>
          <a:stretch>
            <a:fillRect/>
          </a:stretch>
        </p:blipFill>
        <p:spPr>
          <a:xfrm>
            <a:off x="4120935" y="3251198"/>
            <a:ext cx="2367387" cy="2352451"/>
          </a:xfrm>
          <a:prstGeom prst="rect">
            <a:avLst/>
          </a:prstGeom>
        </p:spPr>
      </p:pic>
    </p:spTree>
    <p:extLst>
      <p:ext uri="{BB962C8B-B14F-4D97-AF65-F5344CB8AC3E}">
        <p14:creationId xmlns:p14="http://schemas.microsoft.com/office/powerpoint/2010/main" val="172600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15" y="120073"/>
            <a:ext cx="8596668" cy="1320800"/>
          </a:xfrm>
        </p:spPr>
        <p:txBody>
          <a:bodyPr/>
          <a:lstStyle/>
          <a:p>
            <a:r>
              <a:rPr lang="en-GB" b="1" dirty="0">
                <a:latin typeface="Letter-join 8" panose="02000805000000020003" pitchFamily="50" charset="0"/>
              </a:rPr>
              <a:t>Class</a:t>
            </a:r>
            <a:r>
              <a:rPr lang="en-GB" b="1" dirty="0">
                <a:latin typeface="OpenDyslexicAlta" pitchFamily="50" charset="0"/>
              </a:rPr>
              <a:t> </a:t>
            </a:r>
            <a:r>
              <a:rPr lang="en-GB" b="1" dirty="0">
                <a:latin typeface="Letter-join 8" panose="02000805000000020003" pitchFamily="50" charset="0"/>
              </a:rPr>
              <a:t>organisation…</a:t>
            </a:r>
          </a:p>
        </p:txBody>
      </p:sp>
      <p:sp>
        <p:nvSpPr>
          <p:cNvPr id="3" name="Content Placeholder 2"/>
          <p:cNvSpPr>
            <a:spLocks noGrp="1"/>
          </p:cNvSpPr>
          <p:nvPr>
            <p:ph idx="1"/>
          </p:nvPr>
        </p:nvSpPr>
        <p:spPr>
          <a:xfrm>
            <a:off x="289406" y="1337193"/>
            <a:ext cx="10064558" cy="4431871"/>
          </a:xfrm>
        </p:spPr>
        <p:txBody>
          <a:bodyPr>
            <a:noAutofit/>
          </a:bodyPr>
          <a:lstStyle/>
          <a:p>
            <a:pPr>
              <a:spcBef>
                <a:spcPts val="1200"/>
              </a:spcBef>
              <a:spcAft>
                <a:spcPts val="600"/>
              </a:spcAft>
            </a:pPr>
            <a:r>
              <a:rPr lang="en-GB" sz="2400" dirty="0">
                <a:latin typeface="Letter-join 8" panose="02000805000000020003" pitchFamily="50" charset="0"/>
              </a:rPr>
              <a:t>Three Y3 and 4 classes – Mr Fuller’s class, Mr Dixon’s class &amp; Mrs Hooper/Mrs Hughes’ class.</a:t>
            </a:r>
          </a:p>
          <a:p>
            <a:pPr>
              <a:spcBef>
                <a:spcPts val="1200"/>
              </a:spcBef>
              <a:spcAft>
                <a:spcPts val="600"/>
              </a:spcAft>
            </a:pPr>
            <a:r>
              <a:rPr lang="en-GB" sz="2400" dirty="0">
                <a:latin typeface="Letter-join 8" panose="02000805000000020003" pitchFamily="50" charset="0"/>
              </a:rPr>
              <a:t>Children are taught as a class for all subjects by their class teacher. </a:t>
            </a:r>
          </a:p>
          <a:p>
            <a:pPr>
              <a:spcBef>
                <a:spcPts val="1200"/>
              </a:spcBef>
              <a:spcAft>
                <a:spcPts val="600"/>
              </a:spcAft>
            </a:pPr>
            <a:r>
              <a:rPr lang="en-GB" sz="2400" dirty="0">
                <a:latin typeface="Letter-join 8" panose="02000805000000020003" pitchFamily="50" charset="0"/>
              </a:rPr>
              <a:t>Maths – children set in year/ability groups. Mrs Cook is our additional teacher for Maths. </a:t>
            </a:r>
          </a:p>
          <a:p>
            <a:pPr>
              <a:spcBef>
                <a:spcPts val="1200"/>
              </a:spcBef>
              <a:spcAft>
                <a:spcPts val="600"/>
              </a:spcAft>
            </a:pPr>
            <a:r>
              <a:rPr lang="en-US" sz="2400" dirty="0">
                <a:latin typeface="Letter-join 8" panose="02000805000000020003" pitchFamily="50" charset="0"/>
              </a:rPr>
              <a:t>Our teaching support - Mrs Pickering &amp; Mrs Evans.</a:t>
            </a:r>
          </a:p>
          <a:p>
            <a:pPr>
              <a:spcBef>
                <a:spcPts val="1200"/>
              </a:spcBef>
              <a:spcAft>
                <a:spcPts val="600"/>
              </a:spcAft>
            </a:pPr>
            <a:r>
              <a:rPr lang="en-US" sz="2400" dirty="0">
                <a:latin typeface="Letter-join 8" panose="02000805000000020003" pitchFamily="50" charset="0"/>
              </a:rPr>
              <a:t>Mrs Fabby &amp; Mrs Mitchell support PPA cover/management time.</a:t>
            </a:r>
            <a:endParaRPr lang="en-GB" sz="2400" dirty="0">
              <a:latin typeface="Letter-join 8" panose="02000805000000020003" pitchFamily="50" charset="0"/>
            </a:endParaRPr>
          </a:p>
        </p:txBody>
      </p:sp>
      <p:pic>
        <p:nvPicPr>
          <p:cNvPr id="4" name="Picture 3"/>
          <p:cNvPicPr>
            <a:picLocks noChangeAspect="1"/>
          </p:cNvPicPr>
          <p:nvPr/>
        </p:nvPicPr>
        <p:blipFill>
          <a:blip r:embed="rId2"/>
          <a:stretch>
            <a:fillRect/>
          </a:stretch>
        </p:blipFill>
        <p:spPr>
          <a:xfrm>
            <a:off x="8812183" y="4841791"/>
            <a:ext cx="3277993" cy="1854546"/>
          </a:xfrm>
          <a:prstGeom prst="rect">
            <a:avLst/>
          </a:prstGeom>
        </p:spPr>
      </p:pic>
    </p:spTree>
    <p:extLst>
      <p:ext uri="{BB962C8B-B14F-4D97-AF65-F5344CB8AC3E}">
        <p14:creationId xmlns:p14="http://schemas.microsoft.com/office/powerpoint/2010/main" val="157223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23" y="134045"/>
            <a:ext cx="9366325" cy="1143000"/>
          </a:xfrm>
        </p:spPr>
        <p:txBody>
          <a:bodyPr/>
          <a:lstStyle/>
          <a:p>
            <a:r>
              <a:rPr lang="en-GB" b="1" dirty="0">
                <a:latin typeface="Letter-join 8" panose="02000805000000020003" pitchFamily="50" charset="0"/>
              </a:rPr>
              <a:t>A typical school wee</a:t>
            </a:r>
            <a:r>
              <a:rPr lang="en-GB" dirty="0">
                <a:latin typeface="Letter-join 8" panose="02000805000000020003" pitchFamily="50" charset="0"/>
              </a:rPr>
              <a:t>k…</a:t>
            </a:r>
          </a:p>
        </p:txBody>
      </p:sp>
      <p:sp>
        <p:nvSpPr>
          <p:cNvPr id="3" name="Content Placeholder 2"/>
          <p:cNvSpPr>
            <a:spLocks noGrp="1"/>
          </p:cNvSpPr>
          <p:nvPr>
            <p:ph idx="1"/>
          </p:nvPr>
        </p:nvSpPr>
        <p:spPr>
          <a:xfrm>
            <a:off x="127989" y="1200727"/>
            <a:ext cx="11843658" cy="4308629"/>
          </a:xfrm>
        </p:spPr>
        <p:txBody>
          <a:bodyPr>
            <a:noAutofit/>
          </a:bodyPr>
          <a:lstStyle/>
          <a:p>
            <a:r>
              <a:rPr lang="en-GB" sz="2000" dirty="0">
                <a:latin typeface="Letter-join 8" panose="02000805000000020003" pitchFamily="50" charset="0"/>
              </a:rPr>
              <a:t>Core subjects (Literacy and Maths) - taught every morning.</a:t>
            </a:r>
          </a:p>
          <a:p>
            <a:r>
              <a:rPr lang="en-GB" sz="2000" dirty="0">
                <a:latin typeface="Letter-join 8" panose="02000805000000020003" pitchFamily="50" charset="0"/>
              </a:rPr>
              <a:t>Foundation subjects (Topic, Science, French, PSHE, PE, RE, Computing) </a:t>
            </a:r>
          </a:p>
          <a:p>
            <a:pPr marL="0" indent="0">
              <a:buNone/>
            </a:pPr>
            <a:r>
              <a:rPr lang="en-GB" sz="2000" dirty="0">
                <a:latin typeface="Letter-join 8" panose="02000805000000020003" pitchFamily="50" charset="0"/>
              </a:rPr>
              <a:t>     - taught each afternoon.</a:t>
            </a:r>
          </a:p>
          <a:p>
            <a:r>
              <a:rPr lang="en-GB" sz="2000" dirty="0">
                <a:latin typeface="Letter-join 8" panose="02000805000000020003" pitchFamily="50" charset="0"/>
              </a:rPr>
              <a:t>Guided Reading – Friday mornings. </a:t>
            </a:r>
          </a:p>
          <a:p>
            <a:r>
              <a:rPr lang="en-GB" sz="2000" dirty="0">
                <a:latin typeface="Letter-join 8" panose="02000805000000020003" pitchFamily="50" charset="0"/>
              </a:rPr>
              <a:t>2 x PE sessions each week. This term - Badminton on Mondays &amp; </a:t>
            </a:r>
          </a:p>
          <a:p>
            <a:pPr marL="0" indent="0">
              <a:buNone/>
            </a:pPr>
            <a:r>
              <a:rPr lang="en-GB" sz="2000" dirty="0">
                <a:latin typeface="Letter-join 8" panose="02000805000000020003" pitchFamily="50" charset="0"/>
              </a:rPr>
              <a:t>    House of Dance on a Thursday.</a:t>
            </a:r>
          </a:p>
          <a:p>
            <a:r>
              <a:rPr lang="en-GB" sz="2000" dirty="0">
                <a:latin typeface="Letter-join 8" panose="02000805000000020003" pitchFamily="50" charset="0"/>
              </a:rPr>
              <a:t>Laps run around the field/playground throughout the day. </a:t>
            </a:r>
          </a:p>
          <a:p>
            <a:r>
              <a:rPr lang="en-GB" sz="2000" dirty="0">
                <a:latin typeface="Letter-join 8" panose="02000805000000020003" pitchFamily="50" charset="0"/>
              </a:rPr>
              <a:t>Spelling and handwriting skills taught each morning.</a:t>
            </a:r>
          </a:p>
          <a:p>
            <a:r>
              <a:rPr lang="en-GB" sz="2000" dirty="0">
                <a:latin typeface="Letter-join 8" panose="02000805000000020003" pitchFamily="50" charset="0"/>
              </a:rPr>
              <a:t>Collective worship each morning.</a:t>
            </a:r>
          </a:p>
          <a:p>
            <a:r>
              <a:rPr lang="en-GB" sz="2000" dirty="0">
                <a:latin typeface="Letter-join 8" panose="02000805000000020003" pitchFamily="50" charset="0"/>
              </a:rPr>
              <a:t>Celebration assembly each Friday. </a:t>
            </a:r>
          </a:p>
        </p:txBody>
      </p:sp>
      <p:pic>
        <p:nvPicPr>
          <p:cNvPr id="5" name="Picture 4"/>
          <p:cNvPicPr>
            <a:picLocks noChangeAspect="1"/>
          </p:cNvPicPr>
          <p:nvPr/>
        </p:nvPicPr>
        <p:blipFill>
          <a:blip r:embed="rId2"/>
          <a:stretch>
            <a:fillRect/>
          </a:stretch>
        </p:blipFill>
        <p:spPr>
          <a:xfrm>
            <a:off x="8460510" y="4299989"/>
            <a:ext cx="3611418" cy="2418733"/>
          </a:xfrm>
          <a:prstGeom prst="rect">
            <a:avLst/>
          </a:prstGeom>
        </p:spPr>
      </p:pic>
      <p:pic>
        <p:nvPicPr>
          <p:cNvPr id="6" name="Picture 5"/>
          <p:cNvPicPr>
            <a:picLocks noChangeAspect="1"/>
          </p:cNvPicPr>
          <p:nvPr/>
        </p:nvPicPr>
        <p:blipFill>
          <a:blip r:embed="rId3"/>
          <a:stretch>
            <a:fillRect/>
          </a:stretch>
        </p:blipFill>
        <p:spPr>
          <a:xfrm>
            <a:off x="10416033" y="2354967"/>
            <a:ext cx="1655895" cy="1308018"/>
          </a:xfrm>
          <a:prstGeom prst="rect">
            <a:avLst/>
          </a:prstGeom>
        </p:spPr>
      </p:pic>
      <p:pic>
        <p:nvPicPr>
          <p:cNvPr id="7" name="Picture 6"/>
          <p:cNvPicPr>
            <a:picLocks noChangeAspect="1"/>
          </p:cNvPicPr>
          <p:nvPr/>
        </p:nvPicPr>
        <p:blipFill>
          <a:blip r:embed="rId4"/>
          <a:stretch>
            <a:fillRect/>
          </a:stretch>
        </p:blipFill>
        <p:spPr>
          <a:xfrm>
            <a:off x="10413181" y="148175"/>
            <a:ext cx="1558465" cy="1477425"/>
          </a:xfrm>
          <a:prstGeom prst="rect">
            <a:avLst/>
          </a:prstGeom>
        </p:spPr>
      </p:pic>
      <p:pic>
        <p:nvPicPr>
          <p:cNvPr id="8" name="Picture 7"/>
          <p:cNvPicPr>
            <a:picLocks noChangeAspect="1"/>
          </p:cNvPicPr>
          <p:nvPr/>
        </p:nvPicPr>
        <p:blipFill>
          <a:blip r:embed="rId5"/>
          <a:stretch>
            <a:fillRect/>
          </a:stretch>
        </p:blipFill>
        <p:spPr>
          <a:xfrm>
            <a:off x="6049818" y="5184135"/>
            <a:ext cx="1886170" cy="1391903"/>
          </a:xfrm>
          <a:prstGeom prst="rect">
            <a:avLst/>
          </a:prstGeom>
        </p:spPr>
      </p:pic>
    </p:spTree>
    <p:extLst>
      <p:ext uri="{BB962C8B-B14F-4D97-AF65-F5344CB8AC3E}">
        <p14:creationId xmlns:p14="http://schemas.microsoft.com/office/powerpoint/2010/main" val="374191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864" y="213149"/>
            <a:ext cx="11695611" cy="1143000"/>
          </a:xfrm>
        </p:spPr>
        <p:txBody>
          <a:bodyPr>
            <a:normAutofit/>
          </a:bodyPr>
          <a:lstStyle/>
          <a:p>
            <a:pPr algn="ctr"/>
            <a:r>
              <a:rPr lang="en-GB" b="1" dirty="0">
                <a:latin typeface="Letter-join 8" panose="02000805000000020003" pitchFamily="50" charset="0"/>
              </a:rPr>
              <a:t>Expectations in Year 3 and 4…</a:t>
            </a:r>
          </a:p>
        </p:txBody>
      </p:sp>
      <p:sp>
        <p:nvSpPr>
          <p:cNvPr id="3" name="Content Placeholder 2"/>
          <p:cNvSpPr>
            <a:spLocks noGrp="1"/>
          </p:cNvSpPr>
          <p:nvPr>
            <p:ph idx="1"/>
          </p:nvPr>
        </p:nvSpPr>
        <p:spPr>
          <a:xfrm>
            <a:off x="364616" y="813156"/>
            <a:ext cx="9705967" cy="5094514"/>
          </a:xfrm>
        </p:spPr>
        <p:txBody>
          <a:bodyPr>
            <a:noAutofit/>
          </a:bodyPr>
          <a:lstStyle/>
          <a:p>
            <a:r>
              <a:rPr lang="en-GB" sz="2300" dirty="0">
                <a:latin typeface="Letter-join 8" panose="02000805000000020003" pitchFamily="50" charset="0"/>
              </a:rPr>
              <a:t>To develop independence.</a:t>
            </a:r>
          </a:p>
          <a:p>
            <a:r>
              <a:rPr lang="en-GB" sz="2300" dirty="0">
                <a:latin typeface="Letter-join 8" panose="02000805000000020003" pitchFamily="50" charset="0"/>
              </a:rPr>
              <a:t>Water bottles in everyday - refilled at lunchtime/playtime.</a:t>
            </a:r>
          </a:p>
          <a:p>
            <a:r>
              <a:rPr lang="en-GB" sz="2300" dirty="0">
                <a:latin typeface="Letter-join 8" panose="02000805000000020003" pitchFamily="50" charset="0"/>
              </a:rPr>
              <a:t>Toilet visits ideally during </a:t>
            </a:r>
            <a:r>
              <a:rPr lang="en-GB" sz="2300" dirty="0" err="1">
                <a:latin typeface="Letter-join 8" panose="02000805000000020003" pitchFamily="50" charset="0"/>
              </a:rPr>
              <a:t>breaktime</a:t>
            </a:r>
            <a:r>
              <a:rPr lang="en-GB" sz="2300" dirty="0">
                <a:latin typeface="Letter-join 8" panose="02000805000000020003" pitchFamily="50" charset="0"/>
              </a:rPr>
              <a:t> and lunchtime.</a:t>
            </a:r>
          </a:p>
          <a:p>
            <a:r>
              <a:rPr lang="en-GB" sz="2300" dirty="0">
                <a:latin typeface="Letter-join 8" panose="02000805000000020003" pitchFamily="50" charset="0"/>
              </a:rPr>
              <a:t>Full PE kit in daily – trainers, white shorts, navy t-shirt, socks, warm clothes for Winter (outdoor PE.) bobble for long hair &amp; earrings out on PE days (or cover with tape in school). </a:t>
            </a:r>
          </a:p>
          <a:p>
            <a:pPr marL="0" indent="0">
              <a:buNone/>
            </a:pPr>
            <a:r>
              <a:rPr lang="en-GB" sz="2300" b="1" dirty="0">
                <a:latin typeface="Letter-join 8" panose="02000805000000020003" pitchFamily="50" charset="0"/>
              </a:rPr>
              <a:t>    *Kit in on a Monday and sent home on a Friday.</a:t>
            </a:r>
          </a:p>
          <a:p>
            <a:r>
              <a:rPr lang="en-GB" sz="2300" dirty="0">
                <a:latin typeface="Letter-join 8" panose="02000805000000020003" pitchFamily="50" charset="0"/>
              </a:rPr>
              <a:t>Healthy snacks for break time (no nuts) or order toast via the office (no free fruit anymore in the Juniors). </a:t>
            </a:r>
          </a:p>
          <a:p>
            <a:r>
              <a:rPr lang="en-GB" sz="2300" dirty="0">
                <a:latin typeface="Letter-join 8" panose="02000805000000020003" pitchFamily="50" charset="0"/>
              </a:rPr>
              <a:t>All clothes to be labelled with names, including PE kits.</a:t>
            </a:r>
          </a:p>
          <a:p>
            <a:r>
              <a:rPr lang="en-GB" sz="2300" dirty="0">
                <a:latin typeface="Letter-join 8" panose="02000805000000020003" pitchFamily="50" charset="0"/>
              </a:rPr>
              <a:t>Reading records in school/go home daily.</a:t>
            </a:r>
          </a:p>
        </p:txBody>
      </p:sp>
      <p:pic>
        <p:nvPicPr>
          <p:cNvPr id="4" name="Picture 3"/>
          <p:cNvPicPr>
            <a:picLocks noChangeAspect="1"/>
          </p:cNvPicPr>
          <p:nvPr/>
        </p:nvPicPr>
        <p:blipFill>
          <a:blip r:embed="rId2"/>
          <a:stretch>
            <a:fillRect/>
          </a:stretch>
        </p:blipFill>
        <p:spPr>
          <a:xfrm>
            <a:off x="9330802" y="140873"/>
            <a:ext cx="1246544" cy="1366269"/>
          </a:xfrm>
          <a:prstGeom prst="rect">
            <a:avLst/>
          </a:prstGeom>
        </p:spPr>
      </p:pic>
      <p:pic>
        <p:nvPicPr>
          <p:cNvPr id="5" name="Picture 4"/>
          <p:cNvPicPr>
            <a:picLocks noChangeAspect="1"/>
          </p:cNvPicPr>
          <p:nvPr/>
        </p:nvPicPr>
        <p:blipFill>
          <a:blip r:embed="rId3"/>
          <a:stretch>
            <a:fillRect/>
          </a:stretch>
        </p:blipFill>
        <p:spPr>
          <a:xfrm>
            <a:off x="10070583" y="5049913"/>
            <a:ext cx="1978492" cy="1705342"/>
          </a:xfrm>
          <a:prstGeom prst="rect">
            <a:avLst/>
          </a:prstGeom>
        </p:spPr>
      </p:pic>
      <p:pic>
        <p:nvPicPr>
          <p:cNvPr id="6" name="Picture 5"/>
          <p:cNvPicPr>
            <a:picLocks noChangeAspect="1"/>
          </p:cNvPicPr>
          <p:nvPr/>
        </p:nvPicPr>
        <p:blipFill>
          <a:blip r:embed="rId4"/>
          <a:stretch>
            <a:fillRect/>
          </a:stretch>
        </p:blipFill>
        <p:spPr>
          <a:xfrm>
            <a:off x="9915237" y="3219980"/>
            <a:ext cx="2133838" cy="1409264"/>
          </a:xfrm>
          <a:prstGeom prst="rect">
            <a:avLst/>
          </a:prstGeom>
        </p:spPr>
      </p:pic>
      <p:pic>
        <p:nvPicPr>
          <p:cNvPr id="7" name="Picture 6"/>
          <p:cNvPicPr>
            <a:picLocks noChangeAspect="1"/>
          </p:cNvPicPr>
          <p:nvPr/>
        </p:nvPicPr>
        <p:blipFill>
          <a:blip r:embed="rId5"/>
          <a:stretch>
            <a:fillRect/>
          </a:stretch>
        </p:blipFill>
        <p:spPr>
          <a:xfrm>
            <a:off x="10752778" y="947458"/>
            <a:ext cx="1296297" cy="1851853"/>
          </a:xfrm>
          <a:prstGeom prst="rect">
            <a:avLst/>
          </a:prstGeom>
        </p:spPr>
      </p:pic>
    </p:spTree>
    <p:extLst>
      <p:ext uri="{BB962C8B-B14F-4D97-AF65-F5344CB8AC3E}">
        <p14:creationId xmlns:p14="http://schemas.microsoft.com/office/powerpoint/2010/main" val="85298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11" y="-46182"/>
            <a:ext cx="10231253" cy="8912953"/>
          </a:xfrm>
          <a:prstGeom prst="rect">
            <a:avLst/>
          </a:prstGeom>
          <a:noFill/>
        </p:spPr>
        <p:txBody>
          <a:bodyPr wrap="square" rtlCol="0">
            <a:spAutoFit/>
          </a:bodyPr>
          <a:lstStyle/>
          <a:p>
            <a:r>
              <a:rPr lang="en-GB" sz="3600" b="1" dirty="0">
                <a:solidFill>
                  <a:srgbClr val="92D050"/>
                </a:solidFill>
                <a:latin typeface="Letter-join 8" panose="02000805000000020003" pitchFamily="50" charset="0"/>
              </a:rPr>
              <a:t>Reading…</a:t>
            </a:r>
            <a:br>
              <a:rPr lang="en-GB" sz="2000" dirty="0">
                <a:latin typeface="Letter-join 8" panose="02000805000000020003" pitchFamily="50" charset="0"/>
              </a:rPr>
            </a:br>
            <a:r>
              <a:rPr lang="en-GB" dirty="0">
                <a:latin typeface="Letter-join 8" panose="02000805000000020003" pitchFamily="50" charset="0"/>
              </a:rPr>
              <a:t>~</a:t>
            </a:r>
            <a:r>
              <a:rPr lang="en-GB" i="1" dirty="0">
                <a:solidFill>
                  <a:schemeClr val="accent1">
                    <a:lumMod val="50000"/>
                  </a:schemeClr>
                </a:solidFill>
                <a:latin typeface="Letter-join 8" panose="02000805000000020003" pitchFamily="50" charset="0"/>
              </a:rPr>
              <a:t>‘Reading for enjoyment’ </a:t>
            </a:r>
            <a:r>
              <a:rPr lang="en-GB" dirty="0">
                <a:latin typeface="Letter-join 8" panose="02000805000000020003" pitchFamily="50" charset="0"/>
              </a:rPr>
              <a:t>is our biggest goal – all children choose and read books independently/with a buddy, in class daily for pleasure.</a:t>
            </a:r>
          </a:p>
          <a:p>
            <a:pPr marL="457200" indent="-457200">
              <a:buFont typeface="Arial" panose="020B0604020202020204" pitchFamily="34" charset="0"/>
              <a:buChar char="•"/>
            </a:pPr>
            <a:endParaRPr lang="en-GB" dirty="0">
              <a:latin typeface="Letter-join 8" panose="02000805000000020003" pitchFamily="50" charset="0"/>
            </a:endParaRPr>
          </a:p>
          <a:p>
            <a:r>
              <a:rPr lang="en-GB" dirty="0">
                <a:latin typeface="Letter-join 8" panose="02000805000000020003" pitchFamily="50" charset="0"/>
              </a:rPr>
              <a:t>~ Guided Reading takes place together as a class every Friday morning. We use high quality chapter books and texts. Teachers will read aloud so the children can focus on enjoying the text and think about given questions. </a:t>
            </a:r>
          </a:p>
          <a:p>
            <a:endParaRPr lang="en-GB" dirty="0">
              <a:latin typeface="Letter-join 8" panose="02000805000000020003" pitchFamily="50" charset="0"/>
            </a:endParaRPr>
          </a:p>
          <a:p>
            <a:r>
              <a:rPr lang="en-GB" dirty="0">
                <a:latin typeface="Letter-join 8" panose="02000805000000020003" pitchFamily="50" charset="0"/>
              </a:rPr>
              <a:t>~ We expect children to fill in their reading records at least 4 times a week – these can be a mixture of entries by themselves and parents. </a:t>
            </a:r>
          </a:p>
          <a:p>
            <a:endParaRPr lang="en-GB" dirty="0">
              <a:solidFill>
                <a:srgbClr val="000000"/>
              </a:solidFill>
              <a:latin typeface="Letter-join 8" panose="02000805000000020003"/>
              <a:ea typeface="Calibri" panose="020F0502020204030204" pitchFamily="34" charset="0"/>
              <a:cs typeface="Times New Roman" panose="02020603050405020304" pitchFamily="18" charset="0"/>
            </a:endParaRPr>
          </a:p>
          <a:p>
            <a:r>
              <a:rPr lang="en-GB" dirty="0">
                <a:latin typeface="Letter-join 8" panose="02000805000000020003"/>
              </a:rPr>
              <a:t>~ Any reading can go into reading records – </a:t>
            </a:r>
            <a:r>
              <a:rPr lang="en-GB" dirty="0" err="1">
                <a:latin typeface="Letter-join 8" panose="02000805000000020003"/>
              </a:rPr>
              <a:t>eg</a:t>
            </a:r>
            <a:r>
              <a:rPr lang="en-GB" dirty="0">
                <a:latin typeface="Letter-join 8" panose="02000805000000020003"/>
              </a:rPr>
              <a:t>. books you read to them (from home, school or library), audio books, magazines, information about topics of interest looked up online, song lyrics they’re interested in, poems, recipe books and Get Epic </a:t>
            </a:r>
            <a:r>
              <a:rPr lang="en-GB" dirty="0" err="1">
                <a:latin typeface="Letter-join 8" panose="02000805000000020003"/>
              </a:rPr>
              <a:t>etc</a:t>
            </a:r>
            <a:r>
              <a:rPr lang="en-GB" dirty="0">
                <a:latin typeface="Letter-join 8" panose="02000805000000020003"/>
              </a:rPr>
              <a:t>!</a:t>
            </a:r>
          </a:p>
          <a:p>
            <a:br>
              <a:rPr lang="en-GB" dirty="0">
                <a:solidFill>
                  <a:srgbClr val="000000"/>
                </a:solidFill>
                <a:latin typeface="Letter-join 8" panose="02000805000000020003"/>
                <a:ea typeface="Calibri" panose="020F0502020204030204" pitchFamily="34" charset="0"/>
                <a:cs typeface="Times New Roman" panose="02020603050405020304" pitchFamily="18" charset="0"/>
              </a:rPr>
            </a:br>
            <a:r>
              <a:rPr lang="en-GB" dirty="0">
                <a:solidFill>
                  <a:srgbClr val="000000"/>
                </a:solidFill>
                <a:latin typeface="Letter-join 8" panose="02000805000000020003"/>
                <a:ea typeface="Calibri" panose="020F0502020204030204" pitchFamily="34" charset="0"/>
                <a:cs typeface="Times New Roman" panose="02020603050405020304" pitchFamily="18" charset="0"/>
              </a:rPr>
              <a:t>~ Reading book colours are continuously reviewed: the aim is for Year 3 children to reach </a:t>
            </a:r>
            <a:r>
              <a:rPr lang="en-GB" b="1" dirty="0">
                <a:solidFill>
                  <a:srgbClr val="002060"/>
                </a:solidFill>
                <a:latin typeface="Letter-join 8" panose="02000805000000020003"/>
                <a:ea typeface="Calibri" panose="020F0502020204030204" pitchFamily="34" charset="0"/>
                <a:cs typeface="Times New Roman" panose="02020603050405020304" pitchFamily="18" charset="0"/>
              </a:rPr>
              <a:t>‘dark blue’ </a:t>
            </a:r>
            <a:r>
              <a:rPr lang="en-GB" dirty="0">
                <a:solidFill>
                  <a:srgbClr val="000000"/>
                </a:solidFill>
                <a:latin typeface="Letter-join 8" panose="02000805000000020003"/>
                <a:ea typeface="Calibri" panose="020F0502020204030204" pitchFamily="34" charset="0"/>
                <a:cs typeface="Times New Roman" panose="02020603050405020304" pitchFamily="18" charset="0"/>
              </a:rPr>
              <a:t>by the end of the year and for Year 4 children to be a </a:t>
            </a:r>
            <a:r>
              <a:rPr lang="en-GB" b="1" dirty="0">
                <a:solidFill>
                  <a:srgbClr val="000000"/>
                </a:solidFill>
                <a:latin typeface="Letter-join 8" panose="02000805000000020003"/>
                <a:ea typeface="Calibri" panose="020F0502020204030204" pitchFamily="34" charset="0"/>
                <a:cs typeface="Times New Roman" panose="02020603050405020304" pitchFamily="18" charset="0"/>
              </a:rPr>
              <a:t>free reader </a:t>
            </a:r>
            <a:r>
              <a:rPr lang="en-GB" dirty="0">
                <a:solidFill>
                  <a:srgbClr val="000000"/>
                </a:solidFill>
                <a:latin typeface="Letter-join 8" panose="02000805000000020003"/>
                <a:ea typeface="Calibri" panose="020F0502020204030204" pitchFamily="34" charset="0"/>
                <a:cs typeface="Times New Roman" panose="02020603050405020304" pitchFamily="18" charset="0"/>
              </a:rPr>
              <a:t>as they head into Upper KS2.</a:t>
            </a:r>
            <a:endParaRPr lang="en-GB" dirty="0">
              <a:latin typeface="Letter-join 8" panose="02000805000000020003" pitchFamily="50" charset="0"/>
            </a:endParaRPr>
          </a:p>
          <a:p>
            <a:endParaRPr lang="en-GB" dirty="0">
              <a:latin typeface="Letter-join 8" panose="02000805000000020003" pitchFamily="50" charset="0"/>
            </a:endParaRPr>
          </a:p>
          <a:p>
            <a:r>
              <a:rPr lang="en-GB" dirty="0">
                <a:latin typeface="Letter-join 8" panose="02000805000000020003" pitchFamily="50" charset="0"/>
              </a:rPr>
              <a:t>~ Children encouraged to change their reading books each morning upon entry into class (if </a:t>
            </a:r>
            <a:r>
              <a:rPr lang="en-GB" dirty="0" err="1">
                <a:latin typeface="Letter-join 8" panose="02000805000000020003" pitchFamily="50" charset="0"/>
              </a:rPr>
              <a:t>needbe</a:t>
            </a:r>
            <a:r>
              <a:rPr lang="en-GB" dirty="0">
                <a:latin typeface="Letter-join 8" panose="02000805000000020003" pitchFamily="50" charset="0"/>
              </a:rPr>
              <a:t>)</a:t>
            </a:r>
          </a:p>
          <a:p>
            <a:endParaRPr lang="en-GB" dirty="0">
              <a:latin typeface="Letter-join 8" panose="02000805000000020003" pitchFamily="50" charset="0"/>
            </a:endParaRPr>
          </a:p>
          <a:p>
            <a:r>
              <a:rPr lang="en-GB" dirty="0">
                <a:latin typeface="Letter-join 8" panose="02000805000000020003" pitchFamily="50" charset="0"/>
              </a:rPr>
              <a:t>~ Reading rewards to celebrate reading recorded in records. </a:t>
            </a:r>
          </a:p>
          <a:p>
            <a:endParaRPr lang="en-GB" dirty="0">
              <a:latin typeface="Letter-join 8" panose="02000805000000020003" pitchFamily="50" charset="0"/>
            </a:endParaRPr>
          </a:p>
          <a:p>
            <a:pPr>
              <a:lnSpc>
                <a:spcPct val="107000"/>
              </a:lnSpc>
              <a:spcAft>
                <a:spcPts val="800"/>
              </a:spcAft>
            </a:pPr>
            <a:r>
              <a:rPr lang="en-GB" dirty="0">
                <a:latin typeface="Letter-join 8" panose="02000805000000020003" pitchFamily="50" charset="0"/>
              </a:rPr>
              <a:t>~ </a:t>
            </a:r>
            <a:r>
              <a:rPr lang="en-US" dirty="0">
                <a:solidFill>
                  <a:srgbClr val="000000"/>
                </a:solidFill>
                <a:latin typeface="Letter-join 8" panose="02000805000000020003"/>
                <a:cs typeface="Times New Roman" panose="02020603050405020304" pitchFamily="18" charset="0"/>
              </a:rPr>
              <a:t>We e</a:t>
            </a:r>
            <a:r>
              <a:rPr lang="en-US" dirty="0">
                <a:solidFill>
                  <a:srgbClr val="000000"/>
                </a:solidFill>
                <a:latin typeface="Letter-join 8" panose="02000805000000020003"/>
                <a:ea typeface="Calibri" panose="020F0502020204030204" pitchFamily="34" charset="0"/>
                <a:cs typeface="Times New Roman" panose="02020603050405020304" pitchFamily="18" charset="0"/>
              </a:rPr>
              <a:t>ncourage children  to discuss book recommendations with one another.</a:t>
            </a:r>
          </a:p>
          <a:p>
            <a:endParaRPr lang="en-GB" sz="2000" dirty="0">
              <a:latin typeface="Letter-join 8" panose="02000805000000020003" pitchFamily="50" charset="0"/>
            </a:endParaRPr>
          </a:p>
          <a:p>
            <a:pPr marL="457200" indent="-457200">
              <a:buFont typeface="Arial" panose="020B0604020202020204" pitchFamily="34" charset="0"/>
              <a:buChar char="•"/>
            </a:pPr>
            <a:endParaRPr lang="en-GB" sz="2000" b="1" i="1" dirty="0">
              <a:latin typeface="Letter-join 8" panose="02000805000000020003" pitchFamily="50" charset="0"/>
            </a:endParaRPr>
          </a:p>
        </p:txBody>
      </p:sp>
      <p:pic>
        <p:nvPicPr>
          <p:cNvPr id="3" name="Picture 2" descr="Epic: Kids' Books &amp; Reading - Apps on Google Pl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7337" y="0"/>
            <a:ext cx="2008481" cy="101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ading and storytelling with children | Raising Children Net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5436435"/>
            <a:ext cx="2346036" cy="13196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0194137" y="2613891"/>
            <a:ext cx="1997863" cy="1001827"/>
          </a:xfrm>
          <a:prstGeom prst="rect">
            <a:avLst/>
          </a:prstGeom>
        </p:spPr>
      </p:pic>
    </p:spTree>
    <p:extLst>
      <p:ext uri="{BB962C8B-B14F-4D97-AF65-F5344CB8AC3E}">
        <p14:creationId xmlns:p14="http://schemas.microsoft.com/office/powerpoint/2010/main" val="23425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9173" y="139360"/>
            <a:ext cx="11425646" cy="646331"/>
          </a:xfrm>
          <a:prstGeom prst="rect">
            <a:avLst/>
          </a:prstGeom>
        </p:spPr>
        <p:txBody>
          <a:bodyPr wrap="square">
            <a:spAutoFit/>
          </a:bodyPr>
          <a:lstStyle/>
          <a:p>
            <a:r>
              <a:rPr lang="en-GB" sz="3600" b="1" dirty="0">
                <a:solidFill>
                  <a:srgbClr val="92D050"/>
                </a:solidFill>
                <a:latin typeface="Letter-join 8" panose="02000805000000020003"/>
              </a:rPr>
              <a:t>Literacy text this term…</a:t>
            </a:r>
          </a:p>
        </p:txBody>
      </p:sp>
      <p:pic>
        <p:nvPicPr>
          <p:cNvPr id="3" name="Picture 2">
            <a:extLst>
              <a:ext uri="{FF2B5EF4-FFF2-40B4-BE49-F238E27FC236}">
                <a16:creationId xmlns:a16="http://schemas.microsoft.com/office/drawing/2014/main" id="{5E4BE381-3290-4C3D-8CB8-62E6E1A0EF4E}"/>
              </a:ext>
            </a:extLst>
          </p:cNvPr>
          <p:cNvPicPr>
            <a:picLocks noChangeAspect="1"/>
          </p:cNvPicPr>
          <p:nvPr/>
        </p:nvPicPr>
        <p:blipFill>
          <a:blip r:embed="rId2"/>
          <a:stretch>
            <a:fillRect/>
          </a:stretch>
        </p:blipFill>
        <p:spPr>
          <a:xfrm>
            <a:off x="800606" y="1699490"/>
            <a:ext cx="4115895" cy="3685309"/>
          </a:xfrm>
          <a:prstGeom prst="rect">
            <a:avLst/>
          </a:prstGeom>
        </p:spPr>
      </p:pic>
      <p:sp>
        <p:nvSpPr>
          <p:cNvPr id="4" name="Rectangle 3">
            <a:extLst>
              <a:ext uri="{FF2B5EF4-FFF2-40B4-BE49-F238E27FC236}">
                <a16:creationId xmlns:a16="http://schemas.microsoft.com/office/drawing/2014/main" id="{CDA17DB1-F3FD-40D4-8E23-CC3470765290}"/>
              </a:ext>
            </a:extLst>
          </p:cNvPr>
          <p:cNvSpPr/>
          <p:nvPr/>
        </p:nvSpPr>
        <p:spPr>
          <a:xfrm>
            <a:off x="4994563" y="1349176"/>
            <a:ext cx="4919518" cy="4708981"/>
          </a:xfrm>
          <a:prstGeom prst="rect">
            <a:avLst/>
          </a:prstGeom>
        </p:spPr>
        <p:txBody>
          <a:bodyPr wrap="square">
            <a:spAutoFit/>
          </a:bodyPr>
          <a:lstStyle/>
          <a:p>
            <a:r>
              <a:rPr lang="en-US" sz="2000" dirty="0">
                <a:latin typeface="Letterjoin-Air Plus 8" panose="02000805000000020003" pitchFamily="50" charset="0"/>
              </a:rPr>
              <a:t>SYNOPSIS - A boy and his grandfather watch as a baby seal is born on the rocks near their home and from that day a special friendship is created between them. Despite his disability, the boy is a keen surfer, and he enjoys many afternoons surfing with the seals. One day, however, he gets into trouble in rough seas, and the young seal saves him. Their friendship brings happiness and meaning at the important stages of the boy's life.</a:t>
            </a:r>
            <a:endParaRPr lang="en-GB" sz="2000" dirty="0">
              <a:latin typeface="Letterjoin-Air Plus 8" panose="02000805000000020003" pitchFamily="50" charset="0"/>
            </a:endParaRPr>
          </a:p>
        </p:txBody>
      </p:sp>
      <p:pic>
        <p:nvPicPr>
          <p:cNvPr id="2" name="Picture 1"/>
          <p:cNvPicPr>
            <a:picLocks noChangeAspect="1"/>
          </p:cNvPicPr>
          <p:nvPr/>
        </p:nvPicPr>
        <p:blipFill>
          <a:blip r:embed="rId3"/>
          <a:stretch>
            <a:fillRect/>
          </a:stretch>
        </p:blipFill>
        <p:spPr>
          <a:xfrm>
            <a:off x="9112421" y="139360"/>
            <a:ext cx="2976784" cy="1209816"/>
          </a:xfrm>
          <a:prstGeom prst="rect">
            <a:avLst/>
          </a:prstGeom>
        </p:spPr>
      </p:pic>
    </p:spTree>
    <p:extLst>
      <p:ext uri="{BB962C8B-B14F-4D97-AF65-F5344CB8AC3E}">
        <p14:creationId xmlns:p14="http://schemas.microsoft.com/office/powerpoint/2010/main" val="209100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40" y="201308"/>
            <a:ext cx="8485216" cy="534436"/>
          </a:xfrm>
        </p:spPr>
        <p:txBody>
          <a:bodyPr>
            <a:noAutofit/>
          </a:bodyPr>
          <a:lstStyle/>
          <a:p>
            <a:r>
              <a:rPr lang="en-GB" b="1" dirty="0">
                <a:latin typeface="Letter-join 8" panose="02000805000000020003" pitchFamily="50" charset="0"/>
              </a:rPr>
              <a:t>Handwriting &amp; Spelling…</a:t>
            </a:r>
          </a:p>
        </p:txBody>
      </p:sp>
      <p:sp>
        <p:nvSpPr>
          <p:cNvPr id="4" name="Content Placeholder 2"/>
          <p:cNvSpPr txBox="1">
            <a:spLocks/>
          </p:cNvSpPr>
          <p:nvPr/>
        </p:nvSpPr>
        <p:spPr>
          <a:xfrm>
            <a:off x="217040" y="1009972"/>
            <a:ext cx="8687257" cy="5686391"/>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Tx/>
              <a:buSzPct val="100000"/>
              <a:buFont typeface="Arial" panose="020B0604020202020204" pitchFamily="34" charset="0"/>
              <a:buChar char="•"/>
            </a:pPr>
            <a:r>
              <a:rPr lang="en-GB" sz="2600" b="1" dirty="0">
                <a:solidFill>
                  <a:schemeClr val="tx1"/>
                </a:solidFill>
                <a:latin typeface="Letter-join 8" panose="02000805000000020003" pitchFamily="50" charset="0"/>
              </a:rPr>
              <a:t>Handwriting</a:t>
            </a:r>
            <a:r>
              <a:rPr lang="en-GB" sz="2600" dirty="0">
                <a:solidFill>
                  <a:schemeClr val="tx1"/>
                </a:solidFill>
                <a:latin typeface="Letter-join 8" panose="02000805000000020003" pitchFamily="50" charset="0"/>
              </a:rPr>
              <a:t> – children are expected to develop a cursive style that is consistently joined, throughout books. </a:t>
            </a:r>
          </a:p>
          <a:p>
            <a:pPr>
              <a:buClrTx/>
              <a:buSzPct val="100000"/>
              <a:buFont typeface="Arial" panose="020B0604020202020204" pitchFamily="34" charset="0"/>
              <a:buChar char="•"/>
            </a:pPr>
            <a:r>
              <a:rPr lang="en-GB" sz="2600" dirty="0">
                <a:solidFill>
                  <a:schemeClr val="tx1"/>
                </a:solidFill>
                <a:latin typeface="Letter-join 8" panose="02000805000000020003" pitchFamily="50" charset="0"/>
              </a:rPr>
              <a:t>Children can move onto </a:t>
            </a:r>
            <a:r>
              <a:rPr lang="en-GB" sz="2600" i="1" dirty="0">
                <a:solidFill>
                  <a:schemeClr val="tx1"/>
                </a:solidFill>
                <a:latin typeface="Letter-join 8" panose="02000805000000020003" pitchFamily="50" charset="0"/>
              </a:rPr>
              <a:t>black</a:t>
            </a:r>
            <a:r>
              <a:rPr lang="en-GB" sz="2600" dirty="0">
                <a:solidFill>
                  <a:schemeClr val="tx1"/>
                </a:solidFill>
                <a:latin typeface="Letter-join 8" panose="02000805000000020003" pitchFamily="50" charset="0"/>
              </a:rPr>
              <a:t> pen once they have achieved this.</a:t>
            </a:r>
          </a:p>
          <a:p>
            <a:pPr>
              <a:buClrTx/>
              <a:buSzPct val="100000"/>
              <a:buFont typeface="Arial" panose="020B0604020202020204" pitchFamily="34" charset="0"/>
              <a:buChar char="•"/>
            </a:pPr>
            <a:r>
              <a:rPr lang="en-GB" sz="2600" dirty="0">
                <a:solidFill>
                  <a:schemeClr val="tx1"/>
                </a:solidFill>
                <a:latin typeface="Letter-join 8" panose="02000805000000020003" pitchFamily="50" charset="0"/>
              </a:rPr>
              <a:t>We have a subscription to the Letter-join scheme where children can request log-</a:t>
            </a:r>
            <a:r>
              <a:rPr lang="en-GB" sz="2600" dirty="0" err="1">
                <a:solidFill>
                  <a:schemeClr val="tx1"/>
                </a:solidFill>
                <a:latin typeface="Letter-join 8" panose="02000805000000020003" pitchFamily="50" charset="0"/>
              </a:rPr>
              <a:t>ons</a:t>
            </a:r>
            <a:r>
              <a:rPr lang="en-GB" sz="2600" dirty="0">
                <a:solidFill>
                  <a:schemeClr val="tx1"/>
                </a:solidFill>
                <a:latin typeface="Letter-join 8" panose="02000805000000020003" pitchFamily="50" charset="0"/>
              </a:rPr>
              <a:t> to practice their letter formation online at home.</a:t>
            </a:r>
          </a:p>
          <a:p>
            <a:pPr marL="68580" indent="0">
              <a:buClrTx/>
              <a:buSzPct val="100000"/>
              <a:buNone/>
            </a:pPr>
            <a:endParaRPr lang="en-GB" sz="2600" dirty="0">
              <a:solidFill>
                <a:schemeClr val="tx1"/>
              </a:solidFill>
              <a:latin typeface="Letter-join 8" panose="02000805000000020003" pitchFamily="50" charset="0"/>
            </a:endParaRPr>
          </a:p>
          <a:p>
            <a:pPr>
              <a:buClrTx/>
              <a:buSzPct val="100000"/>
              <a:buFont typeface="Arial" panose="020B0604020202020204" pitchFamily="34" charset="0"/>
              <a:buChar char="•"/>
            </a:pPr>
            <a:endParaRPr lang="en-GB" sz="1100" dirty="0">
              <a:solidFill>
                <a:schemeClr val="tx1"/>
              </a:solidFill>
              <a:latin typeface="Letter-join 8" panose="02000805000000020003" pitchFamily="50" charset="0"/>
            </a:endParaRPr>
          </a:p>
          <a:p>
            <a:pPr>
              <a:buClrTx/>
              <a:buSzPct val="100000"/>
              <a:buFont typeface="Arial" panose="020B0604020202020204" pitchFamily="34" charset="0"/>
              <a:buChar char="•"/>
            </a:pPr>
            <a:r>
              <a:rPr lang="en-GB" sz="2600" b="1" dirty="0">
                <a:solidFill>
                  <a:schemeClr val="tx1"/>
                </a:solidFill>
                <a:latin typeface="Letter-join 8" panose="02000805000000020003" pitchFamily="50" charset="0"/>
              </a:rPr>
              <a:t>Spelling</a:t>
            </a:r>
            <a:r>
              <a:rPr lang="en-GB" sz="2600" dirty="0">
                <a:solidFill>
                  <a:schemeClr val="tx1"/>
                </a:solidFill>
                <a:latin typeface="Letter-join 8" panose="02000805000000020003" pitchFamily="50" charset="0"/>
              </a:rPr>
              <a:t> – children are expected to learn and spell the common exception words on the Year 3/4 National spelling list with increasing accuracy. We practise other spelling rules through our Pathways Literacy programme too.</a:t>
            </a:r>
          </a:p>
          <a:p>
            <a:pPr>
              <a:buClrTx/>
              <a:buSzPct val="100000"/>
              <a:buFont typeface="Arial" panose="020B0604020202020204" pitchFamily="34" charset="0"/>
              <a:buChar char="•"/>
            </a:pPr>
            <a:r>
              <a:rPr lang="en-GB" sz="2600" dirty="0">
                <a:latin typeface="Letter-join 8" panose="02000805000000020003" pitchFamily="50" charset="0"/>
              </a:rPr>
              <a:t>We have high standards of presentation and encourage all to take pride in their work.</a:t>
            </a:r>
            <a:endParaRPr lang="en-GB" dirty="0">
              <a:solidFill>
                <a:schemeClr val="tx1"/>
              </a:solidFill>
              <a:latin typeface="Letter-join 8" panose="02000805000000020003" pitchFamily="50" charset="0"/>
            </a:endParaRPr>
          </a:p>
        </p:txBody>
      </p:sp>
      <p:pic>
        <p:nvPicPr>
          <p:cNvPr id="5" name="Picture 4"/>
          <p:cNvPicPr>
            <a:picLocks noChangeAspect="1"/>
          </p:cNvPicPr>
          <p:nvPr/>
        </p:nvPicPr>
        <p:blipFill>
          <a:blip r:embed="rId2"/>
          <a:stretch>
            <a:fillRect/>
          </a:stretch>
        </p:blipFill>
        <p:spPr>
          <a:xfrm>
            <a:off x="9061223" y="924865"/>
            <a:ext cx="2999921" cy="1855529"/>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9038298" y="4679785"/>
            <a:ext cx="3022846" cy="2016578"/>
          </a:xfrm>
          <a:prstGeom prst="rect">
            <a:avLst/>
          </a:prstGeom>
          <a:ln>
            <a:solidFill>
              <a:schemeClr val="tx1"/>
            </a:solidFill>
          </a:ln>
        </p:spPr>
      </p:pic>
      <p:pic>
        <p:nvPicPr>
          <p:cNvPr id="6146" name="Picture 2" descr="Image result for writing 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3020" y="-39829"/>
            <a:ext cx="1512588" cy="11336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9893738" y="3074307"/>
            <a:ext cx="1538275" cy="1182255"/>
          </a:xfrm>
          <a:prstGeom prst="rect">
            <a:avLst/>
          </a:prstGeom>
        </p:spPr>
      </p:pic>
    </p:spTree>
    <p:extLst>
      <p:ext uri="{BB962C8B-B14F-4D97-AF65-F5344CB8AC3E}">
        <p14:creationId xmlns:p14="http://schemas.microsoft.com/office/powerpoint/2010/main" val="185554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09" y="72580"/>
            <a:ext cx="9366325" cy="1143000"/>
          </a:xfrm>
        </p:spPr>
        <p:txBody>
          <a:bodyPr/>
          <a:lstStyle/>
          <a:p>
            <a:r>
              <a:rPr lang="en-GB" b="1" dirty="0">
                <a:latin typeface="Letter-join 8" panose="02000805000000020003" pitchFamily="50" charset="0"/>
              </a:rPr>
              <a:t>Maths…</a:t>
            </a:r>
          </a:p>
        </p:txBody>
      </p:sp>
      <p:sp>
        <p:nvSpPr>
          <p:cNvPr id="3" name="Content Placeholder 2"/>
          <p:cNvSpPr>
            <a:spLocks noGrp="1"/>
          </p:cNvSpPr>
          <p:nvPr>
            <p:ph idx="1"/>
          </p:nvPr>
        </p:nvSpPr>
        <p:spPr>
          <a:xfrm>
            <a:off x="276175" y="644080"/>
            <a:ext cx="9652762" cy="5488020"/>
          </a:xfrm>
        </p:spPr>
        <p:txBody>
          <a:bodyPr>
            <a:noAutofit/>
          </a:bodyPr>
          <a:lstStyle/>
          <a:p>
            <a:pPr marL="0" indent="0">
              <a:buNone/>
            </a:pPr>
            <a:r>
              <a:rPr lang="en-GB" sz="2400" dirty="0">
                <a:latin typeface="Letter-join 8" panose="02000805000000020003" pitchFamily="50" charset="0"/>
              </a:rPr>
              <a:t>~ We follow the White Rose scheme for Maths lessons.</a:t>
            </a:r>
          </a:p>
          <a:p>
            <a:pPr marL="0" indent="0">
              <a:buNone/>
            </a:pPr>
            <a:r>
              <a:rPr lang="en-GB" sz="2400" dirty="0">
                <a:latin typeface="Letter-join 8" panose="02000805000000020003" pitchFamily="50" charset="0"/>
              </a:rPr>
              <a:t>~ Help children at home learn their times tables by using TTRS (Times Table Rock Stars – all have their own log-in.</a:t>
            </a:r>
          </a:p>
          <a:p>
            <a:pPr marL="0" indent="0">
              <a:buNone/>
            </a:pPr>
            <a:endParaRPr lang="en-GB" sz="2400" b="1" dirty="0">
              <a:latin typeface="Letter-join 8" panose="02000805000000020003" pitchFamily="50" charset="0"/>
            </a:endParaRPr>
          </a:p>
          <a:p>
            <a:pPr marL="0" indent="0">
              <a:buNone/>
            </a:pPr>
            <a:r>
              <a:rPr lang="en-GB" sz="2400" b="1" dirty="0">
                <a:latin typeface="Letter-join 8" panose="02000805000000020003" pitchFamily="50" charset="0"/>
              </a:rPr>
              <a:t>End of year expectation for Year 3 </a:t>
            </a:r>
            <a:r>
              <a:rPr lang="en-GB" sz="2400" dirty="0">
                <a:latin typeface="Letter-join 8" panose="02000805000000020003" pitchFamily="50" charset="0"/>
              </a:rPr>
              <a:t>(x , ÷, out of order)</a:t>
            </a:r>
          </a:p>
          <a:p>
            <a:pPr>
              <a:buFontTx/>
              <a:buChar char="-"/>
            </a:pPr>
            <a:r>
              <a:rPr lang="en-GB" sz="2400" dirty="0">
                <a:latin typeface="Letter-join 8" panose="02000805000000020003" pitchFamily="50" charset="0"/>
              </a:rPr>
              <a:t>3s, 4s, 8s - in addition to recalling the 2s, 5s and 10s from Year 2.</a:t>
            </a:r>
          </a:p>
          <a:p>
            <a:pPr marL="0" indent="0">
              <a:buNone/>
            </a:pPr>
            <a:r>
              <a:rPr lang="en-GB" sz="2400" b="1" dirty="0">
                <a:latin typeface="Letter-join 8" panose="02000805000000020003" pitchFamily="50" charset="0"/>
              </a:rPr>
              <a:t>End of year expectation for Year 4 </a:t>
            </a:r>
            <a:r>
              <a:rPr lang="en-GB" sz="2400" dirty="0">
                <a:latin typeface="Letter-join 8" panose="02000805000000020003" pitchFamily="50" charset="0"/>
              </a:rPr>
              <a:t>(x , ÷, out of order)</a:t>
            </a:r>
          </a:p>
          <a:p>
            <a:pPr>
              <a:buFontTx/>
              <a:buChar char="-"/>
            </a:pPr>
            <a:r>
              <a:rPr lang="en-GB" sz="2400" dirty="0">
                <a:latin typeface="Letter-join 8" panose="02000805000000020003" pitchFamily="50" charset="0"/>
              </a:rPr>
              <a:t>6s, 7s, 9s - all facts up to 12 x 12. </a:t>
            </a:r>
          </a:p>
          <a:p>
            <a:pPr marL="0" indent="0">
              <a:buNone/>
            </a:pPr>
            <a:endParaRPr lang="en-GB" sz="2400" dirty="0">
              <a:latin typeface="Letter-join 8" panose="02000805000000020003" pitchFamily="50" charset="0"/>
            </a:endParaRPr>
          </a:p>
          <a:p>
            <a:pPr marL="0" indent="0">
              <a:buNone/>
            </a:pPr>
            <a:r>
              <a:rPr lang="en-GB" sz="2400" dirty="0">
                <a:latin typeface="Letter-join 8" panose="02000805000000020003" pitchFamily="50" charset="0"/>
              </a:rPr>
              <a:t>~ Formal national testing of times tables takes place for all Year 4 pupils towards the end of the year in the Summer term. </a:t>
            </a:r>
          </a:p>
        </p:txBody>
      </p:sp>
      <p:pic>
        <p:nvPicPr>
          <p:cNvPr id="4100" name="Picture 4" descr="Image result for numerac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0903" y="2524835"/>
            <a:ext cx="2006857" cy="1551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830166" y="4914029"/>
            <a:ext cx="2273808" cy="1789571"/>
          </a:xfrm>
          <a:prstGeom prst="rect">
            <a:avLst/>
          </a:prstGeom>
        </p:spPr>
      </p:pic>
      <p:pic>
        <p:nvPicPr>
          <p:cNvPr id="5" name="Picture 4"/>
          <p:cNvPicPr>
            <a:picLocks noChangeAspect="1"/>
          </p:cNvPicPr>
          <p:nvPr/>
        </p:nvPicPr>
        <p:blipFill>
          <a:blip r:embed="rId4"/>
          <a:stretch>
            <a:fillRect/>
          </a:stretch>
        </p:blipFill>
        <p:spPr>
          <a:xfrm>
            <a:off x="9830166" y="42968"/>
            <a:ext cx="2332931" cy="1644073"/>
          </a:xfrm>
          <a:prstGeom prst="rect">
            <a:avLst/>
          </a:prstGeom>
        </p:spPr>
      </p:pic>
    </p:spTree>
    <p:extLst>
      <p:ext uri="{BB962C8B-B14F-4D97-AF65-F5344CB8AC3E}">
        <p14:creationId xmlns:p14="http://schemas.microsoft.com/office/powerpoint/2010/main" val="306183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26" y="175490"/>
            <a:ext cx="9366325" cy="1143000"/>
          </a:xfrm>
        </p:spPr>
        <p:txBody>
          <a:bodyPr/>
          <a:lstStyle/>
          <a:p>
            <a:r>
              <a:rPr lang="en-GB" b="1" dirty="0">
                <a:latin typeface="Letter-join 8" panose="02000805000000020003" pitchFamily="50" charset="0"/>
              </a:rPr>
              <a:t>Homework…</a:t>
            </a:r>
          </a:p>
        </p:txBody>
      </p:sp>
      <p:sp>
        <p:nvSpPr>
          <p:cNvPr id="3" name="Content Placeholder 2"/>
          <p:cNvSpPr>
            <a:spLocks noGrp="1"/>
          </p:cNvSpPr>
          <p:nvPr>
            <p:ph idx="1"/>
          </p:nvPr>
        </p:nvSpPr>
        <p:spPr>
          <a:xfrm>
            <a:off x="301821" y="951345"/>
            <a:ext cx="11166764" cy="5519406"/>
          </a:xfrm>
        </p:spPr>
        <p:txBody>
          <a:bodyPr>
            <a:noAutofit/>
          </a:bodyPr>
          <a:lstStyle/>
          <a:p>
            <a:pPr marL="68580" indent="0">
              <a:buNone/>
            </a:pPr>
            <a:r>
              <a:rPr lang="en-GB" sz="2400" b="1" dirty="0">
                <a:latin typeface="Letter-join 8" panose="02000805000000020003" pitchFamily="50" charset="0"/>
              </a:rPr>
              <a:t>Given out on Thursdays and handed in on Tuesdays.</a:t>
            </a:r>
          </a:p>
          <a:p>
            <a:pPr marL="68580" indent="0">
              <a:buNone/>
            </a:pPr>
            <a:endParaRPr lang="en-GB" sz="2000" b="1" dirty="0">
              <a:latin typeface="Letter-join 8" panose="02000805000000020003" pitchFamily="50" charset="0"/>
            </a:endParaRPr>
          </a:p>
          <a:p>
            <a:r>
              <a:rPr lang="en-GB" sz="2000" dirty="0">
                <a:latin typeface="Letter-join 8" panose="02000805000000020003" pitchFamily="50" charset="0"/>
              </a:rPr>
              <a:t>Maths - 1 sheet per week, set by the maths teacher.</a:t>
            </a:r>
            <a:endParaRPr lang="en-GB" sz="2400" dirty="0">
              <a:latin typeface="Letter-join 8" panose="02000805000000020003" pitchFamily="50" charset="0"/>
            </a:endParaRPr>
          </a:p>
          <a:p>
            <a:r>
              <a:rPr lang="en-GB" sz="2000" dirty="0">
                <a:latin typeface="Letter-join 8" panose="02000805000000020003" pitchFamily="50" charset="0"/>
              </a:rPr>
              <a:t>Times tables -30 minute sessions on TTRS.</a:t>
            </a:r>
          </a:p>
          <a:p>
            <a:r>
              <a:rPr lang="en-GB" sz="2000" dirty="0">
                <a:latin typeface="Letter-join 8" panose="02000805000000020003" pitchFamily="50" charset="0"/>
              </a:rPr>
              <a:t>Spellings – learning a list of words &amp; connected task.</a:t>
            </a:r>
          </a:p>
          <a:p>
            <a:r>
              <a:rPr lang="en-GB" sz="2000" dirty="0">
                <a:latin typeface="Letter-join 8" panose="02000805000000020003" pitchFamily="50" charset="0"/>
              </a:rPr>
              <a:t>Reading – a minimum of 4 times each week. </a:t>
            </a:r>
          </a:p>
          <a:p>
            <a:pPr marL="0" indent="0">
              <a:buNone/>
            </a:pPr>
            <a:r>
              <a:rPr lang="en-GB" sz="2000" dirty="0">
                <a:latin typeface="Letter-join 8" panose="02000805000000020003" pitchFamily="50" charset="0"/>
              </a:rPr>
              <a:t>      *Reading records handed in the following week.</a:t>
            </a:r>
          </a:p>
          <a:p>
            <a:pPr marL="0" indent="0">
              <a:buNone/>
            </a:pPr>
            <a:r>
              <a:rPr lang="en-GB" sz="2000" dirty="0">
                <a:latin typeface="Letter-join 8" panose="02000805000000020003" pitchFamily="50" charset="0"/>
              </a:rPr>
              <a:t>+ Learning Logs sent home each term – research tasks linked to Topics.</a:t>
            </a:r>
          </a:p>
          <a:p>
            <a:pPr marL="0" indent="0">
              <a:buNone/>
            </a:pPr>
            <a:endParaRPr lang="en-GB" sz="2000" dirty="0">
              <a:latin typeface="Letter-join 8" panose="02000805000000020003" pitchFamily="50" charset="0"/>
            </a:endParaRPr>
          </a:p>
          <a:p>
            <a:pPr marL="68580" indent="0">
              <a:buNone/>
            </a:pPr>
            <a:r>
              <a:rPr lang="en-GB" sz="2000" b="1" dirty="0">
                <a:latin typeface="Letter-join 8" panose="02000805000000020003" pitchFamily="50" charset="0"/>
              </a:rPr>
              <a:t>If there is any reason as to why your child is unable to hand in their homework, please send in a brief note to let us know.</a:t>
            </a:r>
          </a:p>
          <a:p>
            <a:pPr marL="68580" indent="0">
              <a:buNone/>
            </a:pPr>
            <a:endParaRPr lang="en-GB" sz="2000" dirty="0">
              <a:latin typeface="Letter-join 8" panose="02000805000000020003" pitchFamily="50" charset="0"/>
            </a:endParaRPr>
          </a:p>
          <a:p>
            <a:pPr marL="68580" indent="0">
              <a:buNone/>
            </a:pPr>
            <a:r>
              <a:rPr lang="en-GB" sz="2000" dirty="0">
                <a:latin typeface="Letter-join 8" panose="02000805000000020003" pitchFamily="50" charset="0"/>
              </a:rPr>
              <a:t>*We do provide a homework club on a Thursday.</a:t>
            </a:r>
          </a:p>
        </p:txBody>
      </p:sp>
      <p:pic>
        <p:nvPicPr>
          <p:cNvPr id="4" name="Picture 3"/>
          <p:cNvPicPr>
            <a:picLocks noChangeAspect="1"/>
          </p:cNvPicPr>
          <p:nvPr/>
        </p:nvPicPr>
        <p:blipFill>
          <a:blip r:embed="rId2"/>
          <a:stretch>
            <a:fillRect/>
          </a:stretch>
        </p:blipFill>
        <p:spPr>
          <a:xfrm>
            <a:off x="8183418" y="5621870"/>
            <a:ext cx="3897092" cy="1117602"/>
          </a:xfrm>
          <a:prstGeom prst="rect">
            <a:avLst/>
          </a:prstGeom>
        </p:spPr>
      </p:pic>
      <p:pic>
        <p:nvPicPr>
          <p:cNvPr id="5" name="Picture 4"/>
          <p:cNvPicPr>
            <a:picLocks noChangeAspect="1"/>
          </p:cNvPicPr>
          <p:nvPr/>
        </p:nvPicPr>
        <p:blipFill>
          <a:blip r:embed="rId3"/>
          <a:stretch>
            <a:fillRect/>
          </a:stretch>
        </p:blipFill>
        <p:spPr>
          <a:xfrm>
            <a:off x="10454356" y="134345"/>
            <a:ext cx="1568419" cy="1740637"/>
          </a:xfrm>
          <a:prstGeom prst="rect">
            <a:avLst/>
          </a:prstGeom>
        </p:spPr>
      </p:pic>
    </p:spTree>
    <p:extLst>
      <p:ext uri="{BB962C8B-B14F-4D97-AF65-F5344CB8AC3E}">
        <p14:creationId xmlns:p14="http://schemas.microsoft.com/office/powerpoint/2010/main" val="30649688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ba29727-eb24-4263-8154-caa21ef7ba3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8FF3AA633EE14C99F19FC7D692D947" ma:contentTypeVersion="17" ma:contentTypeDescription="Create a new document." ma:contentTypeScope="" ma:versionID="2957ede1d87d8b293b686a0fecee1232">
  <xsd:schema xmlns:xsd="http://www.w3.org/2001/XMLSchema" xmlns:xs="http://www.w3.org/2001/XMLSchema" xmlns:p="http://schemas.microsoft.com/office/2006/metadata/properties" xmlns:ns3="aba29727-eb24-4263-8154-caa21ef7ba36" xmlns:ns4="aaa8e5fb-eee2-4025-b9d4-1b2758f1b0e9" targetNamespace="http://schemas.microsoft.com/office/2006/metadata/properties" ma:root="true" ma:fieldsID="df6a77cd0cd9daa1c4fd401f6c9c8630" ns3:_="" ns4:_="">
    <xsd:import namespace="aba29727-eb24-4263-8154-caa21ef7ba36"/>
    <xsd:import namespace="aaa8e5fb-eee2-4025-b9d4-1b2758f1b0e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29727-eb24-4263-8154-caa21ef7ba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a8e5fb-eee2-4025-b9d4-1b2758f1b0e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1A61BD-103F-4F1F-A46A-AF76656F2F1B}">
  <ds:schemaRefs>
    <ds:schemaRef ds:uri="http://schemas.microsoft.com/sharepoint/v3/contenttype/forms"/>
  </ds:schemaRefs>
</ds:datastoreItem>
</file>

<file path=customXml/itemProps2.xml><?xml version="1.0" encoding="utf-8"?>
<ds:datastoreItem xmlns:ds="http://schemas.openxmlformats.org/officeDocument/2006/customXml" ds:itemID="{719D2439-A957-48DF-A8A2-B1244C4091E8}">
  <ds:schemaRefs>
    <ds:schemaRef ds:uri="http://purl.org/dc/terms/"/>
    <ds:schemaRef ds:uri="http://purl.org/dc/elements/1.1/"/>
    <ds:schemaRef ds:uri="aba29727-eb24-4263-8154-caa21ef7ba36"/>
    <ds:schemaRef ds:uri="aaa8e5fb-eee2-4025-b9d4-1b2758f1b0e9"/>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721DFB0-BE86-4C80-AA5F-3C9B03E7A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a29727-eb24-4263-8154-caa21ef7ba36"/>
    <ds:schemaRef ds:uri="aaa8e5fb-eee2-4025-b9d4-1b2758f1b0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1514</TotalTime>
  <Words>1150</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Calibri</vt:lpstr>
      <vt:lpstr>Comic Sans MS</vt:lpstr>
      <vt:lpstr>Letter-join 8</vt:lpstr>
      <vt:lpstr>Letter-join Plus 8</vt:lpstr>
      <vt:lpstr>Letterjoin-Air Plus 8</vt:lpstr>
      <vt:lpstr>OpenDyslexicAlta</vt:lpstr>
      <vt:lpstr>Times New Roman</vt:lpstr>
      <vt:lpstr>Trebuchet MS</vt:lpstr>
      <vt:lpstr>Wingdings 2</vt:lpstr>
      <vt:lpstr>Wingdings 3</vt:lpstr>
      <vt:lpstr>Facet</vt:lpstr>
      <vt:lpstr> Year 3 and 4  Information Evening 2024</vt:lpstr>
      <vt:lpstr>Class organisation…</vt:lpstr>
      <vt:lpstr>A typical school week…</vt:lpstr>
      <vt:lpstr>Expectations in Year 3 and 4…</vt:lpstr>
      <vt:lpstr>PowerPoint Presentation</vt:lpstr>
      <vt:lpstr>PowerPoint Presentation</vt:lpstr>
      <vt:lpstr>Handwriting &amp; Spelling…</vt:lpstr>
      <vt:lpstr>Maths…</vt:lpstr>
      <vt:lpstr>Homework…</vt:lpstr>
      <vt:lpstr>Our school learning powers…</vt:lpstr>
      <vt:lpstr>Extra info…</vt:lpstr>
      <vt:lpstr>Thankyou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and 4 Information Evening</dc:title>
  <dc:creator>Edward Amesbury</dc:creator>
  <cp:lastModifiedBy>SCH8752014</cp:lastModifiedBy>
  <cp:revision>96</cp:revision>
  <cp:lastPrinted>2018-10-09T11:57:45Z</cp:lastPrinted>
  <dcterms:created xsi:type="dcterms:W3CDTF">2018-10-03T15:29:39Z</dcterms:created>
  <dcterms:modified xsi:type="dcterms:W3CDTF">2024-10-06T11:18:10Z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0x010100738FF3AA633EE14C99F19FC7D692D947</vt:lpwstr>
  </property>
</Properties>
</file>