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73" r:id="rId4"/>
    <p:sldId id="274" r:id="rId5"/>
    <p:sldId id="262" r:id="rId6"/>
    <p:sldId id="275" r:id="rId7"/>
    <p:sldId id="276" r:id="rId8"/>
    <p:sldId id="272" r:id="rId9"/>
    <p:sldId id="277" r:id="rId10"/>
    <p:sldId id="278" r:id="rId11"/>
    <p:sldId id="264" r:id="rId12"/>
    <p:sldId id="26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Nixon" initials="KN" lastIdx="0" clrIdx="0">
    <p:extLst>
      <p:ext uri="{19B8F6BF-5375-455C-9EA6-DF929625EA0E}">
        <p15:presenceInfo xmlns:p15="http://schemas.microsoft.com/office/powerpoint/2012/main" userId="S-1-5-21-1050573452-916275488-316617838-204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DCE6F2"/>
    <a:srgbClr val="E1FF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8" autoAdjust="0"/>
    <p:restoredTop sz="94629" autoAdjust="0"/>
  </p:normalViewPr>
  <p:slideViewPr>
    <p:cSldViewPr>
      <p:cViewPr varScale="1">
        <p:scale>
          <a:sx n="73" d="100"/>
          <a:sy n="73" d="100"/>
        </p:scale>
        <p:origin x="115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3148A0C-5545-4FC6-8260-43FCC71C66DC}"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FA634-1616-4FC1-80DA-900724ED22C5}" type="slidenum">
              <a:rPr lang="en-US" smtClean="0"/>
              <a:t>‹#›</a:t>
            </a:fld>
            <a:endParaRPr lang="en-US"/>
          </a:p>
        </p:txBody>
      </p:sp>
    </p:spTree>
    <p:extLst>
      <p:ext uri="{BB962C8B-B14F-4D97-AF65-F5344CB8AC3E}">
        <p14:creationId xmlns:p14="http://schemas.microsoft.com/office/powerpoint/2010/main" val="19031808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48A0C-5545-4FC6-8260-43FCC71C66DC}" type="datetimeFigureOut">
              <a:rPr lang="en-US" smtClean="0"/>
              <a:t>6/30/2020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FA634-1616-4FC1-80DA-900724ED22C5}" type="slidenum">
              <a:rPr lang="en-US" smtClean="0"/>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4659" y="44624"/>
            <a:ext cx="2817118" cy="1227088"/>
          </a:xfrm>
          <a:prstGeom prst="rect">
            <a:avLst/>
          </a:prstGeom>
        </p:spPr>
      </p:pic>
    </p:spTree>
    <p:extLst>
      <p:ext uri="{BB962C8B-B14F-4D97-AF65-F5344CB8AC3E}">
        <p14:creationId xmlns:p14="http://schemas.microsoft.com/office/powerpoint/2010/main" val="2134202901"/>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hyperlink" Target="https://www.childline.org.uk/" TargetMode="External"/><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google.co.uk/url?sa=i&amp;url=https://www.shutterstock.com/search/music%2Bnotes&amp;psig=AOvVaw36Kum832s1FqN723nDiWZp&amp;ust=1589960698162000&amp;source=images&amp;cd=vfe&amp;ved=0CAIQjRxqFwoTCKjYwae3v-kCFQAAAAAdAAAAABAE" TargetMode="Externa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0579" y="1916832"/>
            <a:ext cx="184730" cy="193899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endParaRPr lang="en-US" sz="4000" b="1" cap="none" spc="0"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4000" b="1" dirty="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4000" b="1" cap="none" spc="0" dirty="0" smtClean="0">
              <a:ln/>
              <a:solidFill>
                <a:schemeClr val="accent4"/>
              </a:solidFill>
              <a:effectLst>
                <a:glow rad="228600">
                  <a:schemeClr val="accent1">
                    <a:satMod val="175000"/>
                    <a:alpha val="40000"/>
                  </a:schemeClr>
                </a:glow>
              </a:effectLst>
              <a:latin typeface="Comic Sans MS" panose="030F0702030302020204" pitchFamily="66" charset="0"/>
            </a:endParaRPr>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356" y="2564904"/>
            <a:ext cx="1816764" cy="207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62881" y="1052736"/>
            <a:ext cx="7704856" cy="5386090"/>
          </a:xfrm>
          <a:prstGeom prst="rect">
            <a:avLst/>
          </a:prstGeom>
          <a:noFill/>
        </p:spPr>
        <p:txBody>
          <a:bodyPr wrap="square" rtlCol="0">
            <a:spAutoFit/>
          </a:bodyPr>
          <a:lstStyle/>
          <a:p>
            <a:pPr algn="ctr"/>
            <a:r>
              <a:rPr lang="en-US" sz="4800" b="1" dirty="0" smtClean="0">
                <a:ln/>
                <a:solidFill>
                  <a:schemeClr val="accent4"/>
                </a:solidFill>
                <a:effectLst>
                  <a:glow rad="228600">
                    <a:schemeClr val="accent1">
                      <a:satMod val="175000"/>
                      <a:alpha val="40000"/>
                    </a:schemeClr>
                  </a:glow>
                </a:effectLst>
                <a:latin typeface="Comic Sans MS" panose="030F0702030302020204" pitchFamily="66" charset="0"/>
              </a:rPr>
              <a:t>Whilst You </a:t>
            </a:r>
            <a:r>
              <a:rPr lang="en-US" sz="4800" b="1" dirty="0">
                <a:ln/>
                <a:solidFill>
                  <a:schemeClr val="accent4"/>
                </a:solidFill>
                <a:effectLst>
                  <a:glow rad="228600">
                    <a:schemeClr val="accent1">
                      <a:satMod val="175000"/>
                      <a:alpha val="40000"/>
                    </a:schemeClr>
                  </a:glow>
                </a:effectLst>
                <a:latin typeface="Comic Sans MS" panose="030F0702030302020204" pitchFamily="66" charset="0"/>
              </a:rPr>
              <a:t>A</a:t>
            </a:r>
            <a:r>
              <a:rPr lang="en-US" sz="4800" b="1" dirty="0" smtClean="0">
                <a:ln/>
                <a:solidFill>
                  <a:schemeClr val="accent4"/>
                </a:solidFill>
                <a:effectLst>
                  <a:glow rad="228600">
                    <a:schemeClr val="accent1">
                      <a:satMod val="175000"/>
                      <a:alpha val="40000"/>
                    </a:schemeClr>
                  </a:glow>
                </a:effectLst>
                <a:latin typeface="Comic Sans MS" panose="030F0702030302020204" pitchFamily="66" charset="0"/>
              </a:rPr>
              <a:t>re </a:t>
            </a:r>
            <a:r>
              <a:rPr lang="en-US" sz="4800" b="1" dirty="0">
                <a:ln/>
                <a:solidFill>
                  <a:schemeClr val="accent4"/>
                </a:solidFill>
                <a:effectLst>
                  <a:glow rad="228600">
                    <a:schemeClr val="accent1">
                      <a:satMod val="175000"/>
                      <a:alpha val="40000"/>
                    </a:schemeClr>
                  </a:glow>
                </a:effectLst>
                <a:latin typeface="Comic Sans MS" panose="030F0702030302020204" pitchFamily="66" charset="0"/>
              </a:rPr>
              <a:t>A</a:t>
            </a:r>
            <a:r>
              <a:rPr lang="en-US" sz="4800" b="1" dirty="0" smtClean="0">
                <a:ln/>
                <a:solidFill>
                  <a:schemeClr val="accent4"/>
                </a:solidFill>
                <a:effectLst>
                  <a:glow rad="228600">
                    <a:schemeClr val="accent1">
                      <a:satMod val="175000"/>
                      <a:alpha val="40000"/>
                    </a:schemeClr>
                  </a:glow>
                </a:effectLst>
                <a:latin typeface="Comic Sans MS" panose="030F0702030302020204" pitchFamily="66" charset="0"/>
              </a:rPr>
              <a:t>t Home</a:t>
            </a:r>
          </a:p>
          <a:p>
            <a:pPr algn="ctr"/>
            <a:r>
              <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rPr>
              <a:t>We are going to stay in touch</a:t>
            </a:r>
          </a:p>
          <a:p>
            <a:pPr algn="ctr"/>
            <a:endPar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r>
              <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rPr>
              <a:t>Edition 12</a:t>
            </a:r>
          </a:p>
          <a:p>
            <a:pPr algn="ctr"/>
            <a:endParaRPr lang="en-US" sz="2800" b="1" dirty="0">
              <a:ln/>
              <a:solidFill>
                <a:schemeClr val="accent4"/>
              </a:solidFill>
              <a:effectLst>
                <a:glow rad="228600">
                  <a:schemeClr val="accent1">
                    <a:satMod val="175000"/>
                    <a:alpha val="40000"/>
                  </a:schemeClr>
                </a:glow>
              </a:effectLst>
              <a:latin typeface="Comic Sans MS" panose="030F0702030302020204" pitchFamily="66" charset="0"/>
            </a:endParaRPr>
          </a:p>
          <a:p>
            <a:pPr algn="ctr"/>
            <a:r>
              <a:rPr lang="en-GB" sz="3200" dirty="0" smtClean="0">
                <a:solidFill>
                  <a:schemeClr val="tx2">
                    <a:lumMod val="75000"/>
                  </a:schemeClr>
                </a:solidFill>
                <a:latin typeface="Comic Sans MS" panose="030F0702030302020204" pitchFamily="66" charset="0"/>
              </a:rPr>
              <a:t>23rd June 2020</a:t>
            </a:r>
            <a:endParaRPr lang="en-GB" sz="3200" dirty="0">
              <a:solidFill>
                <a:schemeClr val="tx2">
                  <a:lumMod val="75000"/>
                </a:schemeClr>
              </a:solidFill>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7183695" y="6093296"/>
            <a:ext cx="1933327" cy="764703"/>
          </a:xfrm>
          <a:prstGeom prst="rect">
            <a:avLst/>
          </a:prstGeom>
        </p:spPr>
      </p:pic>
    </p:spTree>
    <p:extLst>
      <p:ext uri="{BB962C8B-B14F-4D97-AF65-F5344CB8AC3E}">
        <p14:creationId xmlns:p14="http://schemas.microsoft.com/office/powerpoint/2010/main" val="3356704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576" y="188640"/>
            <a:ext cx="6156176" cy="915623"/>
          </a:xfrm>
        </p:spPr>
        <p:txBody>
          <a:bodyPr/>
          <a:lstStyle/>
          <a:p>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DIVERSITY ACTIVITY</a:t>
            </a:r>
            <a:endParaRPr lang="en-GB" sz="4000" dirty="0"/>
          </a:p>
        </p:txBody>
      </p:sp>
      <p:sp>
        <p:nvSpPr>
          <p:cNvPr id="4" name="TextBox 3"/>
          <p:cNvSpPr txBox="1"/>
          <p:nvPr/>
        </p:nvSpPr>
        <p:spPr>
          <a:xfrm>
            <a:off x="2715568" y="1032033"/>
            <a:ext cx="2842592" cy="461665"/>
          </a:xfrm>
          <a:prstGeom prst="rect">
            <a:avLst/>
          </a:prstGeom>
          <a:noFill/>
        </p:spPr>
        <p:txBody>
          <a:bodyPr wrap="square" rtlCol="0">
            <a:spAutoFit/>
          </a:bodyPr>
          <a:lstStyle/>
          <a:p>
            <a:pPr algn="ctr"/>
            <a:r>
              <a:rPr lang="en-GB" sz="1200" b="1" dirty="0" smtClean="0">
                <a:solidFill>
                  <a:schemeClr val="tx2">
                    <a:lumMod val="75000"/>
                  </a:schemeClr>
                </a:solidFill>
              </a:rPr>
              <a:t>Could you create your own diversity poster for your home or school.</a:t>
            </a:r>
            <a:endParaRPr lang="en-GB" sz="1200" b="1" dirty="0">
              <a:solidFill>
                <a:schemeClr val="tx2">
                  <a:lumMod val="75000"/>
                </a:schemeClr>
              </a:solidFill>
            </a:endParaRPr>
          </a:p>
        </p:txBody>
      </p:sp>
      <p:pic>
        <p:nvPicPr>
          <p:cNvPr id="2050" name="Picture 1"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16" y="5301208"/>
            <a:ext cx="3944128" cy="150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247456" y="2219927"/>
            <a:ext cx="4896544" cy="1200329"/>
          </a:xfrm>
          <a:prstGeom prst="rect">
            <a:avLst/>
          </a:prstGeom>
          <a:noFill/>
        </p:spPr>
        <p:txBody>
          <a:bodyPr wrap="square" rtlCol="0">
            <a:spAutoFit/>
          </a:bodyPr>
          <a:lstStyle/>
          <a:p>
            <a:pPr algn="ctr"/>
            <a:r>
              <a:rPr lang="en-GB" sz="1600" b="1" dirty="0">
                <a:solidFill>
                  <a:srgbClr val="C00000"/>
                </a:solidFill>
              </a:rPr>
              <a:t>'Hello' In Many </a:t>
            </a:r>
            <a:r>
              <a:rPr lang="en-GB" sz="1600" b="1" dirty="0" smtClean="0">
                <a:solidFill>
                  <a:srgbClr val="C00000"/>
                </a:solidFill>
              </a:rPr>
              <a:t>Languages</a:t>
            </a:r>
          </a:p>
          <a:p>
            <a:pPr algn="ctr"/>
            <a:r>
              <a:rPr lang="en-GB" sz="1400" dirty="0">
                <a:latin typeface="Arial" panose="020B0604020202020204" pitchFamily="34" charset="0"/>
                <a:cs typeface="Arial" panose="020B0604020202020204" pitchFamily="34" charset="0"/>
              </a:rPr>
              <a:t>H</a:t>
            </a:r>
            <a:r>
              <a:rPr lang="en-GB" sz="1400" dirty="0" smtClean="0">
                <a:latin typeface="Arial" panose="020B0604020202020204" pitchFamily="34" charset="0"/>
                <a:cs typeface="Arial" panose="020B0604020202020204" pitchFamily="34" charset="0"/>
              </a:rPr>
              <a:t>ow many languages can you say hello in? If you think of the many different languages that children within your school can speak, see if you can learn to say hello in all of them! Here are a few to have a go at.</a:t>
            </a:r>
            <a:endParaRPr lang="en-GB"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3452554"/>
            <a:ext cx="3986470" cy="2815984"/>
          </a:xfrm>
          <a:prstGeom prst="rect">
            <a:avLst/>
          </a:prstGeom>
          <a:ln w="19050">
            <a:solidFill>
              <a:srgbClr val="C00000"/>
            </a:solidFill>
          </a:ln>
        </p:spPr>
      </p:pic>
      <p:pic>
        <p:nvPicPr>
          <p:cNvPr id="8" name="Picture 7"/>
          <p:cNvPicPr>
            <a:picLocks noChangeAspect="1"/>
          </p:cNvPicPr>
          <p:nvPr/>
        </p:nvPicPr>
        <p:blipFill>
          <a:blip r:embed="rId4"/>
          <a:stretch>
            <a:fillRect/>
          </a:stretch>
        </p:blipFill>
        <p:spPr>
          <a:xfrm>
            <a:off x="7668344" y="6295216"/>
            <a:ext cx="1440976" cy="569959"/>
          </a:xfrm>
          <a:prstGeom prst="rect">
            <a:avLst/>
          </a:prstGeom>
        </p:spPr>
      </p:pic>
      <p:sp>
        <p:nvSpPr>
          <p:cNvPr id="7" name="TextBox 6"/>
          <p:cNvSpPr txBox="1"/>
          <p:nvPr/>
        </p:nvSpPr>
        <p:spPr>
          <a:xfrm>
            <a:off x="291225" y="3577659"/>
            <a:ext cx="3734151" cy="1723549"/>
          </a:xfrm>
          <a:prstGeom prst="rect">
            <a:avLst/>
          </a:prstGeom>
          <a:noFill/>
        </p:spPr>
        <p:txBody>
          <a:bodyPr wrap="square" rtlCol="0">
            <a:spAutoFit/>
          </a:bodyPr>
          <a:lstStyle/>
          <a:p>
            <a:r>
              <a:rPr lang="en-GB" sz="1600" b="1" dirty="0" smtClean="0">
                <a:solidFill>
                  <a:srgbClr val="00B050"/>
                </a:solidFill>
              </a:rPr>
              <a:t>How </a:t>
            </a:r>
            <a:r>
              <a:rPr lang="en-GB" sz="1600" b="1" dirty="0">
                <a:solidFill>
                  <a:srgbClr val="00B050"/>
                </a:solidFill>
              </a:rPr>
              <a:t>to Make a </a:t>
            </a:r>
            <a:r>
              <a:rPr lang="en-GB" sz="1600" b="1" dirty="0" smtClean="0">
                <a:solidFill>
                  <a:srgbClr val="00B050"/>
                </a:solidFill>
              </a:rPr>
              <a:t>Multicultural Paper </a:t>
            </a:r>
            <a:r>
              <a:rPr lang="en-GB" sz="1600" b="1" dirty="0">
                <a:solidFill>
                  <a:srgbClr val="00B050"/>
                </a:solidFill>
              </a:rPr>
              <a:t>People Chain </a:t>
            </a:r>
            <a:r>
              <a:rPr lang="en-GB" b="1" dirty="0"/>
              <a:t>- </a:t>
            </a:r>
            <a:r>
              <a:rPr lang="en-GB" sz="1200" dirty="0" smtClean="0"/>
              <a:t>Draw </a:t>
            </a:r>
            <a:r>
              <a:rPr lang="en-GB" sz="1200" dirty="0"/>
              <a:t>and cut a large circle in the middle of the paper.</a:t>
            </a:r>
          </a:p>
          <a:p>
            <a:pPr lvl="1"/>
            <a:r>
              <a:rPr lang="en-GB" sz="1200" dirty="0"/>
              <a:t>Fold the circle in half four times.</a:t>
            </a:r>
          </a:p>
          <a:p>
            <a:pPr lvl="1"/>
            <a:r>
              <a:rPr lang="en-GB" sz="1200" dirty="0"/>
              <a:t>Draw either a single or multi-figure person in the middle of the triangle.</a:t>
            </a:r>
          </a:p>
          <a:p>
            <a:pPr lvl="1"/>
            <a:r>
              <a:rPr lang="en-GB" sz="1200" dirty="0"/>
              <a:t>Cut out the person.</a:t>
            </a:r>
          </a:p>
          <a:p>
            <a:pPr lvl="1"/>
            <a:r>
              <a:rPr lang="en-GB" sz="1200" dirty="0"/>
              <a:t>Unfold the paper</a:t>
            </a:r>
            <a:r>
              <a:rPr lang="en-GB" sz="1200" dirty="0" smtClean="0"/>
              <a:t>.</a:t>
            </a:r>
            <a:endParaRPr lang="en-GB" dirty="0"/>
          </a:p>
        </p:txBody>
      </p:sp>
      <p:pic>
        <p:nvPicPr>
          <p:cNvPr id="2051" name="Picture 3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455" y="1138086"/>
            <a:ext cx="2479568" cy="1846841"/>
          </a:xfrm>
          <a:prstGeom prst="rect">
            <a:avLst/>
          </a:prstGeom>
          <a:noFill/>
          <a:ln w="28575">
            <a:solidFill>
              <a:srgbClr val="9BBB59"/>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8818" y="1707824"/>
            <a:ext cx="1365656" cy="91006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7740" y="1647748"/>
            <a:ext cx="934105" cy="623515"/>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71664" y="1163075"/>
            <a:ext cx="1597213" cy="898432"/>
          </a:xfrm>
          <a:prstGeom prst="rect">
            <a:avLst/>
          </a:prstGeom>
        </p:spPr>
      </p:pic>
    </p:spTree>
    <p:extLst>
      <p:ext uri="{BB962C8B-B14F-4D97-AF65-F5344CB8AC3E}">
        <p14:creationId xmlns:p14="http://schemas.microsoft.com/office/powerpoint/2010/main" val="1536117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67544" y="1700808"/>
            <a:ext cx="8280919" cy="1899643"/>
          </a:xfrm>
          <a:solidFill>
            <a:schemeClr val="accent5">
              <a:lumMod val="20000"/>
              <a:lumOff val="80000"/>
              <a:alpha val="54000"/>
            </a:schemeClr>
          </a:solidFill>
        </p:spPr>
        <p:txBody>
          <a:bodyPr>
            <a:scene3d>
              <a:camera prst="orthographicFront"/>
              <a:lightRig rig="threePt" dir="t"/>
            </a:scene3d>
            <a:sp3d extrusionH="57150">
              <a:bevelT w="38100" h="38100"/>
            </a:sp3d>
          </a:bodyPr>
          <a:lstStyle/>
          <a:p>
            <a:r>
              <a:rPr lang="en-GB" sz="2000" dirty="0" smtClean="0">
                <a:solidFill>
                  <a:schemeClr val="accent5">
                    <a:lumMod val="50000"/>
                  </a:schemeClr>
                </a:solidFill>
              </a:rPr>
              <a:t>If it is your Birthday this week</a:t>
            </a:r>
            <a:r>
              <a:rPr lang="en-GB" dirty="0" smtClean="0"/>
              <a:t/>
            </a:r>
            <a:br>
              <a:rPr lang="en-GB" dirty="0" smtClean="0"/>
            </a:br>
            <a:r>
              <a:rPr lang="en-GB" sz="7200" b="1" dirty="0" smtClean="0">
                <a:ln w="12700" cmpd="sng">
                  <a:solidFill>
                    <a:schemeClr val="accent4"/>
                  </a:solidFill>
                  <a:prstDash val="solid"/>
                </a:ln>
                <a:solidFill>
                  <a:srgbClr val="FF0000"/>
                </a:solidFill>
                <a:effectLst>
                  <a:glow rad="228600">
                    <a:schemeClr val="accent2">
                      <a:satMod val="175000"/>
                      <a:alpha val="40000"/>
                    </a:schemeClr>
                  </a:glow>
                </a:effectLst>
              </a:rPr>
              <a:t>Happy</a:t>
            </a:r>
            <a:r>
              <a:rPr lang="en-GB" sz="7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rPr>
              <a:t> </a:t>
            </a:r>
            <a:r>
              <a:rPr lang="en-GB" sz="7200" b="1" dirty="0" smtClean="0">
                <a:ln w="12700" cmpd="sng">
                  <a:solidFill>
                    <a:schemeClr val="accent4"/>
                  </a:solidFill>
                  <a:prstDash val="solid"/>
                </a:ln>
                <a:solidFill>
                  <a:srgbClr val="FF0000"/>
                </a:solidFill>
                <a:effectLst>
                  <a:glow rad="228600">
                    <a:schemeClr val="accent2">
                      <a:satMod val="175000"/>
                      <a:alpha val="40000"/>
                    </a:schemeClr>
                  </a:glow>
                </a:effectLst>
              </a:rPr>
              <a:t>Birthday</a:t>
            </a:r>
            <a:r>
              <a:rPr lang="en-GB" dirty="0" smtClean="0"/>
              <a:t/>
            </a:r>
            <a:br>
              <a:rPr lang="en-GB" dirty="0" smtClean="0"/>
            </a:br>
            <a:r>
              <a:rPr lang="en-GB" dirty="0" smtClean="0"/>
              <a:t/>
            </a:r>
            <a:br>
              <a:rPr lang="en-GB" dirty="0" smtClean="0"/>
            </a:b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83" y="0"/>
            <a:ext cx="2458601" cy="393652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32830">
            <a:off x="230371" y="3471538"/>
            <a:ext cx="366486" cy="36648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5570">
            <a:off x="8288141" y="3740575"/>
            <a:ext cx="488394" cy="54412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71544">
            <a:off x="4542836" y="3301732"/>
            <a:ext cx="490968" cy="59743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5776" y="275460"/>
            <a:ext cx="4176464" cy="1337067"/>
          </a:xfrm>
          <a:prstGeom prst="rect">
            <a:avLst/>
          </a:prstGeom>
        </p:spPr>
      </p:pic>
      <p:sp>
        <p:nvSpPr>
          <p:cNvPr id="5" name="TextBox 4"/>
          <p:cNvSpPr txBox="1"/>
          <p:nvPr/>
        </p:nvSpPr>
        <p:spPr>
          <a:xfrm>
            <a:off x="547624" y="3814879"/>
            <a:ext cx="7695446" cy="1161420"/>
          </a:xfrm>
          <a:prstGeom prst="rect">
            <a:avLst/>
          </a:prstGeom>
          <a:noFill/>
        </p:spPr>
        <p:txBody>
          <a:bodyPr wrap="square" rtlCol="0">
            <a:prstTxWarp prst="textWave1">
              <a:avLst/>
            </a:prstTxWarp>
            <a:spAutoFit/>
          </a:bodyPr>
          <a:lstStyle/>
          <a:p>
            <a:pPr algn="ctr"/>
            <a:r>
              <a:rPr lang="en-GB" dirty="0" smtClean="0">
                <a:solidFill>
                  <a:schemeClr val="accent4">
                    <a:lumMod val="75000"/>
                  </a:schemeClr>
                </a:solidFill>
              </a:rPr>
              <a:t>Happy Birthday to you, Happy Birthday to you, Happy Birthday Special person Happy Birthday toooo yoooou</a:t>
            </a:r>
            <a:endParaRPr lang="en-GB" dirty="0">
              <a:solidFill>
                <a:schemeClr val="accent4">
                  <a:lumMod val="75000"/>
                </a:schemeClr>
              </a:solidFill>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183" y="4352586"/>
            <a:ext cx="2587722" cy="2117951"/>
          </a:xfrm>
          <a:prstGeom prst="rect">
            <a:avLst/>
          </a:prstGeom>
        </p:spPr>
      </p:pic>
      <p:sp>
        <p:nvSpPr>
          <p:cNvPr id="2" name="TextBox 1"/>
          <p:cNvSpPr txBox="1"/>
          <p:nvPr/>
        </p:nvSpPr>
        <p:spPr>
          <a:xfrm>
            <a:off x="169183" y="6223100"/>
            <a:ext cx="2587722" cy="369332"/>
          </a:xfrm>
          <a:prstGeom prst="rect">
            <a:avLst/>
          </a:prstGeom>
          <a:solidFill>
            <a:srgbClr val="C00000"/>
          </a:solidFill>
        </p:spPr>
        <p:txBody>
          <a:bodyPr wrap="square" rtlCol="0">
            <a:spAutoFit/>
          </a:bodyPr>
          <a:lstStyle/>
          <a:p>
            <a:endParaRPr lang="en-GB" dirty="0"/>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28422" y="4797152"/>
            <a:ext cx="3507198" cy="1955263"/>
          </a:xfrm>
          <a:prstGeom prst="rect">
            <a:avLst/>
          </a:prstGeom>
        </p:spPr>
      </p:pic>
    </p:spTree>
    <p:extLst>
      <p:ext uri="{BB962C8B-B14F-4D97-AF65-F5344CB8AC3E}">
        <p14:creationId xmlns:p14="http://schemas.microsoft.com/office/powerpoint/2010/main" val="1103501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66512" y="908720"/>
            <a:ext cx="6336704" cy="1477328"/>
          </a:xfrm>
          <a:prstGeom prst="rect">
            <a:avLst/>
          </a:prstGeom>
        </p:spPr>
        <p:txBody>
          <a:bodyPr wrap="square">
            <a:spAutoFit/>
          </a:bodyPr>
          <a:lstStyle/>
          <a:p>
            <a:pPr algn="ct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Until next Time </a:t>
            </a:r>
            <a:r>
              <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rPr>
              <a:t>30th June 2020</a:t>
            </a:r>
            <a:endParaRPr lang="en-US" sz="3600" b="1"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4" name="TextBox 3"/>
          <p:cNvSpPr txBox="1"/>
          <p:nvPr/>
        </p:nvSpPr>
        <p:spPr>
          <a:xfrm>
            <a:off x="1114629" y="2924944"/>
            <a:ext cx="6480720" cy="2708434"/>
          </a:xfrm>
          <a:prstGeom prst="rect">
            <a:avLst/>
          </a:prstGeom>
          <a:noFill/>
        </p:spPr>
        <p:txBody>
          <a:bodyPr wrap="square" rtlCol="0">
            <a:spAutoFit/>
          </a:bodyPr>
          <a:lstStyle/>
          <a:p>
            <a:pPr marL="285750" indent="-285750" algn="ctr">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Keep </a:t>
            </a:r>
            <a:r>
              <a:rPr lang="en-GB" dirty="0">
                <a:solidFill>
                  <a:schemeClr val="accent4">
                    <a:lumMod val="50000"/>
                  </a:schemeClr>
                </a:solidFill>
                <a:latin typeface="Comic Sans MS" panose="030F0702030302020204" pitchFamily="66" charset="0"/>
              </a:rPr>
              <a:t>w</a:t>
            </a:r>
            <a:r>
              <a:rPr lang="en-GB" dirty="0" smtClean="0">
                <a:solidFill>
                  <a:schemeClr val="accent4">
                    <a:lumMod val="50000"/>
                  </a:schemeClr>
                </a:solidFill>
                <a:latin typeface="Comic Sans MS" panose="030F0702030302020204" pitchFamily="66" charset="0"/>
              </a:rPr>
              <a:t>ashing your hands and carry on with your exercise.</a:t>
            </a:r>
          </a:p>
          <a:p>
            <a:pPr marL="285750" indent="-285750" algn="ctr">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Stay healthy, by doing a bit of exercise every day.</a:t>
            </a:r>
          </a:p>
          <a:p>
            <a:pPr marL="285750" indent="-285750" algn="ctr">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Keep positive, by reminding yourself, You are an </a:t>
            </a:r>
            <a:r>
              <a:rPr lang="en-GB" sz="2400" dirty="0" smtClean="0">
                <a:solidFill>
                  <a:schemeClr val="accent4">
                    <a:lumMod val="50000"/>
                  </a:schemeClr>
                </a:solidFill>
                <a:latin typeface="Comic Sans MS" panose="030F0702030302020204" pitchFamily="66" charset="0"/>
              </a:rPr>
              <a:t>Amazing Child</a:t>
            </a:r>
            <a:r>
              <a:rPr lang="en-GB" dirty="0" smtClean="0">
                <a:solidFill>
                  <a:schemeClr val="accent4">
                    <a:lumMod val="50000"/>
                  </a:schemeClr>
                </a:solidFill>
                <a:latin typeface="Comic Sans MS" panose="030F0702030302020204" pitchFamily="66" charset="0"/>
              </a:rPr>
              <a:t>.</a:t>
            </a:r>
          </a:p>
          <a:p>
            <a:pPr marL="285750" indent="-285750" algn="ctr">
              <a:buFont typeface="Arial" panose="020B0604020202020204" pitchFamily="34" charset="0"/>
              <a:buChar char="•"/>
            </a:pPr>
            <a:endParaRPr lang="en-GB" dirty="0" smtClean="0">
              <a:solidFill>
                <a:schemeClr val="accent4">
                  <a:lumMod val="50000"/>
                </a:schemeClr>
              </a:solidFill>
              <a:latin typeface="Comic Sans MS" panose="030F0702030302020204" pitchFamily="66" charset="0"/>
            </a:endParaRPr>
          </a:p>
          <a:p>
            <a:pPr algn="ctr"/>
            <a:r>
              <a:rPr lang="en-GB" sz="2000" u="sng" dirty="0" smtClean="0">
                <a:solidFill>
                  <a:srgbClr val="7030A0"/>
                </a:solidFill>
                <a:latin typeface="Arial Rounded MT Bold" panose="020F0704030504030204" pitchFamily="34" charset="0"/>
              </a:rPr>
              <a:t>Do</a:t>
            </a:r>
            <a:r>
              <a:rPr lang="en-GB" sz="2000" u="sng" dirty="0" smtClean="0">
                <a:solidFill>
                  <a:srgbClr val="7030A0"/>
                </a:solidFill>
              </a:rPr>
              <a:t> </a:t>
            </a:r>
            <a:r>
              <a:rPr lang="en-GB" sz="2000" u="sng" dirty="0">
                <a:solidFill>
                  <a:srgbClr val="7030A0"/>
                </a:solidFill>
                <a:latin typeface="Arial Rounded MT Bold" panose="020F0704030504030204" pitchFamily="34" charset="0"/>
              </a:rPr>
              <a:t>Y</a:t>
            </a:r>
            <a:r>
              <a:rPr lang="en-GB" sz="2000" u="sng" dirty="0" smtClean="0">
                <a:solidFill>
                  <a:srgbClr val="7030A0"/>
                </a:solidFill>
                <a:latin typeface="Arial Rounded MT Bold" panose="020F0704030504030204" pitchFamily="34" charset="0"/>
              </a:rPr>
              <a:t>our </a:t>
            </a:r>
            <a:r>
              <a:rPr lang="en-GB" sz="2000" u="sng" dirty="0">
                <a:solidFill>
                  <a:srgbClr val="7030A0"/>
                </a:solidFill>
                <a:latin typeface="Arial Rounded MT Bold" panose="020F0704030504030204" pitchFamily="34" charset="0"/>
              </a:rPr>
              <a:t>Bit for Great Britain and the NHS</a:t>
            </a:r>
          </a:p>
          <a:p>
            <a:pPr algn="ctr"/>
            <a:r>
              <a:rPr lang="en-GB" dirty="0" smtClean="0">
                <a:solidFill>
                  <a:schemeClr val="accent4">
                    <a:lumMod val="50000"/>
                  </a:schemeClr>
                </a:solidFill>
                <a:latin typeface="Comic Sans MS" panose="030F0702030302020204" pitchFamily="66" charset="0"/>
              </a:rPr>
              <a:t>                  </a:t>
            </a:r>
            <a:endParaRPr lang="en-GB" sz="2400" dirty="0" smtClean="0">
              <a:solidFill>
                <a:srgbClr val="7030A0"/>
              </a:solidFill>
              <a:latin typeface="Comic Sans MS" panose="030F0702030302020204" pitchFamily="66" charset="0"/>
            </a:endParaRP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320" y="5296443"/>
            <a:ext cx="981646" cy="981646"/>
          </a:xfrm>
          <a:prstGeom prst="rect">
            <a:avLst/>
          </a:prstGeom>
        </p:spPr>
      </p:pic>
      <p:sp>
        <p:nvSpPr>
          <p:cNvPr id="2" name="Rectangle 1"/>
          <p:cNvSpPr/>
          <p:nvPr/>
        </p:nvSpPr>
        <p:spPr>
          <a:xfrm>
            <a:off x="539552" y="5331359"/>
            <a:ext cx="3960440" cy="1046440"/>
          </a:xfrm>
          <a:prstGeom prst="rect">
            <a:avLst/>
          </a:prstGeom>
        </p:spPr>
        <p:txBody>
          <a:bodyPr wrap="square">
            <a:spAutoFit/>
          </a:bodyPr>
          <a:lstStyle/>
          <a:p>
            <a:r>
              <a:rPr lang="en-GB" b="1" dirty="0">
                <a:solidFill>
                  <a:srgbClr val="767676"/>
                </a:solidFill>
                <a:hlinkClick r:id="rId3"/>
              </a:rPr>
              <a:t>Childline | Childline</a:t>
            </a:r>
            <a:endParaRPr lang="en-GB" b="1" dirty="0">
              <a:solidFill>
                <a:srgbClr val="767676"/>
              </a:solidFill>
            </a:endParaRPr>
          </a:p>
          <a:p>
            <a:pPr>
              <a:buFont typeface="+mj-lt"/>
              <a:buAutoNum type="arabicPeriod"/>
            </a:pPr>
            <a:r>
              <a:rPr lang="en-GB" sz="1100" i="1" dirty="0">
                <a:solidFill>
                  <a:srgbClr val="767676"/>
                </a:solidFill>
              </a:rPr>
              <a:t>https://www.</a:t>
            </a:r>
            <a:r>
              <a:rPr lang="en-GB" sz="1100" b="1" i="1" dirty="0">
                <a:solidFill>
                  <a:srgbClr val="767676"/>
                </a:solidFill>
              </a:rPr>
              <a:t>childline</a:t>
            </a:r>
            <a:r>
              <a:rPr lang="en-GB" sz="1100" i="1" dirty="0">
                <a:solidFill>
                  <a:srgbClr val="767676"/>
                </a:solidFill>
              </a:rPr>
              <a:t>.org.uk</a:t>
            </a:r>
            <a:endParaRPr lang="en-GB" sz="1100" dirty="0">
              <a:solidFill>
                <a:srgbClr val="767676"/>
              </a:solidFill>
            </a:endParaRPr>
          </a:p>
          <a:p>
            <a:pPr>
              <a:buFont typeface="+mj-lt"/>
              <a:buAutoNum type="arabicPeriod"/>
            </a:pPr>
            <a:r>
              <a:rPr lang="en-GB" sz="1100" dirty="0">
                <a:solidFill>
                  <a:srgbClr val="767676"/>
                </a:solidFill>
              </a:rPr>
              <a:t>Get help and advice about a wide range of issues, call us on 0800 1111, talk to a counsellor online, send </a:t>
            </a:r>
            <a:r>
              <a:rPr lang="en-GB" sz="1100" b="1" dirty="0">
                <a:solidFill>
                  <a:srgbClr val="767676"/>
                </a:solidFill>
              </a:rPr>
              <a:t>Childline</a:t>
            </a:r>
            <a:r>
              <a:rPr lang="en-GB" sz="1100" dirty="0">
                <a:solidFill>
                  <a:srgbClr val="767676"/>
                </a:solidFill>
              </a:rPr>
              <a:t> an email or post on the message boards</a:t>
            </a:r>
            <a:endParaRPr lang="en-GB" sz="1100" dirty="0">
              <a:solidFill>
                <a:srgbClr val="767676"/>
              </a:solidFill>
              <a:effectLst/>
            </a:endParaRPr>
          </a:p>
        </p:txBody>
      </p:sp>
      <p:sp>
        <p:nvSpPr>
          <p:cNvPr id="6" name="Rectangle 5"/>
          <p:cNvSpPr/>
          <p:nvPr/>
        </p:nvSpPr>
        <p:spPr>
          <a:xfrm>
            <a:off x="4839451" y="5359257"/>
            <a:ext cx="1759851" cy="646331"/>
          </a:xfrm>
          <a:prstGeom prst="rect">
            <a:avLst/>
          </a:prstGeom>
        </p:spPr>
        <p:txBody>
          <a:bodyPr wrap="square">
            <a:spAutoFit/>
          </a:bodyPr>
          <a:lstStyle/>
          <a:p>
            <a:r>
              <a:rPr lang="fi-FI" b="1" dirty="0">
                <a:solidFill>
                  <a:srgbClr val="3333FF"/>
                </a:solidFill>
              </a:rPr>
              <a:t>NSPCC Helpline</a:t>
            </a:r>
            <a:r>
              <a:rPr lang="fi-FI" dirty="0"/>
              <a:t> </a:t>
            </a:r>
          </a:p>
          <a:p>
            <a:r>
              <a:rPr lang="fi-FI" dirty="0"/>
              <a:t>0808 800 5000</a:t>
            </a:r>
            <a:endParaRPr lang="en-GB" dirty="0"/>
          </a:p>
        </p:txBody>
      </p:sp>
    </p:spTree>
    <p:extLst>
      <p:ext uri="{BB962C8B-B14F-4D97-AF65-F5344CB8AC3E}">
        <p14:creationId xmlns:p14="http://schemas.microsoft.com/office/powerpoint/2010/main" val="3859776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900" y="1097633"/>
            <a:ext cx="8767972" cy="2616101"/>
          </a:xfrm>
          <a:prstGeom prst="rect">
            <a:avLst/>
          </a:prstGeom>
          <a:noFill/>
        </p:spPr>
        <p:txBody>
          <a:bodyPr wrap="square" rtlCol="0">
            <a:spAutoFit/>
          </a:bodyPr>
          <a:lstStyle/>
          <a:p>
            <a:pPr algn="ctr"/>
            <a:r>
              <a:rPr lang="en-GB" dirty="0" smtClean="0">
                <a:solidFill>
                  <a:schemeClr val="accent4">
                    <a:lumMod val="50000"/>
                  </a:schemeClr>
                </a:solidFill>
                <a:latin typeface="Comic Sans MS" panose="030F0702030302020204" pitchFamily="66" charset="0"/>
              </a:rPr>
              <a:t>Hello Everybody </a:t>
            </a:r>
          </a:p>
          <a:p>
            <a:r>
              <a:rPr lang="en-GB" dirty="0" smtClean="0">
                <a:solidFill>
                  <a:schemeClr val="accent4">
                    <a:lumMod val="50000"/>
                  </a:schemeClr>
                </a:solidFill>
                <a:latin typeface="Comic Sans MS" panose="030F0702030302020204" pitchFamily="66" charset="0"/>
              </a:rPr>
              <a:t>  </a:t>
            </a:r>
            <a:endParaRPr lang="en-GB" dirty="0">
              <a:solidFill>
                <a:schemeClr val="accent4">
                  <a:lumMod val="50000"/>
                </a:schemeClr>
              </a:solidFill>
              <a:latin typeface="Comic Sans MS" panose="030F0702030302020204" pitchFamily="66" charset="0"/>
            </a:endParaRPr>
          </a:p>
          <a:p>
            <a:pPr algn="ctr"/>
            <a:r>
              <a:rPr lang="en-GB" sz="1600" dirty="0" smtClean="0">
                <a:solidFill>
                  <a:schemeClr val="accent4">
                    <a:lumMod val="50000"/>
                  </a:schemeClr>
                </a:solidFill>
                <a:latin typeface="Comic Sans MS" panose="030F0702030302020204" pitchFamily="66" charset="0"/>
              </a:rPr>
              <a:t>Well we have all seen plenty of rain this week! and as the saying goes: </a:t>
            </a:r>
          </a:p>
          <a:p>
            <a:pPr algn="ctr"/>
            <a:r>
              <a:rPr lang="en-GB" sz="1600" dirty="0" smtClean="0">
                <a:solidFill>
                  <a:schemeClr val="accent4">
                    <a:lumMod val="50000"/>
                  </a:schemeClr>
                </a:solidFill>
                <a:latin typeface="Comic Sans MS" panose="030F0702030302020204" pitchFamily="66" charset="0"/>
              </a:rPr>
              <a:t>When Life Throws You A Rainy Day, Play In The Puddles!</a:t>
            </a:r>
          </a:p>
          <a:p>
            <a:pPr algn="ctr"/>
            <a:r>
              <a:rPr lang="en-GB" sz="1600" dirty="0" smtClean="0">
                <a:solidFill>
                  <a:schemeClr val="accent4">
                    <a:lumMod val="50000"/>
                  </a:schemeClr>
                </a:solidFill>
                <a:latin typeface="Comic Sans MS" panose="030F0702030302020204" pitchFamily="66" charset="0"/>
              </a:rPr>
              <a:t>As we have previously said everything that we do has a consequence, therefore we need you to really think about your safety while at home and out and about.  </a:t>
            </a:r>
          </a:p>
          <a:p>
            <a:pPr algn="ctr"/>
            <a:r>
              <a:rPr lang="en-GB" sz="1600" dirty="0">
                <a:solidFill>
                  <a:schemeClr val="accent4">
                    <a:lumMod val="50000"/>
                  </a:schemeClr>
                </a:solidFill>
                <a:latin typeface="Comic Sans MS" panose="030F0702030302020204" pitchFamily="66" charset="0"/>
              </a:rPr>
              <a:t>R</a:t>
            </a:r>
            <a:r>
              <a:rPr lang="en-GB" sz="1600" dirty="0" smtClean="0">
                <a:solidFill>
                  <a:schemeClr val="accent4">
                    <a:lumMod val="50000"/>
                  </a:schemeClr>
                </a:solidFill>
                <a:latin typeface="Comic Sans MS" panose="030F0702030302020204" pitchFamily="66" charset="0"/>
              </a:rPr>
              <a:t>emember Pc Panda wants you all to play your part in keeping safe!</a:t>
            </a:r>
          </a:p>
          <a:p>
            <a:pPr algn="ctr"/>
            <a:r>
              <a:rPr lang="en-GB" sz="1600" dirty="0" smtClean="0">
                <a:solidFill>
                  <a:schemeClr val="accent4">
                    <a:lumMod val="50000"/>
                  </a:schemeClr>
                </a:solidFill>
                <a:latin typeface="Comic Sans MS" panose="030F0702030302020204" pitchFamily="66" charset="0"/>
              </a:rPr>
              <a:t>We have seen some terrific Road Safety posters that some of you have created and put in your windows. it would be lovely to see even more. Over the coming weeks we will display them on this presentation.</a:t>
            </a:r>
          </a:p>
        </p:txBody>
      </p:sp>
      <p:sp>
        <p:nvSpPr>
          <p:cNvPr id="6" name="TextBox 5"/>
          <p:cNvSpPr txBox="1"/>
          <p:nvPr/>
        </p:nvSpPr>
        <p:spPr>
          <a:xfrm>
            <a:off x="-164902" y="239320"/>
            <a:ext cx="6593483" cy="707886"/>
          </a:xfrm>
          <a:prstGeom prst="rect">
            <a:avLst/>
          </a:prstGeom>
          <a:noFill/>
        </p:spPr>
        <p:txBody>
          <a:bodyPr wrap="square" rtlCol="0">
            <a:spAutoFit/>
          </a:bodyPr>
          <a:lstStyle/>
          <a:p>
            <a:pPr algn="ctr"/>
            <a:r>
              <a:rPr lang="en-GB" sz="4000" dirty="0" smtClean="0">
                <a:solidFill>
                  <a:schemeClr val="accent1">
                    <a:lumMod val="75000"/>
                  </a:schemeClr>
                </a:solidFill>
                <a:latin typeface="Comic Sans MS" panose="030F0702030302020204" pitchFamily="66" charset="0"/>
              </a:rPr>
              <a:t> </a:t>
            </a: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 </a:t>
            </a:r>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Positive messages of the week</a:t>
            </a:r>
            <a:r>
              <a:rPr lang="en-GB" sz="3200" dirty="0" smtClean="0">
                <a:solidFill>
                  <a:schemeClr val="accent1">
                    <a:lumMod val="75000"/>
                  </a:schemeClr>
                </a:solidFill>
                <a:latin typeface="Comic Sans MS" panose="030F0702030302020204" pitchFamily="66" charset="0"/>
              </a:rPr>
              <a:t> </a:t>
            </a:r>
            <a:endParaRPr lang="en-GB" sz="3200" dirty="0">
              <a:solidFill>
                <a:schemeClr val="accent1">
                  <a:lumMod val="75000"/>
                </a:schemeClr>
              </a:solidFill>
              <a:latin typeface="Comic Sans MS" panose="030F0702030302020204" pitchFamily="66" charset="0"/>
            </a:endParaRPr>
          </a:p>
        </p:txBody>
      </p:sp>
      <p:sp>
        <p:nvSpPr>
          <p:cNvPr id="9" name="AutoShape 2" descr="Image result for clapping hands"/>
          <p:cNvSpPr>
            <a:spLocks noChangeAspect="1" noChangeArrowheads="1"/>
          </p:cNvSpPr>
          <p:nvPr/>
        </p:nvSpPr>
        <p:spPr bwMode="auto">
          <a:xfrm>
            <a:off x="63500" y="-914400"/>
            <a:ext cx="1590675"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descr="Image result for clapping hands"/>
          <p:cNvSpPr>
            <a:spLocks noChangeAspect="1" noChangeArrowheads="1"/>
          </p:cNvSpPr>
          <p:nvPr/>
        </p:nvSpPr>
        <p:spPr bwMode="auto">
          <a:xfrm>
            <a:off x="215900" y="-762000"/>
            <a:ext cx="1590675"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Music Notes Images, Stock Photos &amp; Vectors | Shutterstock">
            <a:hlinkClick r:id="rId2"/>
          </p:cNvPr>
          <p:cNvSpPr>
            <a:spLocks noChangeAspect="1" noChangeArrowheads="1"/>
          </p:cNvSpPr>
          <p:nvPr/>
        </p:nvSpPr>
        <p:spPr bwMode="auto">
          <a:xfrm>
            <a:off x="1501775" y="425062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32150" r="-400"/>
          <a:stretch/>
        </p:blipFill>
        <p:spPr>
          <a:xfrm>
            <a:off x="3209001" y="4351444"/>
            <a:ext cx="2781770" cy="250655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544403"/>
            <a:ext cx="1296581" cy="2297294"/>
          </a:xfrm>
          <a:prstGeom prst="rect">
            <a:avLst/>
          </a:prstGeom>
        </p:spPr>
      </p:pic>
      <p:sp>
        <p:nvSpPr>
          <p:cNvPr id="3" name="TextBox 2"/>
          <p:cNvSpPr txBox="1"/>
          <p:nvPr/>
        </p:nvSpPr>
        <p:spPr>
          <a:xfrm>
            <a:off x="1043826" y="6279352"/>
            <a:ext cx="7632848" cy="400110"/>
          </a:xfrm>
          <a:prstGeom prst="rect">
            <a:avLst/>
          </a:prstGeom>
          <a:noFill/>
        </p:spPr>
        <p:txBody>
          <a:bodyPr wrap="square" rtlCol="0">
            <a:spAutoFit/>
          </a:bodyPr>
          <a:lstStyle/>
          <a:p>
            <a:r>
              <a:rPr lang="en-GB" sz="2000" dirty="0" smtClean="0">
                <a:latin typeface="Arial Rounded MT Bold" panose="020F0704030504030204" pitchFamily="34" charset="0"/>
              </a:rPr>
              <a:t>Doing</a:t>
            </a:r>
            <a:r>
              <a:rPr lang="en-GB" sz="2000" dirty="0" smtClean="0"/>
              <a:t> </a:t>
            </a:r>
            <a:r>
              <a:rPr lang="en-GB" sz="2000" dirty="0" smtClean="0">
                <a:latin typeface="Arial Rounded MT Bold" panose="020F0704030504030204" pitchFamily="34" charset="0"/>
              </a:rPr>
              <a:t>Our Bit for Great Britain the NHS and all key workers</a:t>
            </a:r>
            <a:endParaRPr lang="en-GB" sz="2000" dirty="0">
              <a:latin typeface="Arial Rounded MT Bold" panose="020F0704030504030204" pitchFamily="34" charset="0"/>
            </a:endParaRPr>
          </a:p>
        </p:txBody>
      </p:sp>
    </p:spTree>
    <p:extLst>
      <p:ext uri="{BB962C8B-B14F-4D97-AF65-F5344CB8AC3E}">
        <p14:creationId xmlns:p14="http://schemas.microsoft.com/office/powerpoint/2010/main" val="2902683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3500" y="1965486"/>
            <a:ext cx="4610101" cy="121046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smtClean="0">
                <a:latin typeface="Arial Narrow" panose="020B0606020202030204" pitchFamily="34" charset="0"/>
              </a:rPr>
              <a:t>PCSO Steve davenport  said. "Please don’t talk to strangers Online!”</a:t>
            </a:r>
            <a:r>
              <a:rPr lang="en-GB" sz="2000" dirty="0" smtClean="0">
                <a:latin typeface="Arial Narrow" panose="020B0606020202030204" pitchFamily="34" charset="0"/>
              </a:rPr>
              <a:t/>
            </a:r>
            <a:br>
              <a:rPr lang="en-GB" sz="2000" dirty="0" smtClean="0">
                <a:latin typeface="Arial Narrow" panose="020B0606020202030204" pitchFamily="34" charset="0"/>
              </a:rPr>
            </a:br>
            <a:endParaRPr lang="en-GB" sz="2000" dirty="0">
              <a:latin typeface="Arial Narrow" panose="020B0606020202030204" pitchFamily="34" charset="0"/>
            </a:endParaRPr>
          </a:p>
        </p:txBody>
      </p:sp>
      <p:sp>
        <p:nvSpPr>
          <p:cNvPr id="5" name="Rectangle 4"/>
          <p:cNvSpPr/>
          <p:nvPr/>
        </p:nvSpPr>
        <p:spPr>
          <a:xfrm>
            <a:off x="179512" y="1228000"/>
            <a:ext cx="8776763" cy="707886"/>
          </a:xfrm>
          <a:prstGeom prst="rect">
            <a:avLst/>
          </a:prstGeom>
          <a:noFill/>
        </p:spPr>
        <p:txBody>
          <a:bodyPr wrap="none" lIns="91440" tIns="45720" rIns="91440" bIns="45720">
            <a:spAutoFit/>
          </a:bodyPr>
          <a:lstStyle/>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P</a:t>
            </a:r>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ersonal </a:t>
            </a: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M</a:t>
            </a:r>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essages </a:t>
            </a: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F</a:t>
            </a:r>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rom </a:t>
            </a: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Y</a:t>
            </a:r>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our Local PCSO</a:t>
            </a:r>
            <a:endParaRPr lang="en-US" sz="3200" b="1" dirty="0">
              <a:ln/>
              <a:solidFill>
                <a:schemeClr val="accent4"/>
              </a:solidFill>
              <a:effectLst>
                <a:glow rad="228600">
                  <a:schemeClr val="accent1">
                    <a:satMod val="175000"/>
                    <a:alpha val="40000"/>
                  </a:schemeClr>
                </a:glow>
              </a:effectLst>
              <a:latin typeface="Comic Sans MS" panose="030F0702030302020204" pitchFamily="66"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4555" y="2123049"/>
            <a:ext cx="679450" cy="669458"/>
          </a:xfrm>
          <a:prstGeom prst="rect">
            <a:avLst/>
          </a:prstGeom>
        </p:spPr>
      </p:pic>
      <p:sp>
        <p:nvSpPr>
          <p:cNvPr id="7" name="TextBox 6"/>
          <p:cNvSpPr txBox="1"/>
          <p:nvPr/>
        </p:nvSpPr>
        <p:spPr>
          <a:xfrm>
            <a:off x="4932040" y="2591701"/>
            <a:ext cx="3835400" cy="1200329"/>
          </a:xfrm>
          <a:prstGeom prst="rect">
            <a:avLst/>
          </a:prstGeom>
          <a:noFill/>
        </p:spPr>
        <p:txBody>
          <a:bodyPr wrap="square" rtlCol="0">
            <a:spAutoFit/>
          </a:bodyPr>
          <a:lstStyle/>
          <a:p>
            <a:r>
              <a:rPr lang="en-GB" b="1" dirty="0" smtClean="0">
                <a:solidFill>
                  <a:srgbClr val="FF0000"/>
                </a:solidFill>
                <a:latin typeface="Bradley Hand ITC" panose="03070402050302030203" pitchFamily="66" charset="0"/>
              </a:rPr>
              <a:t>PCSO Karen Nixon: Said…</a:t>
            </a:r>
          </a:p>
          <a:p>
            <a:r>
              <a:rPr lang="en-GB" b="1" dirty="0" smtClean="0">
                <a:solidFill>
                  <a:srgbClr val="FF0000"/>
                </a:solidFill>
                <a:latin typeface="Bradley Hand ITC" panose="03070402050302030203" pitchFamily="66" charset="0"/>
              </a:rPr>
              <a:t>“When outside for your exercise Always use the Green Cross Code.”</a:t>
            </a:r>
          </a:p>
          <a:p>
            <a:endParaRPr lang="en-GB" dirty="0"/>
          </a:p>
        </p:txBody>
      </p:sp>
      <p:sp>
        <p:nvSpPr>
          <p:cNvPr id="8" name="TextBox 7"/>
          <p:cNvSpPr txBox="1"/>
          <p:nvPr/>
        </p:nvSpPr>
        <p:spPr>
          <a:xfrm>
            <a:off x="4673601" y="4260682"/>
            <a:ext cx="3835400" cy="923330"/>
          </a:xfrm>
          <a:prstGeom prst="rect">
            <a:avLst/>
          </a:prstGeom>
          <a:noFill/>
        </p:spPr>
        <p:txBody>
          <a:bodyPr wrap="square" rtlCol="0">
            <a:spAutoFit/>
          </a:bodyPr>
          <a:lstStyle/>
          <a:p>
            <a:r>
              <a:rPr lang="en-GB" dirty="0" smtClean="0">
                <a:solidFill>
                  <a:schemeClr val="tx2">
                    <a:lumMod val="75000"/>
                  </a:schemeClr>
                </a:solidFill>
              </a:rPr>
              <a:t>PCSO Dylan Thomas Said…</a:t>
            </a:r>
          </a:p>
          <a:p>
            <a:r>
              <a:rPr lang="en-GB" dirty="0" smtClean="0">
                <a:solidFill>
                  <a:schemeClr val="tx2">
                    <a:lumMod val="75000"/>
                  </a:schemeClr>
                </a:solidFill>
              </a:rPr>
              <a:t>“Always wear a helmet when on your bike”</a:t>
            </a:r>
            <a:endParaRPr lang="en-GB" dirty="0">
              <a:solidFill>
                <a:schemeClr val="tx2">
                  <a:lumMod val="75000"/>
                </a:schemeClr>
              </a:solidFill>
            </a:endParaRPr>
          </a:p>
        </p:txBody>
      </p:sp>
      <p:sp>
        <p:nvSpPr>
          <p:cNvPr id="9" name="TextBox 8"/>
          <p:cNvSpPr txBox="1"/>
          <p:nvPr/>
        </p:nvSpPr>
        <p:spPr>
          <a:xfrm>
            <a:off x="179512" y="3999626"/>
            <a:ext cx="3240360" cy="2000548"/>
          </a:xfrm>
          <a:prstGeom prst="rect">
            <a:avLst/>
          </a:prstGeom>
          <a:noFill/>
        </p:spPr>
        <p:txBody>
          <a:bodyPr wrap="square" rtlCol="0">
            <a:spAutoFit/>
          </a:bodyPr>
          <a:lstStyle/>
          <a:p>
            <a:r>
              <a:rPr lang="en-GB" sz="2000" dirty="0" smtClean="0">
                <a:solidFill>
                  <a:srgbClr val="C00000"/>
                </a:solidFill>
              </a:rPr>
              <a:t>PCSO Mandy Simpson</a:t>
            </a:r>
            <a:r>
              <a:rPr lang="en-GB" sz="2000" dirty="0" smtClean="0"/>
              <a:t>, quoted the Dalai Lama, who said ….</a:t>
            </a:r>
          </a:p>
          <a:p>
            <a:r>
              <a:rPr lang="en-GB" sz="2000" dirty="0" smtClean="0"/>
              <a:t>When ever possible be Kind, It is always possible!</a:t>
            </a:r>
          </a:p>
          <a:p>
            <a:endParaRPr lang="en-GB" sz="2400" dirty="0" smtClean="0"/>
          </a:p>
        </p:txBody>
      </p:sp>
      <p:pic>
        <p:nvPicPr>
          <p:cNvPr id="10" name="Picture 9"/>
          <p:cNvPicPr>
            <a:picLocks noChangeAspect="1"/>
          </p:cNvPicPr>
          <p:nvPr/>
        </p:nvPicPr>
        <p:blipFill>
          <a:blip r:embed="rId3"/>
          <a:stretch>
            <a:fillRect/>
          </a:stretch>
        </p:blipFill>
        <p:spPr>
          <a:xfrm>
            <a:off x="6948263" y="6000174"/>
            <a:ext cx="2168759" cy="85782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3464423"/>
            <a:ext cx="1038889" cy="77916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6693" y="2461041"/>
            <a:ext cx="1168614" cy="117346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9658" y="2507453"/>
            <a:ext cx="887521" cy="1029299"/>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4019" y="2558167"/>
            <a:ext cx="742497" cy="933747"/>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88525" y="2384385"/>
            <a:ext cx="1198350" cy="1281312"/>
          </a:xfrm>
          <a:prstGeom prst="rect">
            <a:avLst/>
          </a:prstGeom>
        </p:spPr>
      </p:pic>
      <p:pic>
        <p:nvPicPr>
          <p:cNvPr id="16" name="Picture 4" descr="http://www.brainvisor.com/images/png/bike-helmet-brain-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50962" y="4876757"/>
            <a:ext cx="1227983" cy="12279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35274" y="5661248"/>
            <a:ext cx="1880141" cy="1052879"/>
          </a:xfrm>
          <a:prstGeom prst="rect">
            <a:avLst/>
          </a:prstGeom>
        </p:spPr>
      </p:pic>
    </p:spTree>
    <p:extLst>
      <p:ext uri="{BB962C8B-B14F-4D97-AF65-F5344CB8AC3E}">
        <p14:creationId xmlns:p14="http://schemas.microsoft.com/office/powerpoint/2010/main" val="1300298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24" y="1484784"/>
            <a:ext cx="3526160" cy="5158764"/>
          </a:xfrm>
          <a:prstGeom prst="rect">
            <a:avLst/>
          </a:prstGeom>
        </p:spPr>
      </p:pic>
      <p:sp>
        <p:nvSpPr>
          <p:cNvPr id="7" name="Rectangle 6"/>
          <p:cNvSpPr/>
          <p:nvPr/>
        </p:nvSpPr>
        <p:spPr>
          <a:xfrm>
            <a:off x="1907704" y="404664"/>
            <a:ext cx="3549352" cy="461665"/>
          </a:xfrm>
          <a:prstGeom prst="rect">
            <a:avLst/>
          </a:prstGeom>
        </p:spPr>
        <p:txBody>
          <a:bodyPr wrap="square">
            <a:spAutoFit/>
          </a:bodyPr>
          <a:lstStyle/>
          <a:p>
            <a:r>
              <a:rPr lang="en-US" sz="2400" b="1" dirty="0" smtClean="0">
                <a:ln/>
                <a:solidFill>
                  <a:schemeClr val="accent4"/>
                </a:solidFill>
                <a:effectLst>
                  <a:glow rad="228600">
                    <a:schemeClr val="accent1">
                      <a:satMod val="175000"/>
                      <a:alpha val="40000"/>
                    </a:schemeClr>
                  </a:glow>
                </a:effectLst>
                <a:latin typeface="Comic Sans MS" panose="030F0702030302020204" pitchFamily="66" charset="0"/>
              </a:rPr>
              <a:t>INTERNET SAFETY</a:t>
            </a:r>
            <a:endParaRPr lang="en-GB" sz="2400" dirty="0"/>
          </a:p>
        </p:txBody>
      </p:sp>
      <p:pic>
        <p:nvPicPr>
          <p:cNvPr id="1026" name="Picture 9" descr="http://cdn.makeuseof.com/wp-content/uploads/2011/03/Internet-Safety02.jpg?856a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821" y="1268760"/>
            <a:ext cx="4850904" cy="36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5563037" y="5192209"/>
            <a:ext cx="1448375" cy="1448375"/>
          </a:xfrm>
          <a:prstGeom prst="rect">
            <a:avLst/>
          </a:prstGeom>
        </p:spPr>
      </p:pic>
    </p:spTree>
    <p:extLst>
      <p:ext uri="{BB962C8B-B14F-4D97-AF65-F5344CB8AC3E}">
        <p14:creationId xmlns:p14="http://schemas.microsoft.com/office/powerpoint/2010/main" val="288289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7452320" y="6235922"/>
            <a:ext cx="1572742" cy="622078"/>
          </a:xfrm>
          <a:prstGeom prst="rect">
            <a:avLst/>
          </a:prstGeom>
        </p:spPr>
      </p:pic>
      <p:sp>
        <p:nvSpPr>
          <p:cNvPr id="3" name="TextBox 2"/>
          <p:cNvSpPr txBox="1"/>
          <p:nvPr/>
        </p:nvSpPr>
        <p:spPr>
          <a:xfrm>
            <a:off x="322410" y="445951"/>
            <a:ext cx="6189492" cy="707886"/>
          </a:xfrm>
          <a:prstGeom prst="rect">
            <a:avLst/>
          </a:prstGeom>
          <a:noFill/>
        </p:spPr>
        <p:txBody>
          <a:bodyPr wrap="square" rtlCol="0">
            <a:spAutoFit/>
          </a:bodyPr>
          <a:lstStyle/>
          <a:p>
            <a:r>
              <a:rPr lang="en-US" sz="4000" b="1" dirty="0">
                <a:ln/>
                <a:solidFill>
                  <a:schemeClr val="accent4"/>
                </a:solidFill>
                <a:effectLst>
                  <a:glow rad="228600">
                    <a:schemeClr val="accent1">
                      <a:satMod val="175000"/>
                      <a:alpha val="40000"/>
                    </a:schemeClr>
                  </a:glow>
                </a:effectLst>
                <a:latin typeface="Comic Sans MS" panose="030F0702030302020204" pitchFamily="66" charset="0"/>
              </a:rPr>
              <a:t>INTERNET SAFETY</a:t>
            </a:r>
            <a:endParaRPr lang="en-GB" sz="4000" dirty="0"/>
          </a:p>
        </p:txBody>
      </p:sp>
      <p:sp>
        <p:nvSpPr>
          <p:cNvPr id="7" name="TextBox 6"/>
          <p:cNvSpPr txBox="1"/>
          <p:nvPr/>
        </p:nvSpPr>
        <p:spPr>
          <a:xfrm>
            <a:off x="2551462" y="2330873"/>
            <a:ext cx="3744416" cy="3139321"/>
          </a:xfrm>
          <a:prstGeom prst="rect">
            <a:avLst/>
          </a:prstGeom>
          <a:noFill/>
          <a:ln w="57150">
            <a:solidFill>
              <a:srgbClr val="FF0000"/>
            </a:solidFill>
            <a:prstDash val="solid"/>
          </a:ln>
        </p:spPr>
        <p:txBody>
          <a:bodyPr wrap="square" rtlCol="0">
            <a:spAutoFit/>
          </a:bodyPr>
          <a:lstStyle/>
          <a:p>
            <a:pPr algn="ctr"/>
            <a:r>
              <a:rPr lang="en-GB" b="1" dirty="0" smtClean="0"/>
              <a:t>Be Internet Awesome</a:t>
            </a:r>
          </a:p>
          <a:p>
            <a:pPr algn="ctr"/>
            <a:endParaRPr lang="en-GB" dirty="0"/>
          </a:p>
          <a:p>
            <a:pPr algn="ctr"/>
            <a:r>
              <a:rPr lang="en-GB" sz="1600" b="1" dirty="0" smtClean="0">
                <a:solidFill>
                  <a:srgbClr val="FF0000"/>
                </a:solidFill>
              </a:rPr>
              <a:t>SMART:  </a:t>
            </a:r>
            <a:r>
              <a:rPr lang="en-GB" sz="1600" dirty="0" smtClean="0"/>
              <a:t>SHARE WITH CARE</a:t>
            </a:r>
          </a:p>
          <a:p>
            <a:pPr algn="ctr"/>
            <a:endParaRPr lang="en-GB" sz="1600" dirty="0" smtClean="0"/>
          </a:p>
          <a:p>
            <a:pPr algn="ctr"/>
            <a:r>
              <a:rPr lang="en-GB" sz="1600" b="1" dirty="0" smtClean="0">
                <a:solidFill>
                  <a:srgbClr val="FFC000"/>
                </a:solidFill>
              </a:rPr>
              <a:t>ALERT:   </a:t>
            </a:r>
            <a:r>
              <a:rPr lang="en-GB" sz="1600" dirty="0" smtClean="0"/>
              <a:t>DON’T FALL FOR FAKE</a:t>
            </a:r>
          </a:p>
          <a:p>
            <a:pPr algn="ctr"/>
            <a:endParaRPr lang="en-GB" sz="1600" dirty="0"/>
          </a:p>
          <a:p>
            <a:pPr algn="ctr"/>
            <a:r>
              <a:rPr lang="en-GB" sz="1600" b="1" dirty="0" smtClean="0">
                <a:solidFill>
                  <a:srgbClr val="00B050"/>
                </a:solidFill>
              </a:rPr>
              <a:t>STRONG:   </a:t>
            </a:r>
            <a:r>
              <a:rPr lang="en-GB" sz="1600" dirty="0" smtClean="0"/>
              <a:t>SECURE YOUR PASSWORD</a:t>
            </a:r>
          </a:p>
          <a:p>
            <a:pPr algn="ctr"/>
            <a:endParaRPr lang="en-GB" sz="1600" dirty="0"/>
          </a:p>
          <a:p>
            <a:pPr algn="ctr"/>
            <a:r>
              <a:rPr lang="en-GB" sz="1600" b="1" dirty="0" smtClean="0">
                <a:solidFill>
                  <a:schemeClr val="accent1">
                    <a:lumMod val="75000"/>
                  </a:schemeClr>
                </a:solidFill>
              </a:rPr>
              <a:t>KIND:   </a:t>
            </a:r>
            <a:r>
              <a:rPr lang="en-GB" sz="1600" dirty="0" smtClean="0"/>
              <a:t>IT’S COOL TO BE KIND</a:t>
            </a:r>
          </a:p>
          <a:p>
            <a:pPr algn="ctr"/>
            <a:endParaRPr lang="en-GB" sz="1600" dirty="0" smtClean="0"/>
          </a:p>
          <a:p>
            <a:pPr algn="ctr"/>
            <a:r>
              <a:rPr lang="en-GB" sz="1600" b="1" dirty="0" smtClean="0">
                <a:solidFill>
                  <a:schemeClr val="accent4">
                    <a:lumMod val="75000"/>
                  </a:schemeClr>
                </a:solidFill>
              </a:rPr>
              <a:t>BRAVE:   </a:t>
            </a:r>
            <a:r>
              <a:rPr lang="en-GB" sz="1600" dirty="0" smtClean="0"/>
              <a:t>WHEN IN DOUBT, TALK IT OUT</a:t>
            </a:r>
          </a:p>
          <a:p>
            <a:endParaRPr lang="en-GB" dirty="0"/>
          </a:p>
        </p:txBody>
      </p:sp>
      <p:sp>
        <p:nvSpPr>
          <p:cNvPr id="10" name="TextBox 9"/>
          <p:cNvSpPr txBox="1"/>
          <p:nvPr/>
        </p:nvSpPr>
        <p:spPr>
          <a:xfrm>
            <a:off x="2410895" y="2104056"/>
            <a:ext cx="4100142" cy="3452903"/>
          </a:xfrm>
          <a:prstGeom prst="rect">
            <a:avLst/>
          </a:prstGeom>
          <a:noFill/>
          <a:ln w="57150">
            <a:solidFill>
              <a:srgbClr val="FFC000"/>
            </a:solidFill>
          </a:ln>
        </p:spPr>
        <p:txBody>
          <a:bodyPr wrap="square" rtlCol="0">
            <a:spAutoFit/>
          </a:bodyPr>
          <a:lstStyle/>
          <a:p>
            <a:endParaRPr lang="en-GB" dirty="0"/>
          </a:p>
        </p:txBody>
      </p:sp>
      <p:sp>
        <p:nvSpPr>
          <p:cNvPr id="11" name="TextBox 10"/>
          <p:cNvSpPr txBox="1"/>
          <p:nvPr/>
        </p:nvSpPr>
        <p:spPr>
          <a:xfrm>
            <a:off x="2246278" y="1947029"/>
            <a:ext cx="4429376" cy="3766955"/>
          </a:xfrm>
          <a:prstGeom prst="rect">
            <a:avLst/>
          </a:prstGeom>
          <a:noFill/>
          <a:ln w="57150">
            <a:solidFill>
              <a:srgbClr val="00B050"/>
            </a:solidFill>
          </a:ln>
        </p:spPr>
        <p:txBody>
          <a:bodyPr wrap="square" rtlCol="0">
            <a:spAutoFit/>
          </a:bodyPr>
          <a:lstStyle/>
          <a:p>
            <a:endParaRPr lang="en-GB"/>
          </a:p>
        </p:txBody>
      </p:sp>
      <p:sp>
        <p:nvSpPr>
          <p:cNvPr id="12" name="TextBox 11"/>
          <p:cNvSpPr txBox="1"/>
          <p:nvPr/>
        </p:nvSpPr>
        <p:spPr>
          <a:xfrm>
            <a:off x="2051720" y="1706270"/>
            <a:ext cx="4872809" cy="4171002"/>
          </a:xfrm>
          <a:prstGeom prst="rect">
            <a:avLst/>
          </a:prstGeom>
          <a:noFill/>
          <a:ln w="57150">
            <a:solidFill>
              <a:schemeClr val="tx2">
                <a:lumMod val="60000"/>
                <a:lumOff val="40000"/>
              </a:schemeClr>
            </a:solidFill>
          </a:ln>
        </p:spPr>
        <p:txBody>
          <a:bodyPr wrap="square" rtlCol="0">
            <a:spAutoFit/>
          </a:bodyPr>
          <a:lstStyle/>
          <a:p>
            <a:endParaRPr lang="en-GB" dirty="0"/>
          </a:p>
        </p:txBody>
      </p:sp>
    </p:spTree>
    <p:extLst>
      <p:ext uri="{BB962C8B-B14F-4D97-AF65-F5344CB8AC3E}">
        <p14:creationId xmlns:p14="http://schemas.microsoft.com/office/powerpoint/2010/main" val="4023494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http://northernlifefamilymagazine.co.uk/wp-content/uploads/2019/10/fire_safety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11433"/>
            <a:ext cx="7884876" cy="520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10800000" flipV="1">
            <a:off x="377534" y="6451102"/>
            <a:ext cx="8352928" cy="369332"/>
          </a:xfrm>
          <a:prstGeom prst="rect">
            <a:avLst/>
          </a:prstGeom>
        </p:spPr>
        <p:txBody>
          <a:bodyPr wrap="square">
            <a:spAutoFit/>
          </a:bodyPr>
          <a:lstStyle/>
          <a:p>
            <a:pPr algn="ctr"/>
            <a:r>
              <a:rPr lang="en-US" b="1" dirty="0" smtClean="0">
                <a:solidFill>
                  <a:schemeClr val="tx2">
                    <a:lumMod val="75000"/>
                  </a:schemeClr>
                </a:solidFill>
                <a:latin typeface="Barlow"/>
                <a:ea typeface="Times New Roman" panose="02020603050405020304" pitchFamily="18" charset="0"/>
                <a:cs typeface="Times New Roman" panose="02020603050405020304" pitchFamily="18" charset="0"/>
              </a:rPr>
              <a:t>Have </a:t>
            </a:r>
            <a:r>
              <a:rPr lang="en-US" b="1" dirty="0">
                <a:solidFill>
                  <a:schemeClr val="tx2">
                    <a:lumMod val="75000"/>
                  </a:schemeClr>
                </a:solidFill>
                <a:latin typeface="Barlow"/>
                <a:ea typeface="Times New Roman" panose="02020603050405020304" pitchFamily="18" charset="0"/>
                <a:cs typeface="Times New Roman" panose="02020603050405020304" pitchFamily="18" charset="0"/>
              </a:rPr>
              <a:t>a look at this picture and see how many hazards you can find? </a:t>
            </a:r>
            <a:endParaRPr lang="en-GB" dirty="0">
              <a:solidFill>
                <a:schemeClr val="tx2">
                  <a:lumMod val="75000"/>
                </a:schemeClr>
              </a:solidFill>
            </a:endParaRPr>
          </a:p>
        </p:txBody>
      </p:sp>
      <p:sp>
        <p:nvSpPr>
          <p:cNvPr id="2" name="TextBox 1"/>
          <p:cNvSpPr txBox="1"/>
          <p:nvPr/>
        </p:nvSpPr>
        <p:spPr>
          <a:xfrm>
            <a:off x="2627784" y="260648"/>
            <a:ext cx="2880320" cy="830997"/>
          </a:xfrm>
          <a:prstGeom prst="rect">
            <a:avLst/>
          </a:prstGeom>
          <a:noFill/>
        </p:spPr>
        <p:txBody>
          <a:bodyPr wrap="square" rtlCol="0">
            <a:spAutoFit/>
          </a:bodyPr>
          <a:lstStyle/>
          <a:p>
            <a:r>
              <a:rPr lang="en-US" sz="4800" b="1" dirty="0">
                <a:ln/>
                <a:solidFill>
                  <a:srgbClr val="8064A2"/>
                </a:solidFill>
                <a:effectLst>
                  <a:glow rad="228600">
                    <a:srgbClr val="4F81BD">
                      <a:satMod val="175000"/>
                      <a:alpha val="40000"/>
                    </a:srgbClr>
                  </a:glow>
                </a:effectLst>
                <a:latin typeface="Comic Sans MS" panose="030F0702030302020204" pitchFamily="66" charset="0"/>
              </a:rPr>
              <a:t>Activity</a:t>
            </a:r>
            <a:endParaRPr lang="en-GB" sz="4800" dirty="0">
              <a:latin typeface="Arial Rounded MT Bold" panose="020F0704030504030204" pitchFamily="34" charset="0"/>
            </a:endParaRPr>
          </a:p>
        </p:txBody>
      </p:sp>
    </p:spTree>
    <p:extLst>
      <p:ext uri="{BB962C8B-B14F-4D97-AF65-F5344CB8AC3E}">
        <p14:creationId xmlns:p14="http://schemas.microsoft.com/office/powerpoint/2010/main" val="2489041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i.pinimg.com/736x/3d/d4/b9/3dd4b968ff34641424d8adb1a6ac0f90--fire-safety-for-kids-fire-safety-wee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724" y="1196752"/>
            <a:ext cx="4968552" cy="5492018"/>
          </a:xfrm>
          <a:prstGeom prst="rect">
            <a:avLst/>
          </a:prstGeom>
          <a:noFill/>
          <a:ln w="28575">
            <a:solidFill>
              <a:srgbClr val="C0000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198" y="1340768"/>
            <a:ext cx="2160240" cy="2800311"/>
          </a:xfrm>
          <a:prstGeom prst="rect">
            <a:avLst/>
          </a:prstGeom>
          <a:ln w="28575">
            <a:solidFill>
              <a:srgbClr val="C00000"/>
            </a:solidFill>
          </a:ln>
        </p:spPr>
      </p:pic>
      <p:sp>
        <p:nvSpPr>
          <p:cNvPr id="3" name="TextBox 2"/>
          <p:cNvSpPr txBox="1"/>
          <p:nvPr/>
        </p:nvSpPr>
        <p:spPr>
          <a:xfrm>
            <a:off x="1043608" y="332656"/>
            <a:ext cx="3744416" cy="707886"/>
          </a:xfrm>
          <a:prstGeom prst="rect">
            <a:avLst/>
          </a:prstGeom>
          <a:noFill/>
        </p:spPr>
        <p:txBody>
          <a:bodyPr wrap="square" rtlCol="0">
            <a:spAutoFit/>
          </a:bodyPr>
          <a:lstStyle/>
          <a:p>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FIRE SAFETY</a:t>
            </a:r>
            <a:endParaRPr lang="en-GB" sz="4000" dirty="0"/>
          </a:p>
        </p:txBody>
      </p:sp>
      <p:sp>
        <p:nvSpPr>
          <p:cNvPr id="9" name="TextBox 8"/>
          <p:cNvSpPr txBox="1"/>
          <p:nvPr/>
        </p:nvSpPr>
        <p:spPr>
          <a:xfrm>
            <a:off x="8046132" y="3212976"/>
            <a:ext cx="2195736" cy="369332"/>
          </a:xfrm>
          <a:prstGeom prst="rect">
            <a:avLst/>
          </a:prstGeom>
          <a:noFill/>
        </p:spPr>
        <p:txBody>
          <a:bodyPr wrap="square" rtlCol="0">
            <a:spAutoFit/>
          </a:bodyPr>
          <a:lstStyle/>
          <a:p>
            <a:endParaRPr lang="en-GB" dirty="0">
              <a:ln w="76200">
                <a:solidFill>
                  <a:srgbClr val="C00000"/>
                </a:solidFill>
              </a:ln>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4437112"/>
            <a:ext cx="2606290" cy="1911279"/>
          </a:xfrm>
          <a:prstGeom prst="rect">
            <a:avLst/>
          </a:prstGeom>
        </p:spPr>
      </p:pic>
    </p:spTree>
    <p:extLst>
      <p:ext uri="{BB962C8B-B14F-4D97-AF65-F5344CB8AC3E}">
        <p14:creationId xmlns:p14="http://schemas.microsoft.com/office/powerpoint/2010/main" val="552860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504" y="1019637"/>
            <a:ext cx="3909006" cy="5721731"/>
          </a:xfrm>
          <a:prstGeom prst="rect">
            <a:avLst/>
          </a:prstGeom>
        </p:spPr>
      </p:pic>
      <p:sp>
        <p:nvSpPr>
          <p:cNvPr id="2" name="Title 1"/>
          <p:cNvSpPr>
            <a:spLocks noGrp="1"/>
          </p:cNvSpPr>
          <p:nvPr>
            <p:ph type="ctrTitle"/>
          </p:nvPr>
        </p:nvSpPr>
        <p:spPr>
          <a:xfrm>
            <a:off x="4016510" y="1196752"/>
            <a:ext cx="5004048" cy="2365950"/>
          </a:xfrm>
        </p:spPr>
        <p:txBody>
          <a:bodyPr/>
          <a:lstStyle/>
          <a:p>
            <a:r>
              <a:rPr lang="en-GB" sz="2200" b="1" dirty="0" smtClean="0">
                <a:solidFill>
                  <a:srgbClr val="00B050"/>
                </a:solidFill>
                <a:latin typeface="Comic Sans MS" panose="030F0702030302020204" pitchFamily="66" charset="0"/>
              </a:rPr>
              <a:t>Safety at home is very important</a:t>
            </a:r>
            <a:br>
              <a:rPr lang="en-GB" sz="2200" b="1" dirty="0" smtClean="0">
                <a:solidFill>
                  <a:srgbClr val="00B050"/>
                </a:solidFill>
                <a:latin typeface="Comic Sans MS" panose="030F0702030302020204" pitchFamily="66" charset="0"/>
              </a:rPr>
            </a:br>
            <a:r>
              <a:rPr lang="en-GB" sz="1800" dirty="0" smtClean="0"/>
              <a:t/>
            </a:r>
            <a:br>
              <a:rPr lang="en-GB" sz="1800" dirty="0" smtClean="0"/>
            </a:br>
            <a:r>
              <a:rPr lang="en-GB" sz="1800" dirty="0" smtClean="0"/>
              <a:t>In the event of a fire in your home, it is important to plan a safe escape to make sure you get out as quick as you can.  </a:t>
            </a:r>
            <a:br>
              <a:rPr lang="en-GB" sz="1800" dirty="0" smtClean="0"/>
            </a:br>
            <a:r>
              <a:rPr lang="en-GB" sz="1800" dirty="0" smtClean="0"/>
              <a:t>Use the activity as a guidance but you can make your own plan with your parent(s) of your own home.</a:t>
            </a:r>
            <a:endParaRPr lang="en-GB" sz="1800" dirty="0"/>
          </a:p>
        </p:txBody>
      </p:sp>
      <p:sp>
        <p:nvSpPr>
          <p:cNvPr id="3" name="TextBox 2"/>
          <p:cNvSpPr txBox="1"/>
          <p:nvPr/>
        </p:nvSpPr>
        <p:spPr>
          <a:xfrm>
            <a:off x="2702364" y="188640"/>
            <a:ext cx="2628292" cy="830997"/>
          </a:xfrm>
          <a:prstGeom prst="rect">
            <a:avLst/>
          </a:prstGeom>
          <a:noFill/>
        </p:spPr>
        <p:txBody>
          <a:bodyPr wrap="square" rtlCol="0">
            <a:spAutoFit/>
          </a:bodyPr>
          <a:lstStyle/>
          <a:p>
            <a:r>
              <a:rPr lang="en-US" sz="4800" b="1" dirty="0">
                <a:ln/>
                <a:solidFill>
                  <a:srgbClr val="8064A2"/>
                </a:solidFill>
                <a:effectLst>
                  <a:glow rad="228600">
                    <a:srgbClr val="4F81BD">
                      <a:satMod val="175000"/>
                      <a:alpha val="40000"/>
                    </a:srgbClr>
                  </a:glow>
                </a:effectLst>
                <a:latin typeface="Comic Sans MS" panose="030F0702030302020204" pitchFamily="66" charset="0"/>
              </a:rPr>
              <a:t>Activity</a:t>
            </a:r>
            <a:endParaRPr lang="en-GB" sz="4800" dirty="0">
              <a:latin typeface="Arial Rounded MT Bold" panose="020F070403050403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804" y="3501008"/>
            <a:ext cx="3039460" cy="3223960"/>
          </a:xfrm>
          <a:prstGeom prst="rect">
            <a:avLst/>
          </a:prstGeom>
          <a:ln w="38100">
            <a:solidFill>
              <a:srgbClr val="00B050"/>
            </a:solidFill>
          </a:ln>
        </p:spPr>
      </p:pic>
    </p:spTree>
    <p:extLst>
      <p:ext uri="{BB962C8B-B14F-4D97-AF65-F5344CB8AC3E}">
        <p14:creationId xmlns:p14="http://schemas.microsoft.com/office/powerpoint/2010/main" val="3364345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668" y="1254215"/>
            <a:ext cx="4700812" cy="2246793"/>
          </a:xfrm>
          <a:prstGeom prst="rect">
            <a:avLst/>
          </a:prstGeom>
        </p:spPr>
      </p:pic>
      <p:sp>
        <p:nvSpPr>
          <p:cNvPr id="5" name="TextBox 4"/>
          <p:cNvSpPr txBox="1"/>
          <p:nvPr/>
        </p:nvSpPr>
        <p:spPr>
          <a:xfrm>
            <a:off x="4273822" y="3480243"/>
            <a:ext cx="4536504" cy="1015663"/>
          </a:xfrm>
          <a:prstGeom prst="rect">
            <a:avLst/>
          </a:prstGeom>
          <a:noFill/>
        </p:spPr>
        <p:txBody>
          <a:bodyPr wrap="square" rtlCol="0">
            <a:spAutoFit/>
          </a:bodyPr>
          <a:lstStyle/>
          <a:p>
            <a:pPr algn="ctr"/>
            <a:r>
              <a:rPr lang="en-GB" sz="1600" b="1" dirty="0" smtClean="0">
                <a:solidFill>
                  <a:srgbClr val="C00000"/>
                </a:solidFill>
              </a:rPr>
              <a:t>This month is Gypsy </a:t>
            </a:r>
            <a:r>
              <a:rPr lang="en-GB" sz="1600" b="1" dirty="0">
                <a:solidFill>
                  <a:srgbClr val="C00000"/>
                </a:solidFill>
              </a:rPr>
              <a:t>Roma Traveller History </a:t>
            </a:r>
            <a:r>
              <a:rPr lang="en-GB" sz="1600" b="1" dirty="0" smtClean="0">
                <a:solidFill>
                  <a:srgbClr val="C00000"/>
                </a:solidFill>
              </a:rPr>
              <a:t>Month.</a:t>
            </a:r>
          </a:p>
          <a:p>
            <a:pPr algn="ctr"/>
            <a:r>
              <a:rPr lang="en-GB" sz="1400" b="1" dirty="0" smtClean="0">
                <a:solidFill>
                  <a:srgbClr val="C00000"/>
                </a:solidFill>
              </a:rPr>
              <a:t>See what you can find out about this community and where they might have come from around the world.</a:t>
            </a:r>
          </a:p>
          <a:p>
            <a:endParaRPr lang="en-GB" sz="1600" dirty="0">
              <a:solidFill>
                <a:srgbClr val="C00000"/>
              </a:solidFill>
            </a:endParaRPr>
          </a:p>
        </p:txBody>
      </p:sp>
      <p:sp>
        <p:nvSpPr>
          <p:cNvPr id="7" name="TextBox 6"/>
          <p:cNvSpPr txBox="1"/>
          <p:nvPr/>
        </p:nvSpPr>
        <p:spPr>
          <a:xfrm>
            <a:off x="5436096" y="-1065168"/>
            <a:ext cx="4536504" cy="369332"/>
          </a:xfrm>
          <a:prstGeom prst="rect">
            <a:avLst/>
          </a:prstGeom>
          <a:noFill/>
        </p:spPr>
        <p:txBody>
          <a:bodyPr wrap="square" rtlCol="0">
            <a:spAutoFit/>
          </a:bodyPr>
          <a:lstStyle/>
          <a:p>
            <a:r>
              <a:rPr lang="en-GB" dirty="0" smtClean="0"/>
              <a:t>Great Britain is a Wonderfully Diverse Country</a:t>
            </a:r>
            <a:endParaRPr lang="en-GB" dirty="0"/>
          </a:p>
        </p:txBody>
      </p:sp>
      <p:sp>
        <p:nvSpPr>
          <p:cNvPr id="8" name="AutoShape 2" descr="Diversity in the classroom - Diversity A4 POSTERS~OFSTED~Nursery ..."/>
          <p:cNvSpPr>
            <a:spLocks noChangeAspect="1" noChangeArrowheads="1"/>
          </p:cNvSpPr>
          <p:nvPr/>
        </p:nvSpPr>
        <p:spPr bwMode="auto">
          <a:xfrm>
            <a:off x="579232" y="3140968"/>
            <a:ext cx="135255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24744"/>
            <a:ext cx="3761222" cy="5700847"/>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3882" y="4293096"/>
            <a:ext cx="3292076" cy="2044426"/>
          </a:xfrm>
          <a:prstGeom prst="rect">
            <a:avLst/>
          </a:prstGeom>
        </p:spPr>
      </p:pic>
      <p:sp>
        <p:nvSpPr>
          <p:cNvPr id="17" name="TextBox 16"/>
          <p:cNvSpPr txBox="1"/>
          <p:nvPr/>
        </p:nvSpPr>
        <p:spPr>
          <a:xfrm>
            <a:off x="4012742" y="6285737"/>
            <a:ext cx="5131258" cy="553998"/>
          </a:xfrm>
          <a:prstGeom prst="rect">
            <a:avLst/>
          </a:prstGeom>
          <a:noFill/>
        </p:spPr>
        <p:txBody>
          <a:bodyPr wrap="square" rtlCol="0">
            <a:spAutoFit/>
          </a:bodyPr>
          <a:lstStyle/>
          <a:p>
            <a:pPr algn="ctr"/>
            <a:r>
              <a:rPr lang="en-GB" sz="1600" dirty="0" smtClean="0">
                <a:latin typeface="Comic Sans MS" panose="030F0702030302020204" pitchFamily="66" charset="0"/>
              </a:rPr>
              <a:t>Here we can see </a:t>
            </a:r>
            <a:r>
              <a:rPr lang="en-GB" sz="1600" b="1" dirty="0" smtClean="0">
                <a:latin typeface="Comic Sans MS" panose="030F0702030302020204" pitchFamily="66" charset="0"/>
              </a:rPr>
              <a:t>Grappenhall Heys Primary School</a:t>
            </a:r>
          </a:p>
          <a:p>
            <a:pPr algn="ctr"/>
            <a:r>
              <a:rPr lang="en-GB" sz="1400" dirty="0" smtClean="0">
                <a:latin typeface="Comic Sans MS" panose="030F0702030302020204" pitchFamily="66" charset="0"/>
              </a:rPr>
              <a:t>Embracing Difference &amp; Diversity</a:t>
            </a:r>
            <a:endParaRPr lang="en-GB" sz="1400" dirty="0">
              <a:latin typeface="Comic Sans MS" panose="030F0702030302020204" pitchFamily="66" charset="0"/>
            </a:endParaRPr>
          </a:p>
        </p:txBody>
      </p:sp>
      <p:sp>
        <p:nvSpPr>
          <p:cNvPr id="18" name="TextBox 17"/>
          <p:cNvSpPr txBox="1"/>
          <p:nvPr/>
        </p:nvSpPr>
        <p:spPr>
          <a:xfrm>
            <a:off x="2103436" y="237810"/>
            <a:ext cx="4176464" cy="769441"/>
          </a:xfrm>
          <a:prstGeom prst="rect">
            <a:avLst/>
          </a:prstGeom>
          <a:noFill/>
        </p:spPr>
        <p:txBody>
          <a:bodyPr wrap="square" rtlCol="0">
            <a:spAutoFit/>
          </a:bodyPr>
          <a:lstStyle/>
          <a:p>
            <a:r>
              <a:rPr lang="en-US" sz="4400" b="1" dirty="0" smtClean="0">
                <a:ln/>
                <a:solidFill>
                  <a:schemeClr val="accent4"/>
                </a:solidFill>
                <a:effectLst>
                  <a:glow rad="228600">
                    <a:schemeClr val="accent1">
                      <a:satMod val="175000"/>
                      <a:alpha val="40000"/>
                    </a:schemeClr>
                  </a:glow>
                </a:effectLst>
                <a:latin typeface="Comic Sans MS" panose="030F0702030302020204" pitchFamily="66" charset="0"/>
              </a:rPr>
              <a:t>DIVERSITY</a:t>
            </a:r>
            <a:endParaRPr lang="en-GB" sz="4400" dirty="0"/>
          </a:p>
        </p:txBody>
      </p:sp>
    </p:spTree>
    <p:extLst>
      <p:ext uri="{BB962C8B-B14F-4D97-AF65-F5344CB8AC3E}">
        <p14:creationId xmlns:p14="http://schemas.microsoft.com/office/powerpoint/2010/main" val="3692043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3625</TotalTime>
  <Words>582</Words>
  <Application>Microsoft Office PowerPoint</Application>
  <PresentationFormat>On-screen Show (4:3)</PresentationFormat>
  <Paragraphs>75</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 Narrow</vt:lpstr>
      <vt:lpstr>Arial Rounded MT Bold</vt:lpstr>
      <vt:lpstr>Barlow</vt:lpstr>
      <vt:lpstr>Bradley Hand ITC</vt:lpstr>
      <vt:lpstr>Calibri</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 at home is very important  In the event of a fire in your home, it is important to plan a safe escape to make sure you get out as quick as you can.   Use the activity as a guidance but you can make your own plan with your parent(s) of your own home.</vt:lpstr>
      <vt:lpstr>PowerPoint Presentation</vt:lpstr>
      <vt:lpstr>DIVERSITY ACTIVITY</vt:lpstr>
      <vt:lpstr>If it is your Birthday this week Happy Birthday  </vt:lpstr>
      <vt:lpstr>PowerPoint Presentation</vt:lpstr>
    </vt:vector>
  </TitlesOfParts>
  <Company>Cheshire Constabulary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Gregory</dc:creator>
  <cp:lastModifiedBy>scb8752014</cp:lastModifiedBy>
  <cp:revision>286</cp:revision>
  <dcterms:created xsi:type="dcterms:W3CDTF">2015-02-05T14:15:12Z</dcterms:created>
  <dcterms:modified xsi:type="dcterms:W3CDTF">2020-06-30T11:38:47Z</dcterms:modified>
</cp:coreProperties>
</file>