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2" r:id="rId4"/>
    <p:sldId id="273" r:id="rId5"/>
    <p:sldId id="274" r:id="rId6"/>
    <p:sldId id="275" r:id="rId7"/>
    <p:sldId id="262" r:id="rId8"/>
    <p:sldId id="268" r:id="rId9"/>
    <p:sldId id="276" r:id="rId10"/>
    <p:sldId id="264"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ixon" initials="KN" lastIdx="0" clrIdx="0">
    <p:extLst>
      <p:ext uri="{19B8F6BF-5375-455C-9EA6-DF929625EA0E}">
        <p15:presenceInfo xmlns:p15="http://schemas.microsoft.com/office/powerpoint/2012/main" userId="S-1-5-21-1050573452-916275488-316617838-20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CC"/>
    <a:srgbClr val="E1FF00"/>
    <a:srgbClr val="9BBB5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386" autoAdjust="0"/>
    <p:restoredTop sz="94629" autoAdjust="0"/>
  </p:normalViewPr>
  <p:slideViewPr>
    <p:cSldViewPr>
      <p:cViewPr varScale="1">
        <p:scale>
          <a:sx n="85" d="100"/>
          <a:sy n="85" d="100"/>
        </p:scale>
        <p:origin x="132"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6/14/2020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url=https://www.shutterstock.com/search/music%2Bnotes&amp;psig=AOvVaw36Kum832s1FqN723nDiWZp&amp;ust=1589960698162000&amp;source=images&amp;cd=vfe&amp;ved=0CAIQjRxqFwoTCKjYwae3v-kCFQAAAAAdAAAAABAE"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579" y="1916832"/>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356" y="2564904"/>
            <a:ext cx="1816764" cy="207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2881" y="1052736"/>
            <a:ext cx="7704856" cy="5386090"/>
          </a:xfrm>
          <a:prstGeom prst="rect">
            <a:avLst/>
          </a:prstGeom>
          <a:noFill/>
        </p:spPr>
        <p:txBody>
          <a:bodyPr wrap="square" rtlCol="0">
            <a:spAutoFit/>
          </a:bodyPr>
          <a:lstStyle/>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Whilst You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re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Edition 11</a:t>
            </a:r>
          </a:p>
          <a:p>
            <a:pPr algn="ctr"/>
            <a:endParaRPr lang="en-US" sz="28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GB" sz="3200" dirty="0" smtClean="0">
                <a:solidFill>
                  <a:schemeClr val="tx2">
                    <a:lumMod val="75000"/>
                  </a:schemeClr>
                </a:solidFill>
                <a:latin typeface="Comic Sans MS" panose="030F0702030302020204" pitchFamily="66" charset="0"/>
              </a:rPr>
              <a:t>16th June 2020</a:t>
            </a:r>
            <a:endParaRPr lang="en-GB" sz="3200" dirty="0">
              <a:solidFill>
                <a:schemeClr val="tx2">
                  <a:lumMod val="75000"/>
                </a:schemeClr>
              </a:solidFill>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5041" y="6309320"/>
            <a:ext cx="1387176" cy="548680"/>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smtClean="0">
                <a:solidFill>
                  <a:schemeClr val="accent5">
                    <a:lumMod val="50000"/>
                  </a:schemeClr>
                </a:solidFill>
              </a:rPr>
              <a:t>If it is your Birthday this week</a:t>
            </a:r>
            <a:r>
              <a:rPr lang="en-GB" dirty="0" smtClean="0"/>
              <a:t/>
            </a:r>
            <a:br>
              <a:rPr lang="en-GB" dirty="0" smtClean="0"/>
            </a:b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Birthday</a:t>
            </a:r>
            <a:r>
              <a:rPr lang="en-GB" dirty="0" smtClean="0"/>
              <a:t/>
            </a:r>
            <a:br>
              <a:rPr lang="en-GB" dirty="0" smtClean="0"/>
            </a:br>
            <a:r>
              <a:rPr lang="en-GB" dirty="0" smtClean="0"/>
              <a:t/>
            </a:r>
            <a:br>
              <a:rPr lang="en-GB" dirty="0" smtClean="0"/>
            </a:b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2830">
            <a:off x="230371" y="3471538"/>
            <a:ext cx="366486" cy="3664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1544">
            <a:off x="4542836" y="3301732"/>
            <a:ext cx="490968" cy="59743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44624"/>
            <a:ext cx="4176464" cy="1567903"/>
          </a:xfrm>
          <a:prstGeom prst="rect">
            <a:avLst/>
          </a:prstGeom>
        </p:spPr>
      </p:pic>
      <p:sp>
        <p:nvSpPr>
          <p:cNvPr id="5" name="TextBox 4"/>
          <p:cNvSpPr txBox="1"/>
          <p:nvPr/>
        </p:nvSpPr>
        <p:spPr>
          <a:xfrm>
            <a:off x="169183" y="3788503"/>
            <a:ext cx="7695446" cy="1161420"/>
          </a:xfrm>
          <a:prstGeom prst="rect">
            <a:avLst/>
          </a:prstGeom>
          <a:noFill/>
        </p:spPr>
        <p:txBody>
          <a:bodyPr wrap="square" rtlCol="0">
            <a:prstTxWarp prst="textWave1">
              <a:avLst/>
            </a:prstTxWarp>
            <a:spAutoFit/>
          </a:bodyPr>
          <a:lstStyle/>
          <a:p>
            <a:pPr algn="ctr"/>
            <a:r>
              <a:rPr lang="en-GB" dirty="0" smtClean="0">
                <a:solidFill>
                  <a:schemeClr val="accent4">
                    <a:lumMod val="75000"/>
                  </a:schemeClr>
                </a:solidFill>
              </a:rPr>
              <a:t>Happy Birthday to you, Happy Birthday to you, Happy Birthday Special person Happy Birthday toooo yoooou</a:t>
            </a:r>
            <a:endParaRPr lang="en-GB" dirty="0">
              <a:solidFill>
                <a:schemeClr val="accent4">
                  <a:lumMod val="75000"/>
                </a:schemeClr>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83" y="4581128"/>
            <a:ext cx="2308488" cy="1889409"/>
          </a:xfrm>
          <a:prstGeom prst="rect">
            <a:avLst/>
          </a:prstGeom>
        </p:spPr>
      </p:pic>
      <p:sp>
        <p:nvSpPr>
          <p:cNvPr id="2" name="TextBox 1"/>
          <p:cNvSpPr txBox="1"/>
          <p:nvPr/>
        </p:nvSpPr>
        <p:spPr>
          <a:xfrm>
            <a:off x="169183" y="6309320"/>
            <a:ext cx="2308488" cy="283112"/>
          </a:xfrm>
          <a:prstGeom prst="rect">
            <a:avLst/>
          </a:prstGeom>
          <a:solidFill>
            <a:srgbClr val="C00000"/>
          </a:solidFill>
        </p:spPr>
        <p:txBody>
          <a:bodyPr wrap="square" rtlCol="0">
            <a:spAutoFit/>
          </a:bodyPr>
          <a:lstStyle/>
          <a:p>
            <a:endParaRPr lang="en-GB"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4475187"/>
            <a:ext cx="2464132" cy="230887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5570">
            <a:off x="7313817" y="4453822"/>
            <a:ext cx="488394" cy="544128"/>
          </a:xfrm>
          <a:prstGeom prst="rect">
            <a:avLst/>
          </a:prstGeom>
        </p:spPr>
      </p:pic>
    </p:spTree>
    <p:extLst>
      <p:ext uri="{BB962C8B-B14F-4D97-AF65-F5344CB8AC3E}">
        <p14:creationId xmlns:p14="http://schemas.microsoft.com/office/powerpoint/2010/main" val="110350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512" y="908720"/>
            <a:ext cx="6336704" cy="1477328"/>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 </a:t>
            </a: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23rd June 2020</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1114629" y="2924944"/>
            <a:ext cx="6480720" cy="2708434"/>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and carry on with your exercise.</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algn="ctr"/>
            <a:r>
              <a:rPr lang="en-GB" sz="2000" u="sng" dirty="0" smtClean="0">
                <a:solidFill>
                  <a:srgbClr val="7030A0"/>
                </a:solidFill>
                <a:latin typeface="Arial Rounded MT Bold" panose="020F0704030504030204" pitchFamily="34" charset="0"/>
              </a:rPr>
              <a:t>Do</a:t>
            </a:r>
            <a:r>
              <a:rPr lang="en-GB" sz="2000" u="sng" dirty="0" smtClean="0">
                <a:solidFill>
                  <a:srgbClr val="7030A0"/>
                </a:solidFill>
              </a:rPr>
              <a:t> </a:t>
            </a:r>
            <a:r>
              <a:rPr lang="en-GB" sz="2000" u="sng" dirty="0">
                <a:solidFill>
                  <a:srgbClr val="7030A0"/>
                </a:solidFill>
                <a:latin typeface="Arial Rounded MT Bold" panose="020F0704030504030204" pitchFamily="34" charset="0"/>
              </a:rPr>
              <a:t>Y</a:t>
            </a:r>
            <a:r>
              <a:rPr lang="en-GB" sz="2000" u="sng" dirty="0" smtClean="0">
                <a:solidFill>
                  <a:srgbClr val="7030A0"/>
                </a:solidFill>
                <a:latin typeface="Arial Rounded MT Bold" panose="020F0704030504030204" pitchFamily="34" charset="0"/>
              </a:rPr>
              <a:t>our </a:t>
            </a:r>
            <a:r>
              <a:rPr lang="en-GB" sz="2000" u="sng" dirty="0">
                <a:solidFill>
                  <a:srgbClr val="7030A0"/>
                </a:solidFill>
                <a:latin typeface="Arial Rounded MT Bold" panose="020F0704030504030204" pitchFamily="34" charset="0"/>
              </a:rPr>
              <a:t>Bit for Great Britain and the NHS</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4864">
            <a:off x="7452320" y="4149080"/>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a:solidFill>
                  <a:srgbClr val="767676"/>
                </a:solidFill>
                <a:hlinkClick r:id="rId3"/>
              </a:rPr>
              <a:t>Childline | 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TextBox 5"/>
          <p:cNvSpPr txBox="1"/>
          <p:nvPr/>
        </p:nvSpPr>
        <p:spPr>
          <a:xfrm>
            <a:off x="4716016" y="5464100"/>
            <a:ext cx="2520280" cy="646331"/>
          </a:xfrm>
          <a:prstGeom prst="rect">
            <a:avLst/>
          </a:prstGeom>
          <a:noFill/>
        </p:spPr>
        <p:txBody>
          <a:bodyPr wrap="square" rtlCol="0">
            <a:spAutoFit/>
          </a:bodyPr>
          <a:lstStyle/>
          <a:p>
            <a:r>
              <a:rPr lang="fi-FI" b="1" dirty="0">
                <a:solidFill>
                  <a:srgbClr val="3333FF"/>
                </a:solidFill>
              </a:rPr>
              <a:t>NSPCC Helpline</a:t>
            </a:r>
            <a:r>
              <a:rPr lang="fi-FI" dirty="0"/>
              <a:t> </a:t>
            </a:r>
            <a:endParaRPr lang="fi-FI" dirty="0" smtClean="0"/>
          </a:p>
          <a:p>
            <a:r>
              <a:rPr lang="fi-FI" dirty="0" smtClean="0"/>
              <a:t>0808 </a:t>
            </a:r>
            <a:r>
              <a:rPr lang="fi-FI" dirty="0"/>
              <a:t>800 5000</a:t>
            </a:r>
            <a:endParaRPr lang="en-GB" dirty="0"/>
          </a:p>
        </p:txBody>
      </p:sp>
      <p:pic>
        <p:nvPicPr>
          <p:cNvPr id="7" name="Picture 6"/>
          <p:cNvPicPr>
            <a:picLocks noChangeAspect="1"/>
          </p:cNvPicPr>
          <p:nvPr/>
        </p:nvPicPr>
        <p:blipFill>
          <a:blip r:embed="rId4"/>
          <a:stretch>
            <a:fillRect/>
          </a:stretch>
        </p:blipFill>
        <p:spPr>
          <a:xfrm>
            <a:off x="7524328" y="6230758"/>
            <a:ext cx="1585798" cy="627242"/>
          </a:xfrm>
          <a:prstGeom prst="rect">
            <a:avLst/>
          </a:prstGeom>
        </p:spPr>
      </p:pic>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473" y="1103788"/>
            <a:ext cx="8767972" cy="4524315"/>
          </a:xfrm>
          <a:prstGeom prst="rect">
            <a:avLst/>
          </a:prstGeom>
          <a:noFill/>
        </p:spPr>
        <p:txBody>
          <a:bodyPr wrap="square" rtlCol="0">
            <a:spAutoFit/>
          </a:bodyPr>
          <a:lstStyle/>
          <a:p>
            <a:pPr algn="ctr"/>
            <a:r>
              <a:rPr lang="en-GB" dirty="0" smtClean="0">
                <a:solidFill>
                  <a:schemeClr val="accent4">
                    <a:lumMod val="50000"/>
                  </a:schemeClr>
                </a:solidFill>
                <a:latin typeface="Comic Sans MS" panose="030F0702030302020204" pitchFamily="66" charset="0"/>
              </a:rPr>
              <a:t>Hello Everybody </a:t>
            </a:r>
          </a:p>
          <a:p>
            <a:pPr algn="ctr"/>
            <a:endParaRPr lang="en-GB" dirty="0">
              <a:solidFill>
                <a:schemeClr val="accent4">
                  <a:lumMod val="50000"/>
                </a:schemeClr>
              </a:solidFill>
              <a:latin typeface="Comic Sans MS" panose="030F0702030302020204" pitchFamily="66" charset="0"/>
            </a:endParaRPr>
          </a:p>
          <a:p>
            <a:pPr algn="ctr"/>
            <a:r>
              <a:rPr lang="en-GB" dirty="0" smtClean="0">
                <a:solidFill>
                  <a:schemeClr val="accent4">
                    <a:lumMod val="50000"/>
                  </a:schemeClr>
                </a:solidFill>
                <a:latin typeface="Comic Sans MS" panose="030F0702030302020204" pitchFamily="66" charset="0"/>
              </a:rPr>
              <a:t>Another busy week for lots of us, we hope you have all had a </a:t>
            </a:r>
            <a:r>
              <a:rPr lang="en-GB" dirty="0">
                <a:solidFill>
                  <a:schemeClr val="accent4">
                    <a:lumMod val="50000"/>
                  </a:schemeClr>
                </a:solidFill>
                <a:latin typeface="Comic Sans MS" panose="030F0702030302020204" pitchFamily="66" charset="0"/>
              </a:rPr>
              <a:t>g</a:t>
            </a:r>
            <a:r>
              <a:rPr lang="en-GB" dirty="0" smtClean="0">
                <a:solidFill>
                  <a:schemeClr val="accent4">
                    <a:lumMod val="50000"/>
                  </a:schemeClr>
                </a:solidFill>
                <a:latin typeface="Comic Sans MS" panose="030F0702030302020204" pitchFamily="66" charset="0"/>
              </a:rPr>
              <a:t>reat week.</a:t>
            </a:r>
          </a:p>
          <a:p>
            <a:pPr algn="ctr"/>
            <a:r>
              <a:rPr lang="en-GB" dirty="0" smtClean="0">
                <a:solidFill>
                  <a:schemeClr val="accent4">
                    <a:lumMod val="50000"/>
                  </a:schemeClr>
                </a:solidFill>
                <a:latin typeface="Comic Sans MS" panose="030F0702030302020204" pitchFamily="66" charset="0"/>
              </a:rPr>
              <a:t>You may have heard that your six weeks Summer holiday is going to be even longer this year!</a:t>
            </a:r>
          </a:p>
          <a:p>
            <a:pPr algn="ctr"/>
            <a:r>
              <a:rPr lang="en-GB" dirty="0" smtClean="0">
                <a:solidFill>
                  <a:schemeClr val="accent4">
                    <a:lumMod val="50000"/>
                  </a:schemeClr>
                </a:solidFill>
                <a:latin typeface="Comic Sans MS" panose="030F0702030302020204" pitchFamily="66" charset="0"/>
              </a:rPr>
              <a:t>It also looks like a lot of the shops will be starting to open up again       and we may even be able to visit the Zoo                 and wildlife parks. </a:t>
            </a:r>
          </a:p>
          <a:p>
            <a:pPr algn="ctr"/>
            <a:endParaRPr lang="en-GB" dirty="0" smtClean="0">
              <a:solidFill>
                <a:schemeClr val="accent4">
                  <a:lumMod val="50000"/>
                </a:schemeClr>
              </a:solidFill>
              <a:latin typeface="Comic Sans MS" panose="030F0702030302020204" pitchFamily="66" charset="0"/>
            </a:endParaRPr>
          </a:p>
          <a:p>
            <a:r>
              <a:rPr lang="en-GB" dirty="0" smtClean="0">
                <a:solidFill>
                  <a:schemeClr val="accent4">
                    <a:lumMod val="50000"/>
                  </a:schemeClr>
                </a:solidFill>
                <a:latin typeface="Comic Sans MS" panose="030F0702030302020204" pitchFamily="66" charset="0"/>
              </a:rPr>
              <a:t>  </a:t>
            </a:r>
          </a:p>
          <a:p>
            <a:endParaRPr lang="en-GB" dirty="0">
              <a:solidFill>
                <a:schemeClr val="accent4">
                  <a:lumMod val="50000"/>
                </a:schemeClr>
              </a:solidFill>
              <a:latin typeface="Comic Sans MS" panose="030F0702030302020204" pitchFamily="66" charset="0"/>
            </a:endParaRPr>
          </a:p>
          <a:p>
            <a:pPr algn="ctr"/>
            <a:r>
              <a:rPr lang="en-GB" dirty="0" smtClean="0">
                <a:solidFill>
                  <a:schemeClr val="accent4">
                    <a:lumMod val="50000"/>
                  </a:schemeClr>
                </a:solidFill>
                <a:latin typeface="Comic Sans MS" panose="030F0702030302020204" pitchFamily="66" charset="0"/>
              </a:rPr>
              <a:t>As you are aware there are still issues of unrest regarding racial tensions. If this is worrying you, please speak to people you trust.</a:t>
            </a:r>
          </a:p>
          <a:p>
            <a:pPr algn="ctr"/>
            <a:endParaRPr lang="en-GB" dirty="0">
              <a:solidFill>
                <a:schemeClr val="accent4">
                  <a:lumMod val="50000"/>
                </a:schemeClr>
              </a:solidFill>
              <a:latin typeface="Comic Sans MS" panose="030F0702030302020204" pitchFamily="66" charset="0"/>
            </a:endParaRPr>
          </a:p>
          <a:p>
            <a:pPr algn="ctr"/>
            <a:r>
              <a:rPr lang="en-GB" dirty="0" smtClean="0">
                <a:solidFill>
                  <a:schemeClr val="accent4">
                    <a:lumMod val="50000"/>
                  </a:schemeClr>
                </a:solidFill>
                <a:latin typeface="Comic Sans MS" panose="030F0702030302020204" pitchFamily="66" charset="0"/>
              </a:rPr>
              <a:t>Slowly</a:t>
            </a:r>
            <a:r>
              <a:rPr lang="en-GB" dirty="0">
                <a:solidFill>
                  <a:schemeClr val="accent4">
                    <a:lumMod val="50000"/>
                  </a:schemeClr>
                </a:solidFill>
                <a:latin typeface="Comic Sans MS" panose="030F0702030302020204" pitchFamily="66" charset="0"/>
              </a:rPr>
              <a:t>,</a:t>
            </a:r>
            <a:r>
              <a:rPr lang="en-GB" dirty="0" smtClean="0">
                <a:solidFill>
                  <a:schemeClr val="accent4">
                    <a:lumMod val="50000"/>
                  </a:schemeClr>
                </a:solidFill>
                <a:latin typeface="Comic Sans MS" panose="030F0702030302020204" pitchFamily="66" charset="0"/>
              </a:rPr>
              <a:t> the world is getting back up on its feet, however we must carry on, washing our hands regularly and keeping our distance from each other. </a:t>
            </a:r>
          </a:p>
          <a:p>
            <a:pPr algn="ctr"/>
            <a:endParaRPr lang="en-GB" dirty="0">
              <a:solidFill>
                <a:schemeClr val="accent4">
                  <a:lumMod val="50000"/>
                </a:schemeClr>
              </a:solidFill>
              <a:latin typeface="Comic Sans MS" panose="030F0702030302020204" pitchFamily="66" charset="0"/>
            </a:endParaRPr>
          </a:p>
        </p:txBody>
      </p:sp>
      <p:sp>
        <p:nvSpPr>
          <p:cNvPr id="6" name="TextBox 5"/>
          <p:cNvSpPr txBox="1"/>
          <p:nvPr/>
        </p:nvSpPr>
        <p:spPr>
          <a:xfrm>
            <a:off x="-388837" y="75307"/>
            <a:ext cx="5824933" cy="1077218"/>
          </a:xfrm>
          <a:prstGeom prst="rect">
            <a:avLst/>
          </a:prstGeom>
          <a:noFill/>
        </p:spPr>
        <p:txBody>
          <a:bodyPr wrap="square" rtlCol="0">
            <a:spAutoFit/>
          </a:bodyPr>
          <a:lstStyle/>
          <a:p>
            <a:pPr algn="ctr"/>
            <a:r>
              <a:rPr lang="en-GB" sz="3200" dirty="0" smtClean="0">
                <a:solidFill>
                  <a:schemeClr val="accent1">
                    <a:lumMod val="75000"/>
                  </a:schemeClr>
                </a:solidFill>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 This week in and around Cheshire</a:t>
            </a:r>
            <a:endParaRPr lang="en-GB" sz="3200" dirty="0">
              <a:solidFill>
                <a:schemeClr val="accent1">
                  <a:lumMod val="75000"/>
                </a:schemeClr>
              </a:solidFill>
              <a:latin typeface="Comic Sans MS" panose="030F0702030302020204" pitchFamily="66" charset="0"/>
            </a:endParaRPr>
          </a:p>
        </p:txBody>
      </p:sp>
      <p:sp>
        <p:nvSpPr>
          <p:cNvPr id="9" name="AutoShape 2" descr="Image result for clapping hands"/>
          <p:cNvSpPr>
            <a:spLocks noChangeAspect="1" noChangeArrowheads="1"/>
          </p:cNvSpPr>
          <p:nvPr/>
        </p:nvSpPr>
        <p:spPr bwMode="auto">
          <a:xfrm>
            <a:off x="63500" y="-9144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clapping hands"/>
          <p:cNvSpPr>
            <a:spLocks noChangeAspect="1" noChangeArrowheads="1"/>
          </p:cNvSpPr>
          <p:nvPr/>
        </p:nvSpPr>
        <p:spPr bwMode="auto">
          <a:xfrm>
            <a:off x="215900" y="-7620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Music Notes Images, Stock Photos &amp; Vectors | Shutterstock">
            <a:hlinkClick r:id="rId2"/>
          </p:cNvPr>
          <p:cNvSpPr>
            <a:spLocks noChangeAspect="1" noChangeArrowheads="1"/>
          </p:cNvSpPr>
          <p:nvPr/>
        </p:nvSpPr>
        <p:spPr bwMode="auto">
          <a:xfrm>
            <a:off x="1501775" y="42506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32151" r="-400" b="25695"/>
          <a:stretch/>
        </p:blipFill>
        <p:spPr>
          <a:xfrm>
            <a:off x="3507113" y="5791952"/>
            <a:ext cx="1944216" cy="757957"/>
          </a:xfrm>
          <a:prstGeom prst="rect">
            <a:avLst/>
          </a:prstGeom>
        </p:spPr>
      </p:pic>
      <p:pic>
        <p:nvPicPr>
          <p:cNvPr id="1027" name="Picture 5"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780928"/>
            <a:ext cx="982295" cy="10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420888"/>
            <a:ext cx="294411" cy="288032"/>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4000"/>
          <a:stretch/>
        </p:blipFill>
        <p:spPr>
          <a:xfrm>
            <a:off x="43789" y="2602639"/>
            <a:ext cx="9100211" cy="3384376"/>
          </a:xfrm>
          <a:prstGeom prst="rect">
            <a:avLst/>
          </a:prstGeom>
        </p:spPr>
      </p:pic>
      <p:sp>
        <p:nvSpPr>
          <p:cNvPr id="3" name="Rectangle 2"/>
          <p:cNvSpPr/>
          <p:nvPr/>
        </p:nvSpPr>
        <p:spPr>
          <a:xfrm>
            <a:off x="1489257" y="1196752"/>
            <a:ext cx="6336704" cy="830997"/>
          </a:xfrm>
          <a:prstGeom prst="rect">
            <a:avLst/>
          </a:prstGeom>
        </p:spPr>
        <p:txBody>
          <a:bodyPr wrap="square">
            <a:spAutoFit/>
          </a:bodyPr>
          <a:lstStyle/>
          <a:p>
            <a:pPr algn="ctr"/>
            <a:r>
              <a:rPr lang="en-GB" sz="2400" dirty="0">
                <a:solidFill>
                  <a:schemeClr val="accent4">
                    <a:lumMod val="50000"/>
                  </a:schemeClr>
                </a:solidFill>
                <a:latin typeface="Comic Sans MS" panose="030F0702030302020204" pitchFamily="66" charset="0"/>
              </a:rPr>
              <a:t>It is Great to be YOU, it is Great to be DIFFERENT and something </a:t>
            </a:r>
            <a:r>
              <a:rPr lang="en-GB" sz="2400" dirty="0" smtClean="0">
                <a:solidFill>
                  <a:schemeClr val="accent4">
                    <a:lumMod val="50000"/>
                  </a:schemeClr>
                </a:solidFill>
                <a:latin typeface="Comic Sans MS" panose="030F0702030302020204" pitchFamily="66" charset="0"/>
              </a:rPr>
              <a:t>to </a:t>
            </a:r>
            <a:r>
              <a:rPr lang="en-GB" sz="2400" dirty="0">
                <a:solidFill>
                  <a:schemeClr val="accent4">
                    <a:lumMod val="50000"/>
                  </a:schemeClr>
                </a:solidFill>
                <a:latin typeface="Comic Sans MS" panose="030F0702030302020204" pitchFamily="66" charset="0"/>
              </a:rPr>
              <a:t>be proud </a:t>
            </a:r>
            <a:r>
              <a:rPr lang="en-GB" sz="2400" dirty="0" smtClean="0">
                <a:solidFill>
                  <a:schemeClr val="accent4">
                    <a:lumMod val="50000"/>
                  </a:schemeClr>
                </a:solidFill>
                <a:latin typeface="Comic Sans MS" panose="030F0702030302020204" pitchFamily="66" charset="0"/>
              </a:rPr>
              <a:t>of!</a:t>
            </a:r>
            <a:endParaRPr lang="en-GB" sz="2400" dirty="0">
              <a:solidFill>
                <a:schemeClr val="accent4">
                  <a:lumMod val="50000"/>
                </a:schemeClr>
              </a:solidFill>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6705838" y="5907015"/>
            <a:ext cx="2404288" cy="950985"/>
          </a:xfrm>
          <a:prstGeom prst="rect">
            <a:avLst/>
          </a:prstGeom>
        </p:spPr>
      </p:pic>
    </p:spTree>
    <p:extLst>
      <p:ext uri="{BB962C8B-B14F-4D97-AF65-F5344CB8AC3E}">
        <p14:creationId xmlns:p14="http://schemas.microsoft.com/office/powerpoint/2010/main" val="83189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756824" y="6309320"/>
            <a:ext cx="1387176" cy="548680"/>
          </a:xfrm>
          <a:prstGeom prst="rect">
            <a:avLst/>
          </a:prstGeom>
        </p:spPr>
      </p:pic>
      <p:sp>
        <p:nvSpPr>
          <p:cNvPr id="2" name="TextBox 1"/>
          <p:cNvSpPr txBox="1"/>
          <p:nvPr/>
        </p:nvSpPr>
        <p:spPr>
          <a:xfrm>
            <a:off x="143507" y="536591"/>
            <a:ext cx="3584734" cy="5509200"/>
          </a:xfrm>
          <a:prstGeom prst="rect">
            <a:avLst/>
          </a:prstGeom>
          <a:solidFill>
            <a:srgbClr val="FFFF99">
              <a:alpha val="80000"/>
            </a:srgbClr>
          </a:solidFill>
          <a:ln>
            <a:solidFill>
              <a:schemeClr val="accent1"/>
            </a:solidFill>
          </a:ln>
          <a:effectLst>
            <a:softEdge rad="495300"/>
          </a:effectLst>
        </p:spPr>
        <p:txBody>
          <a:bodyPr wrap="square" rtlCol="0">
            <a:spAutoFit/>
          </a:bodyPr>
          <a:lstStyle/>
          <a:p>
            <a:pPr algn="ctr"/>
            <a:endParaRPr lang="en-GB" sz="2000" dirty="0" smtClean="0"/>
          </a:p>
          <a:p>
            <a:pPr algn="ctr"/>
            <a:r>
              <a:rPr lang="en-GB" sz="2400" dirty="0" smtClean="0"/>
              <a:t>Wouldn’t it be terrible</a:t>
            </a:r>
          </a:p>
          <a:p>
            <a:pPr algn="ctr"/>
            <a:r>
              <a:rPr lang="en-GB" sz="2400" dirty="0" smtClean="0"/>
              <a:t>Wouldn’t it be sad?</a:t>
            </a:r>
          </a:p>
          <a:p>
            <a:pPr algn="ctr"/>
            <a:r>
              <a:rPr lang="en-GB" sz="2400" dirty="0" smtClean="0"/>
              <a:t>If just one single colour</a:t>
            </a:r>
          </a:p>
          <a:p>
            <a:pPr algn="ctr"/>
            <a:r>
              <a:rPr lang="en-GB" sz="2400" dirty="0"/>
              <a:t>w</a:t>
            </a:r>
            <a:r>
              <a:rPr lang="en-GB" sz="2400" dirty="0" smtClean="0"/>
              <a:t>as all the colour we had?</a:t>
            </a:r>
          </a:p>
          <a:p>
            <a:pPr algn="ctr"/>
            <a:r>
              <a:rPr lang="en-GB" sz="2400" dirty="0" smtClean="0"/>
              <a:t>If everything was purple?</a:t>
            </a:r>
          </a:p>
          <a:p>
            <a:pPr algn="ctr"/>
            <a:r>
              <a:rPr lang="en-GB" sz="2400" dirty="0" smtClean="0"/>
              <a:t>Or red? Or blue? Or green?</a:t>
            </a:r>
          </a:p>
          <a:p>
            <a:pPr algn="ctr"/>
            <a:r>
              <a:rPr lang="en-GB" sz="2400" dirty="0" smtClean="0"/>
              <a:t>If yellow, pink, or orange</a:t>
            </a:r>
          </a:p>
          <a:p>
            <a:pPr algn="ctr"/>
            <a:r>
              <a:rPr lang="en-GB" sz="2400" dirty="0"/>
              <a:t>w</a:t>
            </a:r>
            <a:r>
              <a:rPr lang="en-GB" sz="2400" dirty="0" smtClean="0"/>
              <a:t>as all that could be seen?</a:t>
            </a:r>
          </a:p>
          <a:p>
            <a:pPr algn="ctr"/>
            <a:r>
              <a:rPr lang="en-GB" sz="2400" dirty="0" smtClean="0"/>
              <a:t>Can you just imagine</a:t>
            </a:r>
          </a:p>
          <a:p>
            <a:pPr algn="ctr"/>
            <a:r>
              <a:rPr lang="en-GB" sz="2400" dirty="0" smtClean="0"/>
              <a:t>How dull the world would be</a:t>
            </a:r>
          </a:p>
          <a:p>
            <a:pPr algn="ctr"/>
            <a:r>
              <a:rPr lang="en-GB" sz="2400" dirty="0" smtClean="0"/>
              <a:t>If just one single colour</a:t>
            </a:r>
          </a:p>
          <a:p>
            <a:pPr algn="ctr"/>
            <a:r>
              <a:rPr lang="en-GB" sz="2400" dirty="0" smtClean="0"/>
              <a:t>Was all we got to see?</a:t>
            </a:r>
          </a:p>
          <a:p>
            <a:pPr algn="ct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7" y="5855792"/>
            <a:ext cx="3068174" cy="1002208"/>
          </a:xfrm>
          <a:prstGeom prst="rect">
            <a:avLst/>
          </a:prstGeom>
        </p:spPr>
      </p:pic>
      <p:sp>
        <p:nvSpPr>
          <p:cNvPr id="3" name="TextBox 2"/>
          <p:cNvSpPr txBox="1"/>
          <p:nvPr/>
        </p:nvSpPr>
        <p:spPr>
          <a:xfrm>
            <a:off x="4211960" y="1340768"/>
            <a:ext cx="4680520" cy="2246769"/>
          </a:xfrm>
          <a:prstGeom prst="rect">
            <a:avLst/>
          </a:prstGeom>
          <a:gradFill flip="none" rotWithShape="1">
            <a:gsLst>
              <a:gs pos="100000">
                <a:schemeClr val="accent1">
                  <a:lumMod val="5000"/>
                  <a:lumOff val="95000"/>
                </a:schemeClr>
              </a:gs>
              <a:gs pos="100000">
                <a:schemeClr val="accent1">
                  <a:lumMod val="45000"/>
                  <a:lumOff val="55000"/>
                </a:schemeClr>
              </a:gs>
              <a:gs pos="100000">
                <a:schemeClr val="accent1">
                  <a:lumMod val="45000"/>
                  <a:lumOff val="55000"/>
                </a:schemeClr>
              </a:gs>
              <a:gs pos="30000">
                <a:srgbClr val="FFFF99"/>
              </a:gs>
              <a:gs pos="100000">
                <a:schemeClr val="accent1">
                  <a:lumMod val="30000"/>
                  <a:lumOff val="70000"/>
                </a:schemeClr>
              </a:gs>
            </a:gsLst>
            <a:path path="rect">
              <a:fillToRect l="50000" t="50000" r="50000" b="50000"/>
            </a:path>
            <a:tileRect/>
          </a:gradFill>
          <a:ln>
            <a:gradFill>
              <a:gsLst>
                <a:gs pos="79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1750"/>
          </a:effectLst>
        </p:spPr>
        <p:txBody>
          <a:bodyPr wrap="square" rtlCol="0">
            <a:spAutoFit/>
          </a:bodyPr>
          <a:lstStyle/>
          <a:p>
            <a:pPr algn="ctr"/>
            <a:r>
              <a:rPr lang="en-GB" sz="2000" dirty="0" smtClean="0"/>
              <a:t>Maybe you could make up your own poem, about how great it is to be uniquely different, to be you, the only you in the world and at the same time the same as everyone else.</a:t>
            </a:r>
          </a:p>
          <a:p>
            <a:pPr algn="ctr"/>
            <a:r>
              <a:rPr lang="en-GB" sz="2000" dirty="0" smtClean="0"/>
              <a:t>This poem could be </a:t>
            </a:r>
            <a:r>
              <a:rPr lang="en-GB" sz="2000" i="1" dirty="0" smtClean="0"/>
              <a:t>really</a:t>
            </a:r>
            <a:r>
              <a:rPr lang="en-GB" sz="2000" dirty="0" smtClean="0"/>
              <a:t> goofy or be wise, thoughtful and full of feelings.</a:t>
            </a:r>
            <a:endParaRPr lang="en-GB" sz="2000" dirty="0"/>
          </a:p>
        </p:txBody>
      </p:sp>
      <p:sp>
        <p:nvSpPr>
          <p:cNvPr id="5" name="TextBox 4"/>
          <p:cNvSpPr txBox="1"/>
          <p:nvPr/>
        </p:nvSpPr>
        <p:spPr>
          <a:xfrm>
            <a:off x="949681" y="44624"/>
            <a:ext cx="4536504" cy="646331"/>
          </a:xfrm>
          <a:prstGeom prst="rect">
            <a:avLst/>
          </a:prstGeom>
          <a:noFill/>
        </p:spPr>
        <p:txBody>
          <a:bodyPr wrap="square" rtlCol="0">
            <a:spAutoFit/>
          </a:bodyPr>
          <a:lstStyle/>
          <a:p>
            <a:r>
              <a:rPr lang="en-GB" dirty="0" smtClean="0"/>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Your Poets Corner </a:t>
            </a: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a:t>
            </a:r>
            <a:endParaRPr lang="en-GB" sz="3600" dirty="0"/>
          </a:p>
        </p:txBody>
      </p:sp>
      <p:sp>
        <p:nvSpPr>
          <p:cNvPr id="7" name="TextBox 6"/>
          <p:cNvSpPr txBox="1"/>
          <p:nvPr/>
        </p:nvSpPr>
        <p:spPr>
          <a:xfrm>
            <a:off x="4211960" y="931076"/>
            <a:ext cx="1080120" cy="369332"/>
          </a:xfrm>
          <a:prstGeom prst="rect">
            <a:avLst/>
          </a:prstGeom>
          <a:noFill/>
        </p:spPr>
        <p:txBody>
          <a:bodyPr wrap="square" rtlCol="0">
            <a:spAutoFit/>
          </a:bodyPr>
          <a:lstStyle/>
          <a:p>
            <a: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t>Activity</a:t>
            </a:r>
            <a:endParaRPr lang="en-GB" dirty="0"/>
          </a:p>
        </p:txBody>
      </p:sp>
      <p:sp>
        <p:nvSpPr>
          <p:cNvPr id="8" name="TextBox 7"/>
          <p:cNvSpPr txBox="1"/>
          <p:nvPr/>
        </p:nvSpPr>
        <p:spPr>
          <a:xfrm>
            <a:off x="5111076" y="4048572"/>
            <a:ext cx="2650211" cy="2308324"/>
          </a:xfrm>
          <a:prstGeom prst="rect">
            <a:avLst/>
          </a:prstGeom>
          <a:noFill/>
          <a:ln w="38100">
            <a:solidFill>
              <a:srgbClr val="FFFF66"/>
            </a:solidFill>
            <a:prstDash val="sysDot"/>
          </a:ln>
        </p:spPr>
        <p:txBody>
          <a:bodyPr wrap="square" rtlCol="0">
            <a:spAutoFit/>
          </a:bodyPr>
          <a:lstStyle/>
          <a:p>
            <a:endParaRPr lang="en-GB" dirty="0" smtClean="0">
              <a:latin typeface="Comic Sans MS" panose="030F0702030302020204" pitchFamily="66" charset="0"/>
            </a:endParaRPr>
          </a:p>
          <a:p>
            <a:pPr algn="ctr"/>
            <a:r>
              <a:rPr lang="en-GB" b="1" dirty="0" smtClean="0">
                <a:solidFill>
                  <a:srgbClr val="0070C0"/>
                </a:solidFill>
                <a:latin typeface="Comic Sans MS" panose="030F0702030302020204" pitchFamily="66" charset="0"/>
              </a:rPr>
              <a:t>Poets we recommend</a:t>
            </a:r>
          </a:p>
          <a:p>
            <a:endParaRPr lang="en-GB" dirty="0" smtClean="0"/>
          </a:p>
          <a:p>
            <a:pPr algn="ctr"/>
            <a:r>
              <a:rPr lang="en-GB" dirty="0" smtClean="0">
                <a:latin typeface="Comic Sans MS" panose="030F0702030302020204" pitchFamily="66" charset="0"/>
              </a:rPr>
              <a:t>Benjamin Zephaniah</a:t>
            </a:r>
          </a:p>
          <a:p>
            <a:pPr algn="ctr"/>
            <a:r>
              <a:rPr lang="en-GB" dirty="0" smtClean="0">
                <a:latin typeface="Comic Sans MS" panose="030F0702030302020204" pitchFamily="66" charset="0"/>
              </a:rPr>
              <a:t>Michael Rosen</a:t>
            </a:r>
          </a:p>
          <a:p>
            <a:pPr algn="ctr"/>
            <a:r>
              <a:rPr lang="en-GB" dirty="0" smtClean="0">
                <a:latin typeface="Comic Sans MS" panose="030F0702030302020204" pitchFamily="66" charset="0"/>
              </a:rPr>
              <a:t>Roald Dahl</a:t>
            </a:r>
          </a:p>
          <a:p>
            <a:pPr algn="ctr"/>
            <a:r>
              <a:rPr lang="en-GB" dirty="0" smtClean="0">
                <a:latin typeface="Comic Sans MS" panose="030F0702030302020204" pitchFamily="66" charset="0"/>
              </a:rPr>
              <a:t>Maya Angelou</a:t>
            </a:r>
          </a:p>
          <a:p>
            <a:pPr algn="ctr"/>
            <a:r>
              <a:rPr lang="en-GB" dirty="0" smtClean="0">
                <a:latin typeface="Comic Sans MS" panose="030F0702030302020204" pitchFamily="66" charset="0"/>
              </a:rPr>
              <a:t>Shel Silverstein</a:t>
            </a:r>
            <a:endParaRPr lang="en-GB" dirty="0">
              <a:latin typeface="Comic Sans MS" panose="030F0702030302020204" pitchFamily="66" charset="0"/>
            </a:endParaRPr>
          </a:p>
        </p:txBody>
      </p:sp>
    </p:spTree>
    <p:extLst>
      <p:ext uri="{BB962C8B-B14F-4D97-AF65-F5344CB8AC3E}">
        <p14:creationId xmlns:p14="http://schemas.microsoft.com/office/powerpoint/2010/main" val="3015019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916" y="93059"/>
            <a:ext cx="3168352" cy="830997"/>
          </a:xfrm>
          <a:prstGeom prst="rect">
            <a:avLst/>
          </a:prstGeom>
          <a:noFill/>
        </p:spPr>
        <p:txBody>
          <a:bodyPr wrap="square" rtlCol="0">
            <a:spAutoFit/>
          </a:bodyPr>
          <a:lstStyle/>
          <a:p>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Activity</a:t>
            </a:r>
            <a:endParaRPr lang="en-GB" sz="4800" dirty="0"/>
          </a:p>
        </p:txBody>
      </p:sp>
      <p:pic>
        <p:nvPicPr>
          <p:cNvPr id="12" name="Picture 11" descr="http://www.cyh.com/HealthTopics/library/diversity1.jpg"/>
          <p:cNvPicPr/>
          <p:nvPr/>
        </p:nvPicPr>
        <p:blipFill>
          <a:blip r:embed="rId2">
            <a:extLst>
              <a:ext uri="{28A0092B-C50C-407E-A947-70E740481C1C}">
                <a14:useLocalDpi xmlns:a14="http://schemas.microsoft.com/office/drawing/2010/main" val="0"/>
              </a:ext>
            </a:extLst>
          </a:blip>
          <a:srcRect/>
          <a:stretch>
            <a:fillRect/>
          </a:stretch>
        </p:blipFill>
        <p:spPr bwMode="auto">
          <a:xfrm>
            <a:off x="5846391" y="4077072"/>
            <a:ext cx="3265902" cy="2744065"/>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12" y="1853066"/>
            <a:ext cx="3384376" cy="1692188"/>
          </a:xfrm>
          <a:prstGeom prst="rect">
            <a:avLst/>
          </a:prstGeom>
        </p:spPr>
      </p:pic>
      <p:sp>
        <p:nvSpPr>
          <p:cNvPr id="14" name="TextBox 13"/>
          <p:cNvSpPr txBox="1"/>
          <p:nvPr/>
        </p:nvSpPr>
        <p:spPr>
          <a:xfrm>
            <a:off x="9360" y="890498"/>
            <a:ext cx="6524724" cy="1015663"/>
          </a:xfrm>
          <a:prstGeom prst="rect">
            <a:avLst/>
          </a:prstGeom>
          <a:noFill/>
        </p:spPr>
        <p:txBody>
          <a:bodyPr wrap="square" rtlCol="0">
            <a:spAutoFit/>
          </a:bodyPr>
          <a:lstStyle/>
          <a:p>
            <a:r>
              <a:rPr lang="en-GB" sz="2000" dirty="0" smtClean="0"/>
              <a:t>Why don’t you have a go at drawing a picture of yourself and another, showing the differences between you but also how much alike you </a:t>
            </a:r>
            <a:r>
              <a:rPr lang="en-GB" sz="2000" dirty="0" smtClean="0"/>
              <a:t>are. </a:t>
            </a:r>
            <a:endParaRPr lang="en-GB" sz="2000" dirty="0"/>
          </a:p>
        </p:txBody>
      </p:sp>
      <p:sp>
        <p:nvSpPr>
          <p:cNvPr id="15" name="AutoShape 2" descr="12×16 PORTRAIT FRAME – Artifact Gallery"/>
          <p:cNvSpPr>
            <a:spLocks noChangeAspect="1" noChangeArrowheads="1"/>
          </p:cNvSpPr>
          <p:nvPr/>
        </p:nvSpPr>
        <p:spPr bwMode="auto">
          <a:xfrm>
            <a:off x="63500" y="-136525"/>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553744"/>
            <a:ext cx="1574575" cy="230425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335" y="3097882"/>
            <a:ext cx="1420106" cy="190323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5672" y="2046805"/>
            <a:ext cx="1993404" cy="1993404"/>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8307" y="4462990"/>
            <a:ext cx="1658084" cy="239501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97" y="3717032"/>
            <a:ext cx="1613925" cy="242088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7079" y="1196752"/>
            <a:ext cx="2460640" cy="2460640"/>
          </a:xfrm>
          <a:prstGeom prst="rect">
            <a:avLst/>
          </a:prstGeom>
        </p:spPr>
      </p:pic>
    </p:spTree>
    <p:extLst>
      <p:ext uri="{BB962C8B-B14F-4D97-AF65-F5344CB8AC3E}">
        <p14:creationId xmlns:p14="http://schemas.microsoft.com/office/powerpoint/2010/main" val="1282176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44" y="548680"/>
            <a:ext cx="7772400" cy="1470025"/>
          </a:xfrm>
        </p:spPr>
        <p:txBody>
          <a:bodyPr/>
          <a:lstStyle/>
          <a:p>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OTHER ACTIVITIES</a:t>
            </a:r>
            <a:endParaRPr lang="en-GB" sz="4000" dirty="0"/>
          </a:p>
        </p:txBody>
      </p:sp>
      <p:sp>
        <p:nvSpPr>
          <p:cNvPr id="3" name="Subtitle 2"/>
          <p:cNvSpPr>
            <a:spLocks noGrp="1"/>
          </p:cNvSpPr>
          <p:nvPr>
            <p:ph type="subTitle" idx="1"/>
          </p:nvPr>
        </p:nvSpPr>
        <p:spPr>
          <a:xfrm>
            <a:off x="395536" y="1412776"/>
            <a:ext cx="8496944" cy="1752600"/>
          </a:xfrm>
        </p:spPr>
        <p:txBody>
          <a:bodyPr/>
          <a:lstStyle/>
          <a:p>
            <a:r>
              <a:rPr lang="en-GB" sz="1800" b="1" dirty="0" smtClean="0">
                <a:solidFill>
                  <a:schemeClr val="tx1"/>
                </a:solidFill>
              </a:rPr>
              <a:t>Here are a few other activities you could do to learn about how other people live, speak and look like:</a:t>
            </a:r>
          </a:p>
          <a:p>
            <a:pPr marL="285750" indent="-285750" algn="l">
              <a:buFont typeface="Wingdings" panose="05000000000000000000" pitchFamily="2" charset="2"/>
              <a:buChar char="q"/>
            </a:pPr>
            <a:r>
              <a:rPr lang="en-GB" sz="1800" dirty="0" smtClean="0">
                <a:solidFill>
                  <a:schemeClr val="accent2">
                    <a:lumMod val="75000"/>
                  </a:schemeClr>
                </a:solidFill>
              </a:rPr>
              <a:t>Read </a:t>
            </a:r>
            <a:r>
              <a:rPr lang="en-GB" sz="1800" dirty="0">
                <a:solidFill>
                  <a:schemeClr val="accent2">
                    <a:lumMod val="75000"/>
                  </a:schemeClr>
                </a:solidFill>
              </a:rPr>
              <a:t>books about other countries and their special </a:t>
            </a:r>
            <a:r>
              <a:rPr lang="en-GB" sz="1800" dirty="0" smtClean="0">
                <a:solidFill>
                  <a:schemeClr val="accent2">
                    <a:lumMod val="75000"/>
                  </a:schemeClr>
                </a:solidFill>
              </a:rPr>
              <a:t>cultures</a:t>
            </a:r>
            <a:endParaRPr lang="en-GB" sz="1800" dirty="0">
              <a:solidFill>
                <a:schemeClr val="accent2">
                  <a:lumMod val="75000"/>
                </a:schemeClr>
              </a:solidFill>
            </a:endParaRPr>
          </a:p>
          <a:p>
            <a:pPr marL="285750" indent="-285750" algn="l">
              <a:buFont typeface="Wingdings" panose="05000000000000000000" pitchFamily="2" charset="2"/>
              <a:buChar char="q"/>
            </a:pPr>
            <a:r>
              <a:rPr lang="en-GB" sz="1800" b="1" dirty="0" smtClean="0">
                <a:solidFill>
                  <a:schemeClr val="tx2">
                    <a:lumMod val="75000"/>
                  </a:schemeClr>
                </a:solidFill>
              </a:rPr>
              <a:t>Listen </a:t>
            </a:r>
            <a:r>
              <a:rPr lang="en-GB" sz="1800" b="1" dirty="0">
                <a:solidFill>
                  <a:schemeClr val="tx2">
                    <a:lumMod val="75000"/>
                  </a:schemeClr>
                </a:solidFill>
              </a:rPr>
              <a:t>to a recording of a person speaking </a:t>
            </a:r>
            <a:r>
              <a:rPr lang="en-GB" sz="1800" b="1" dirty="0" smtClean="0">
                <a:solidFill>
                  <a:schemeClr val="tx2">
                    <a:lumMod val="75000"/>
                  </a:schemeClr>
                </a:solidFill>
              </a:rPr>
              <a:t>another language</a:t>
            </a:r>
            <a:r>
              <a:rPr lang="en-GB" sz="1800" dirty="0" smtClean="0">
                <a:solidFill>
                  <a:schemeClr val="tx2">
                    <a:lumMod val="75000"/>
                  </a:schemeClr>
                </a:solidFill>
              </a:rPr>
              <a:t> </a:t>
            </a:r>
            <a:endParaRPr lang="en-GB" sz="1800" dirty="0">
              <a:solidFill>
                <a:schemeClr val="tx2">
                  <a:lumMod val="75000"/>
                </a:schemeClr>
              </a:solidFill>
            </a:endParaRPr>
          </a:p>
          <a:p>
            <a:pPr marL="285750" indent="-285750" algn="l">
              <a:buFont typeface="Wingdings" panose="05000000000000000000" pitchFamily="2" charset="2"/>
              <a:buChar char="q"/>
            </a:pPr>
            <a:r>
              <a:rPr lang="en-GB" sz="1800" b="1" dirty="0" smtClean="0">
                <a:solidFill>
                  <a:srgbClr val="7030A0"/>
                </a:solidFill>
              </a:rPr>
              <a:t>Learn </a:t>
            </a:r>
            <a:r>
              <a:rPr lang="en-GB" sz="1800" b="1" dirty="0">
                <a:solidFill>
                  <a:srgbClr val="7030A0"/>
                </a:solidFill>
              </a:rPr>
              <a:t>how to say</a:t>
            </a:r>
            <a:r>
              <a:rPr lang="en-GB" sz="1800" b="1" i="1" dirty="0">
                <a:solidFill>
                  <a:srgbClr val="7030A0"/>
                </a:solidFill>
              </a:rPr>
              <a:t> hello</a:t>
            </a:r>
            <a:r>
              <a:rPr lang="en-GB" sz="1800" b="1" dirty="0">
                <a:solidFill>
                  <a:srgbClr val="7030A0"/>
                </a:solidFill>
              </a:rPr>
              <a:t> and </a:t>
            </a:r>
            <a:r>
              <a:rPr lang="en-GB" sz="1800" b="1" i="1" dirty="0">
                <a:solidFill>
                  <a:srgbClr val="7030A0"/>
                </a:solidFill>
              </a:rPr>
              <a:t>goodbye</a:t>
            </a:r>
            <a:r>
              <a:rPr lang="en-GB" sz="1800" b="1" dirty="0">
                <a:solidFill>
                  <a:srgbClr val="7030A0"/>
                </a:solidFill>
              </a:rPr>
              <a:t> in </a:t>
            </a:r>
            <a:r>
              <a:rPr lang="en-GB" sz="1800" b="1" dirty="0" smtClean="0">
                <a:solidFill>
                  <a:srgbClr val="7030A0"/>
                </a:solidFill>
              </a:rPr>
              <a:t>a different </a:t>
            </a:r>
            <a:r>
              <a:rPr lang="en-GB" sz="1800" b="1" dirty="0">
                <a:solidFill>
                  <a:srgbClr val="7030A0"/>
                </a:solidFill>
              </a:rPr>
              <a:t>language. </a:t>
            </a:r>
            <a:endParaRPr lang="en-GB" sz="1800" dirty="0">
              <a:solidFill>
                <a:srgbClr val="7030A0"/>
              </a:solidFill>
            </a:endParaRPr>
          </a:p>
          <a:p>
            <a:pPr marL="285750" indent="-285750" algn="l">
              <a:buFont typeface="Wingdings" panose="05000000000000000000" pitchFamily="2" charset="2"/>
              <a:buChar char="q"/>
            </a:pPr>
            <a:r>
              <a:rPr lang="en-GB" sz="1800" b="1" dirty="0" smtClean="0">
                <a:solidFill>
                  <a:schemeClr val="accent6">
                    <a:lumMod val="50000"/>
                  </a:schemeClr>
                </a:solidFill>
              </a:rPr>
              <a:t>Talk </a:t>
            </a:r>
            <a:r>
              <a:rPr lang="en-GB" sz="1800" b="1" dirty="0">
                <a:solidFill>
                  <a:schemeClr val="accent6">
                    <a:lumMod val="50000"/>
                  </a:schemeClr>
                </a:solidFill>
              </a:rPr>
              <a:t>about animals that live in each </a:t>
            </a:r>
            <a:r>
              <a:rPr lang="en-GB" sz="1800" b="1" dirty="0" smtClean="0">
                <a:solidFill>
                  <a:schemeClr val="accent6">
                    <a:lumMod val="50000"/>
                  </a:schemeClr>
                </a:solidFill>
              </a:rPr>
              <a:t>country</a:t>
            </a:r>
          </a:p>
          <a:p>
            <a:pPr marL="285750" indent="-285750" algn="l">
              <a:buFont typeface="Wingdings" panose="05000000000000000000" pitchFamily="2" charset="2"/>
              <a:buChar char="q"/>
            </a:pPr>
            <a:r>
              <a:rPr lang="en-GB" sz="1800" b="1" dirty="0" smtClean="0">
                <a:solidFill>
                  <a:schemeClr val="accent3">
                    <a:lumMod val="50000"/>
                  </a:schemeClr>
                </a:solidFill>
              </a:rPr>
              <a:t>Listen </a:t>
            </a:r>
            <a:r>
              <a:rPr lang="en-GB" sz="1800" b="1" dirty="0">
                <a:solidFill>
                  <a:schemeClr val="accent3">
                    <a:lumMod val="50000"/>
                  </a:schemeClr>
                </a:solidFill>
              </a:rPr>
              <a:t>to music from other countries</a:t>
            </a:r>
            <a:r>
              <a:rPr lang="en-GB" sz="1800" dirty="0">
                <a:solidFill>
                  <a:schemeClr val="accent3">
                    <a:lumMod val="50000"/>
                  </a:schemeClr>
                </a:solidFill>
              </a:rPr>
              <a:t> </a:t>
            </a:r>
          </a:p>
          <a:p>
            <a:pPr marL="285750" indent="-285750" algn="l">
              <a:buFont typeface="Wingdings" panose="05000000000000000000" pitchFamily="2" charset="2"/>
              <a:buChar char="q"/>
            </a:pPr>
            <a:r>
              <a:rPr lang="en-GB" sz="1800" b="1" dirty="0" smtClean="0">
                <a:solidFill>
                  <a:schemeClr val="accent2">
                    <a:lumMod val="50000"/>
                  </a:schemeClr>
                </a:solidFill>
              </a:rPr>
              <a:t>Spelling </a:t>
            </a:r>
            <a:r>
              <a:rPr lang="en-GB" sz="1800" b="1" dirty="0">
                <a:solidFill>
                  <a:schemeClr val="accent2">
                    <a:lumMod val="50000"/>
                  </a:schemeClr>
                </a:solidFill>
              </a:rPr>
              <a:t>the country </a:t>
            </a:r>
            <a:r>
              <a:rPr lang="en-GB" sz="1800" b="1" dirty="0" smtClean="0">
                <a:solidFill>
                  <a:schemeClr val="accent2">
                    <a:lumMod val="50000"/>
                  </a:schemeClr>
                </a:solidFill>
              </a:rPr>
              <a:t>names with food – you can cook, or use other items to spell names for fun!</a:t>
            </a:r>
          </a:p>
          <a:p>
            <a:pPr marL="285750" indent="-285750" algn="l">
              <a:buFont typeface="Wingdings" panose="05000000000000000000" pitchFamily="2" charset="2"/>
              <a:buChar char="q"/>
            </a:pPr>
            <a:r>
              <a:rPr lang="en-GB" sz="1800" b="1" dirty="0" smtClean="0">
                <a:solidFill>
                  <a:schemeClr val="accent4">
                    <a:lumMod val="50000"/>
                  </a:schemeClr>
                </a:solidFill>
              </a:rPr>
              <a:t>Print </a:t>
            </a:r>
            <a:r>
              <a:rPr lang="en-GB" sz="1800" b="1" dirty="0">
                <a:solidFill>
                  <a:schemeClr val="accent4">
                    <a:lumMod val="50000"/>
                  </a:schemeClr>
                </a:solidFill>
              </a:rPr>
              <a:t>out a world map or use a globe</a:t>
            </a:r>
            <a:r>
              <a:rPr lang="en-GB" sz="1800" dirty="0">
                <a:solidFill>
                  <a:schemeClr val="accent4">
                    <a:lumMod val="50000"/>
                  </a:schemeClr>
                </a:solidFill>
              </a:rPr>
              <a:t> </a:t>
            </a:r>
            <a:r>
              <a:rPr lang="en-GB" sz="1800" dirty="0" smtClean="0">
                <a:solidFill>
                  <a:schemeClr val="accent4">
                    <a:lumMod val="50000"/>
                  </a:schemeClr>
                </a:solidFill>
              </a:rPr>
              <a:t>to see where the Countries are </a:t>
            </a:r>
            <a:r>
              <a:rPr lang="en-GB" sz="1800" dirty="0">
                <a:solidFill>
                  <a:schemeClr val="accent4">
                    <a:lumMod val="50000"/>
                  </a:schemeClr>
                </a:solidFill>
              </a:rPr>
              <a:t>located. You could even talk about how many hours it would take to fly to that country.</a:t>
            </a:r>
          </a:p>
          <a:p>
            <a:pPr marL="285750" indent="-285750" algn="l">
              <a:buFont typeface="Wingdings" panose="05000000000000000000" pitchFamily="2" charset="2"/>
              <a:buChar char="q"/>
            </a:pPr>
            <a:r>
              <a:rPr lang="en-GB" sz="1800" b="1" dirty="0" smtClean="0">
                <a:solidFill>
                  <a:srgbClr val="FF0000"/>
                </a:solidFill>
              </a:rPr>
              <a:t>Bake </a:t>
            </a:r>
            <a:r>
              <a:rPr lang="en-GB" sz="1800" b="1" dirty="0">
                <a:solidFill>
                  <a:srgbClr val="FF0000"/>
                </a:solidFill>
              </a:rPr>
              <a:t>or cook a special recipe from other </a:t>
            </a:r>
            <a:r>
              <a:rPr lang="en-GB" sz="1800" b="1" dirty="0" smtClean="0">
                <a:solidFill>
                  <a:srgbClr val="FF0000"/>
                </a:solidFill>
              </a:rPr>
              <a:t>countries</a:t>
            </a:r>
            <a:endParaRPr lang="en-GB" sz="1800" dirty="0">
              <a:solidFill>
                <a:srgbClr val="FF0000"/>
              </a:solidFill>
            </a:endParaRPr>
          </a:p>
          <a:p>
            <a:endParaRPr lang="en-GB" dirty="0"/>
          </a:p>
        </p:txBody>
      </p:sp>
      <p:pic>
        <p:nvPicPr>
          <p:cNvPr id="8" name="Picture 7"/>
          <p:cNvPicPr>
            <a:picLocks noChangeAspect="1"/>
          </p:cNvPicPr>
          <p:nvPr/>
        </p:nvPicPr>
        <p:blipFill>
          <a:blip r:embed="rId2"/>
          <a:stretch>
            <a:fillRect/>
          </a:stretch>
        </p:blipFill>
        <p:spPr>
          <a:xfrm>
            <a:off x="6372200" y="4941168"/>
            <a:ext cx="1817762" cy="1817762"/>
          </a:xfrm>
          <a:prstGeom prst="rect">
            <a:avLst/>
          </a:prstGeom>
        </p:spPr>
      </p:pic>
    </p:spTree>
    <p:extLst>
      <p:ext uri="{BB962C8B-B14F-4D97-AF65-F5344CB8AC3E}">
        <p14:creationId xmlns:p14="http://schemas.microsoft.com/office/powerpoint/2010/main" val="155736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62988" y="270242"/>
            <a:ext cx="2160240" cy="73408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smtClean="0">
                <a:solidFill>
                  <a:srgbClr val="7030A0"/>
                </a:solidFill>
                <a:latin typeface="Arial Rounded MT Bold" panose="020F0704030504030204" pitchFamily="34" charset="0"/>
              </a:rPr>
              <a:t>PCSO’s Well wishes</a:t>
            </a:r>
            <a:endParaRPr lang="en-GB" sz="1600" b="1" dirty="0">
              <a:solidFill>
                <a:srgbClr val="7030A0"/>
              </a:solidFill>
              <a:latin typeface="Arial Rounded MT Bold" panose="020F0704030504030204" pitchFamily="34" charset="0"/>
            </a:endParaRPr>
          </a:p>
        </p:txBody>
      </p:sp>
      <p:sp>
        <p:nvSpPr>
          <p:cNvPr id="18" name="AutoShape 2" descr="Image result for brain in a bicycle helmet"/>
          <p:cNvSpPr>
            <a:spLocks noChangeAspect="1" noChangeArrowheads="1"/>
          </p:cNvSpPr>
          <p:nvPr/>
        </p:nvSpPr>
        <p:spPr bwMode="auto">
          <a:xfrm>
            <a:off x="63500" y="-830263"/>
            <a:ext cx="17430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2"/>
          <a:stretch>
            <a:fillRect/>
          </a:stretch>
        </p:blipFill>
        <p:spPr>
          <a:xfrm>
            <a:off x="0" y="6142315"/>
            <a:ext cx="1788766" cy="707524"/>
          </a:xfrm>
          <a:prstGeom prst="rect">
            <a:avLst/>
          </a:prstGeom>
        </p:spPr>
      </p:pic>
      <p:sp>
        <p:nvSpPr>
          <p:cNvPr id="3" name="TextBox 2"/>
          <p:cNvSpPr txBox="1"/>
          <p:nvPr/>
        </p:nvSpPr>
        <p:spPr>
          <a:xfrm>
            <a:off x="0" y="287548"/>
            <a:ext cx="4074743" cy="523220"/>
          </a:xfrm>
          <a:prstGeom prst="rect">
            <a:avLst/>
          </a:prstGeom>
          <a:noFill/>
        </p:spPr>
        <p:txBody>
          <a:bodyPr wrap="square" rtlCol="0">
            <a:spAutoFit/>
          </a:bodyPr>
          <a:lstStyle/>
          <a:p>
            <a:r>
              <a:rPr lang="en-GB" sz="2800" dirty="0" smtClean="0">
                <a:solidFill>
                  <a:schemeClr val="accent4">
                    <a:lumMod val="50000"/>
                  </a:schemeClr>
                </a:solidFill>
                <a:latin typeface="Arial Rounded MT Bold" panose="020F0704030504030204" pitchFamily="34" charset="0"/>
              </a:rPr>
              <a:t>PC Panda, says </a:t>
            </a:r>
            <a:r>
              <a:rPr lang="en-GB" sz="2800" dirty="0" smtClean="0">
                <a:solidFill>
                  <a:schemeClr val="accent4">
                    <a:lumMod val="50000"/>
                  </a:schemeClr>
                </a:solidFill>
                <a:latin typeface="Arial Rounded MT Bold" panose="020F0704030504030204" pitchFamily="34" charset="0"/>
                <a:sym typeface="Wingdings" panose="05000000000000000000" pitchFamily="2" charset="2"/>
              </a:rPr>
              <a:t> </a:t>
            </a:r>
            <a:endParaRPr lang="en-GB" sz="2800" dirty="0">
              <a:solidFill>
                <a:schemeClr val="accent4">
                  <a:lumMod val="50000"/>
                </a:schemeClr>
              </a:solidFill>
              <a:latin typeface="Arial Rounded MT Bold" panose="020F07040305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9184">
            <a:off x="2742692" y="167334"/>
            <a:ext cx="1351054" cy="11921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53" y="764703"/>
            <a:ext cx="1854526" cy="3999959"/>
          </a:xfrm>
          <a:prstGeom prst="rect">
            <a:avLst/>
          </a:prstGeom>
        </p:spPr>
      </p:pic>
      <p:sp>
        <p:nvSpPr>
          <p:cNvPr id="5" name="TextBox 4"/>
          <p:cNvSpPr txBox="1"/>
          <p:nvPr/>
        </p:nvSpPr>
        <p:spPr>
          <a:xfrm rot="650240">
            <a:off x="6202563" y="1793094"/>
            <a:ext cx="2880320" cy="923330"/>
          </a:xfrm>
          <a:prstGeom prst="rect">
            <a:avLst/>
          </a:prstGeom>
          <a:noFill/>
        </p:spPr>
        <p:txBody>
          <a:bodyPr wrap="square" rtlCol="0">
            <a:spAutoFit/>
          </a:bodyPr>
          <a:lstStyle/>
          <a:p>
            <a:r>
              <a:rPr lang="en-GB" dirty="0" smtClean="0">
                <a:solidFill>
                  <a:srgbClr val="C00000"/>
                </a:solidFill>
                <a:latin typeface="Bernard MT Condensed" panose="02050806060905020404" pitchFamily="18" charset="0"/>
              </a:rPr>
              <a:t>PCSO Sarah Brown would love t0 see all your amazing work that you are doing at home!</a:t>
            </a:r>
            <a:endParaRPr lang="en-GB" dirty="0">
              <a:solidFill>
                <a:srgbClr val="C00000"/>
              </a:solidFill>
              <a:latin typeface="Bernard MT Condensed" panose="02050806060905020404" pitchFamily="18" charset="0"/>
            </a:endParaRPr>
          </a:p>
        </p:txBody>
      </p:sp>
      <p:sp>
        <p:nvSpPr>
          <p:cNvPr id="7" name="TextBox 6"/>
          <p:cNvSpPr txBox="1"/>
          <p:nvPr/>
        </p:nvSpPr>
        <p:spPr>
          <a:xfrm>
            <a:off x="2235276" y="1410836"/>
            <a:ext cx="2664296" cy="1477328"/>
          </a:xfrm>
          <a:prstGeom prst="rect">
            <a:avLst/>
          </a:prstGeom>
          <a:noFill/>
        </p:spPr>
        <p:txBody>
          <a:bodyPr wrap="square" rtlCol="0">
            <a:spAutoFit/>
          </a:bodyPr>
          <a:lstStyle/>
          <a:p>
            <a:r>
              <a:rPr lang="en-GB" b="1" dirty="0" smtClean="0">
                <a:solidFill>
                  <a:schemeClr val="tx2">
                    <a:lumMod val="75000"/>
                  </a:schemeClr>
                </a:solidFill>
              </a:rPr>
              <a:t>PCSO Karen Nixon says</a:t>
            </a:r>
          </a:p>
          <a:p>
            <a:r>
              <a:rPr lang="en-GB" b="1" dirty="0" smtClean="0">
                <a:solidFill>
                  <a:schemeClr val="tx2">
                    <a:lumMod val="75000"/>
                  </a:schemeClr>
                </a:solidFill>
              </a:rPr>
              <a:t>Please remember all the Road Safety information that we have given you, over the pass few weeks</a:t>
            </a:r>
            <a:r>
              <a:rPr lang="en-GB" dirty="0" smtClean="0"/>
              <a:t>.</a:t>
            </a:r>
            <a:endParaRPr lang="en-GB" dirty="0"/>
          </a:p>
        </p:txBody>
      </p:sp>
      <p:pic>
        <p:nvPicPr>
          <p:cNvPr id="8" name="Picture 7"/>
          <p:cNvPicPr>
            <a:picLocks noChangeAspect="1"/>
          </p:cNvPicPr>
          <p:nvPr/>
        </p:nvPicPr>
        <p:blipFill rotWithShape="1">
          <a:blip r:embed="rId5"/>
          <a:srcRect l="5004" t="15516" r="7401" b="17745"/>
          <a:stretch/>
        </p:blipFill>
        <p:spPr>
          <a:xfrm>
            <a:off x="935037" y="4293096"/>
            <a:ext cx="1879295" cy="1431844"/>
          </a:xfrm>
          <a:prstGeom prst="rect">
            <a:avLst/>
          </a:prstGeom>
        </p:spPr>
      </p:pic>
      <p:pic>
        <p:nvPicPr>
          <p:cNvPr id="9" name="Picture 8"/>
          <p:cNvPicPr>
            <a:picLocks noChangeAspect="1"/>
          </p:cNvPicPr>
          <p:nvPr/>
        </p:nvPicPr>
        <p:blipFill rotWithShape="1">
          <a:blip r:embed="rId6"/>
          <a:srcRect b="25619"/>
          <a:stretch/>
        </p:blipFill>
        <p:spPr>
          <a:xfrm rot="1139388">
            <a:off x="5275069" y="853814"/>
            <a:ext cx="1061185" cy="845451"/>
          </a:xfrm>
          <a:prstGeom prst="rect">
            <a:avLst/>
          </a:prstGeom>
        </p:spPr>
      </p:pic>
      <p:sp>
        <p:nvSpPr>
          <p:cNvPr id="2" name="TextBox 1"/>
          <p:cNvSpPr txBox="1"/>
          <p:nvPr/>
        </p:nvSpPr>
        <p:spPr>
          <a:xfrm>
            <a:off x="4572000" y="2942139"/>
            <a:ext cx="2880320" cy="1477328"/>
          </a:xfrm>
          <a:prstGeom prst="rect">
            <a:avLst/>
          </a:prstGeom>
          <a:noFill/>
        </p:spPr>
        <p:txBody>
          <a:bodyPr wrap="square" rtlCol="0">
            <a:spAutoFit/>
          </a:bodyPr>
          <a:lstStyle/>
          <a:p>
            <a:pPr algn="ctr"/>
            <a:r>
              <a:rPr lang="en-GB" dirty="0" smtClean="0">
                <a:solidFill>
                  <a:schemeClr val="accent2">
                    <a:lumMod val="75000"/>
                  </a:schemeClr>
                </a:solidFill>
              </a:rPr>
              <a:t>PCSO Eleanor Estcourt </a:t>
            </a:r>
          </a:p>
          <a:p>
            <a:pPr algn="ctr"/>
            <a:r>
              <a:rPr lang="en-GB" dirty="0" smtClean="0">
                <a:solidFill>
                  <a:schemeClr val="accent2">
                    <a:lumMod val="75000"/>
                  </a:schemeClr>
                </a:solidFill>
              </a:rPr>
              <a:t>Would like you to use all the tips and advice about</a:t>
            </a:r>
          </a:p>
          <a:p>
            <a:pPr algn="ctr"/>
            <a:r>
              <a:rPr lang="en-GB" dirty="0" smtClean="0">
                <a:solidFill>
                  <a:schemeClr val="accent2">
                    <a:lumMod val="75000"/>
                  </a:schemeClr>
                </a:solidFill>
              </a:rPr>
              <a:t> Safety On-Line.</a:t>
            </a:r>
          </a:p>
          <a:p>
            <a:pPr algn="r"/>
            <a:r>
              <a:rPr lang="en-GB" b="1" dirty="0" smtClean="0">
                <a:solidFill>
                  <a:srgbClr val="7030A0"/>
                </a:solidFill>
              </a:rPr>
              <a:t>Remember</a:t>
            </a:r>
            <a:r>
              <a:rPr lang="en-GB" dirty="0" smtClean="0"/>
              <a:t> </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3227" y="4382635"/>
            <a:ext cx="3280272" cy="2319255"/>
          </a:xfrm>
          <a:prstGeom prst="rect">
            <a:avLst/>
          </a:prstGeom>
        </p:spPr>
      </p:pic>
      <p:sp>
        <p:nvSpPr>
          <p:cNvPr id="11" name="TextBox 10"/>
          <p:cNvSpPr txBox="1"/>
          <p:nvPr/>
        </p:nvSpPr>
        <p:spPr>
          <a:xfrm>
            <a:off x="4894961" y="5508231"/>
            <a:ext cx="3056803" cy="1315738"/>
          </a:xfrm>
          <a:prstGeom prst="rect">
            <a:avLst/>
          </a:prstGeom>
          <a:solidFill>
            <a:schemeClr val="bg1"/>
          </a:solidFill>
        </p:spPr>
        <p:txBody>
          <a:bodyPr wrap="square" rtlCol="0">
            <a:spAutoFit/>
          </a:bodyPr>
          <a:lstStyle/>
          <a:p>
            <a:endParaRPr lang="en-GB"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6459" y="5592892"/>
            <a:ext cx="1256947" cy="1256947"/>
          </a:xfrm>
          <a:prstGeom prst="rect">
            <a:avLst/>
          </a:prstGeom>
        </p:spPr>
      </p:pic>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30088"/>
            <a:ext cx="6367189" cy="4921757"/>
          </a:xfrm>
          <a:prstGeom prst="rect">
            <a:avLst/>
          </a:prstGeom>
          <a:ln w="19050">
            <a:solidFill>
              <a:srgbClr val="0070C0"/>
            </a:solidFill>
          </a:ln>
        </p:spPr>
      </p:pic>
      <p:sp>
        <p:nvSpPr>
          <p:cNvPr id="3" name="TextBox 2"/>
          <p:cNvSpPr txBox="1"/>
          <p:nvPr/>
        </p:nvSpPr>
        <p:spPr>
          <a:xfrm>
            <a:off x="6376517" y="4544688"/>
            <a:ext cx="2657813" cy="1384995"/>
          </a:xfrm>
          <a:prstGeom prst="rect">
            <a:avLst/>
          </a:prstGeom>
          <a:solidFill>
            <a:schemeClr val="accent5">
              <a:lumMod val="20000"/>
              <a:lumOff val="80000"/>
            </a:schemeClr>
          </a:solidFill>
          <a:ln w="19050">
            <a:solidFill>
              <a:srgbClr val="0070C0"/>
            </a:solidFill>
          </a:ln>
        </p:spPr>
        <p:txBody>
          <a:bodyPr wrap="square" rtlCol="0">
            <a:spAutoFit/>
          </a:bodyPr>
          <a:lstStyle/>
          <a:p>
            <a:r>
              <a:rPr lang="en-GB" sz="1200" dirty="0" smtClean="0"/>
              <a:t>Down</a:t>
            </a:r>
          </a:p>
          <a:p>
            <a:pPr marL="342900" indent="-342900">
              <a:buAutoNum type="arabicPeriod"/>
            </a:pPr>
            <a:r>
              <a:rPr lang="en-GB" sz="1200" dirty="0" smtClean="0"/>
              <a:t>Do this when crossing the street</a:t>
            </a:r>
          </a:p>
          <a:p>
            <a:pPr marL="342900" indent="-342900">
              <a:buAutoNum type="arabicPeriod"/>
            </a:pPr>
            <a:r>
              <a:rPr lang="en-GB" sz="1200" dirty="0" smtClean="0"/>
              <a:t>Make sure these have enough air</a:t>
            </a:r>
          </a:p>
          <a:p>
            <a:pPr marL="342900" indent="-342900">
              <a:buAutoNum type="arabicPeriod" startAt="4"/>
            </a:pPr>
            <a:r>
              <a:rPr lang="en-GB" sz="1200" dirty="0" smtClean="0"/>
              <a:t>Do this at a crossing</a:t>
            </a:r>
          </a:p>
          <a:p>
            <a:pPr marL="342900" indent="-342900">
              <a:buAutoNum type="arabicPeriod" startAt="5"/>
            </a:pPr>
            <a:r>
              <a:rPr lang="en-GB" sz="1200" dirty="0" smtClean="0"/>
              <a:t>First piece of safety gear</a:t>
            </a:r>
          </a:p>
          <a:p>
            <a:pPr marL="342900" indent="-342900">
              <a:buAutoNum type="arabicPeriod" startAt="7"/>
            </a:pPr>
            <a:r>
              <a:rPr lang="en-GB" sz="1200" dirty="0" smtClean="0"/>
              <a:t>These help protect knees</a:t>
            </a:r>
          </a:p>
          <a:p>
            <a:pPr marL="342900" indent="-342900">
              <a:buAutoNum type="arabicPeriod" startAt="7"/>
            </a:pPr>
            <a:r>
              <a:rPr lang="en-GB" sz="1200" dirty="0" smtClean="0"/>
              <a:t>Wear to protect the hands </a:t>
            </a:r>
            <a:endParaRPr lang="en-GB" sz="1200" dirty="0"/>
          </a:p>
        </p:txBody>
      </p:sp>
      <p:sp>
        <p:nvSpPr>
          <p:cNvPr id="4" name="TextBox 3"/>
          <p:cNvSpPr txBox="1"/>
          <p:nvPr/>
        </p:nvSpPr>
        <p:spPr>
          <a:xfrm>
            <a:off x="41747" y="5671063"/>
            <a:ext cx="2304256" cy="1141734"/>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6376517" y="3028551"/>
            <a:ext cx="2736304" cy="1015663"/>
          </a:xfrm>
          <a:prstGeom prst="rect">
            <a:avLst/>
          </a:prstGeom>
          <a:solidFill>
            <a:schemeClr val="accent3">
              <a:lumMod val="20000"/>
              <a:lumOff val="80000"/>
            </a:schemeClr>
          </a:solidFill>
          <a:ln w="12700">
            <a:solidFill>
              <a:srgbClr val="0070C0"/>
            </a:solidFill>
          </a:ln>
        </p:spPr>
        <p:txBody>
          <a:bodyPr wrap="square" rtlCol="0">
            <a:spAutoFit/>
          </a:bodyPr>
          <a:lstStyle/>
          <a:p>
            <a:r>
              <a:rPr lang="en-GB" sz="1200" dirty="0" smtClean="0"/>
              <a:t>Across</a:t>
            </a:r>
          </a:p>
          <a:p>
            <a:r>
              <a:rPr lang="en-GB" sz="1200" dirty="0" smtClean="0"/>
              <a:t>3.      These slow the bike</a:t>
            </a:r>
          </a:p>
          <a:p>
            <a:pPr marL="342900" indent="-342900">
              <a:buAutoNum type="arabicPeriod" startAt="6"/>
            </a:pPr>
            <a:r>
              <a:rPr lang="en-GB" sz="1200" dirty="0" smtClean="0"/>
              <a:t>Use this to add air</a:t>
            </a:r>
          </a:p>
          <a:p>
            <a:pPr marL="342900" indent="-342900">
              <a:buAutoNum type="arabicPeriod" startAt="9"/>
            </a:pPr>
            <a:r>
              <a:rPr lang="en-GB" sz="1200" dirty="0" smtClean="0"/>
              <a:t>A designated path to riding</a:t>
            </a:r>
          </a:p>
          <a:p>
            <a:pPr marL="342900" indent="-342900">
              <a:buAutoNum type="arabicPeriod" startAt="9"/>
            </a:pPr>
            <a:r>
              <a:rPr lang="en-GB" sz="1200" dirty="0" smtClean="0"/>
              <a:t>Use hands to tell when turning</a:t>
            </a:r>
          </a:p>
        </p:txBody>
      </p:sp>
      <p:sp>
        <p:nvSpPr>
          <p:cNvPr id="6" name="TextBox 5"/>
          <p:cNvSpPr txBox="1"/>
          <p:nvPr/>
        </p:nvSpPr>
        <p:spPr>
          <a:xfrm>
            <a:off x="170184" y="4532354"/>
            <a:ext cx="2047381" cy="1291488"/>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79512" y="4175356"/>
            <a:ext cx="432048" cy="369332"/>
          </a:xfrm>
          <a:prstGeom prst="rect">
            <a:avLst/>
          </a:prstGeom>
          <a:solidFill>
            <a:schemeClr val="bg1"/>
          </a:solidFill>
        </p:spPr>
        <p:txBody>
          <a:bodyPr wrap="square" rtlCol="0">
            <a:spAutoFit/>
          </a:bodyPr>
          <a:lstStyle/>
          <a:p>
            <a:endParaRPr lang="en-GB" dirty="0"/>
          </a:p>
        </p:txBody>
      </p:sp>
      <p:sp>
        <p:nvSpPr>
          <p:cNvPr id="9" name="TextBox 8"/>
          <p:cNvSpPr txBox="1"/>
          <p:nvPr/>
        </p:nvSpPr>
        <p:spPr>
          <a:xfrm rot="20945444">
            <a:off x="15242" y="702727"/>
            <a:ext cx="3168352" cy="1384995"/>
          </a:xfrm>
          <a:prstGeom prst="rect">
            <a:avLst/>
          </a:prstGeom>
          <a:noFill/>
        </p:spPr>
        <p:txBody>
          <a:bodyPr wrap="square" rtlCol="0">
            <a:spAutoFit/>
          </a:bodyPr>
          <a:lstStyle/>
          <a:p>
            <a:r>
              <a:rPr lang="en-US" sz="1600" dirty="0">
                <a:solidFill>
                  <a:srgbClr val="7030A0"/>
                </a:solidFill>
              </a:rPr>
              <a:t>What happened to the frog that broke down </a:t>
            </a:r>
            <a:r>
              <a:rPr lang="en-US" sz="1600" dirty="0" smtClean="0">
                <a:solidFill>
                  <a:srgbClr val="7030A0"/>
                </a:solidFill>
              </a:rPr>
              <a:t>??</a:t>
            </a:r>
          </a:p>
          <a:p>
            <a:endParaRPr lang="en-GB" sz="1600" dirty="0">
              <a:solidFill>
                <a:srgbClr val="7030A0"/>
              </a:solidFill>
            </a:endParaRPr>
          </a:p>
          <a:p>
            <a:r>
              <a:rPr lang="en-US" sz="1600" dirty="0" smtClean="0">
                <a:solidFill>
                  <a:srgbClr val="7030A0"/>
                </a:solidFill>
              </a:rPr>
              <a:t>	He </a:t>
            </a:r>
            <a:r>
              <a:rPr lang="en-US" sz="1600" dirty="0">
                <a:solidFill>
                  <a:srgbClr val="7030A0"/>
                </a:solidFill>
              </a:rPr>
              <a:t>got 'toad' away...!!!</a:t>
            </a:r>
            <a:endParaRPr lang="en-GB" sz="1600" dirty="0">
              <a:solidFill>
                <a:srgbClr val="7030A0"/>
              </a:solidFill>
            </a:endParaRPr>
          </a:p>
          <a:p>
            <a:pPr algn="ctr"/>
            <a:endParaRPr lang="en-GB" sz="2000" dirty="0">
              <a:solidFill>
                <a:srgbClr val="00B0F0"/>
              </a:solidFill>
            </a:endParaRPr>
          </a:p>
        </p:txBody>
      </p:sp>
      <p:sp>
        <p:nvSpPr>
          <p:cNvPr id="11" name="TextBox 10"/>
          <p:cNvSpPr txBox="1"/>
          <p:nvPr/>
        </p:nvSpPr>
        <p:spPr>
          <a:xfrm rot="21072182">
            <a:off x="3561403" y="656561"/>
            <a:ext cx="2021562" cy="1477328"/>
          </a:xfrm>
          <a:prstGeom prst="rect">
            <a:avLst/>
          </a:prstGeom>
          <a:noFill/>
        </p:spPr>
        <p:txBody>
          <a:bodyPr wrap="square" rtlCol="0">
            <a:spAutoFit/>
          </a:bodyPr>
          <a:lstStyle/>
          <a:p>
            <a:r>
              <a:rPr lang="en-US" sz="1400" b="1" dirty="0">
                <a:solidFill>
                  <a:srgbClr val="FF0000"/>
                </a:solidFill>
              </a:rPr>
              <a:t>Why didn't the banana cross the road </a:t>
            </a:r>
            <a:r>
              <a:rPr lang="en-US" sz="1400" b="1" dirty="0" smtClean="0">
                <a:solidFill>
                  <a:srgbClr val="FF0000"/>
                </a:solidFill>
              </a:rPr>
              <a:t>??</a:t>
            </a:r>
          </a:p>
          <a:p>
            <a:endParaRPr lang="en-GB" sz="1400" dirty="0">
              <a:solidFill>
                <a:srgbClr val="FF0000"/>
              </a:solidFill>
            </a:endParaRPr>
          </a:p>
          <a:p>
            <a:r>
              <a:rPr lang="en-US" sz="1400" b="1" dirty="0" smtClean="0">
                <a:solidFill>
                  <a:srgbClr val="FF0000"/>
                </a:solidFill>
              </a:rPr>
              <a:t>Because </a:t>
            </a:r>
            <a:r>
              <a:rPr lang="en-US" sz="1400" b="1" dirty="0">
                <a:solidFill>
                  <a:srgbClr val="FF0000"/>
                </a:solidFill>
              </a:rPr>
              <a:t>he </a:t>
            </a:r>
            <a:r>
              <a:rPr lang="en-US" sz="1400" b="1" dirty="0" smtClean="0">
                <a:solidFill>
                  <a:srgbClr val="FF0000"/>
                </a:solidFill>
              </a:rPr>
              <a:t>wasn't </a:t>
            </a:r>
            <a:r>
              <a:rPr lang="en-US" sz="1400" b="1" dirty="0">
                <a:solidFill>
                  <a:srgbClr val="FF0000"/>
                </a:solidFill>
              </a:rPr>
              <a:t>peeling well !!</a:t>
            </a:r>
            <a:endParaRPr lang="en-GB" sz="1400" dirty="0">
              <a:solidFill>
                <a:srgbClr val="FF0000"/>
              </a:solidFill>
            </a:endParaRPr>
          </a:p>
          <a:p>
            <a:pPr algn="ctr"/>
            <a:endParaRPr lang="en-GB" sz="2000" dirty="0">
              <a:solidFill>
                <a:schemeClr val="accent6">
                  <a:lumMod val="75000"/>
                </a:schemeClr>
              </a:solidFill>
            </a:endParaRPr>
          </a:p>
        </p:txBody>
      </p:sp>
      <p:pic>
        <p:nvPicPr>
          <p:cNvPr id="13" name="Picture 12"/>
          <p:cNvPicPr>
            <a:picLocks noChangeAspect="1"/>
          </p:cNvPicPr>
          <p:nvPr/>
        </p:nvPicPr>
        <p:blipFill>
          <a:blip r:embed="rId3"/>
          <a:stretch>
            <a:fillRect/>
          </a:stretch>
        </p:blipFill>
        <p:spPr>
          <a:xfrm>
            <a:off x="3873468" y="2356477"/>
            <a:ext cx="2431119" cy="3314585"/>
          </a:xfrm>
          <a:prstGeom prst="rect">
            <a:avLst/>
          </a:prstGeom>
        </p:spPr>
      </p:pic>
      <p:sp>
        <p:nvSpPr>
          <p:cNvPr id="14" name="TextBox 13"/>
          <p:cNvSpPr txBox="1"/>
          <p:nvPr/>
        </p:nvSpPr>
        <p:spPr>
          <a:xfrm>
            <a:off x="5440189" y="5560351"/>
            <a:ext cx="748642" cy="369332"/>
          </a:xfrm>
          <a:prstGeom prst="rect">
            <a:avLst/>
          </a:prstGeom>
          <a:solidFill>
            <a:schemeClr val="bg1"/>
          </a:solidFill>
        </p:spPr>
        <p:txBody>
          <a:bodyPr wrap="square" rtlCol="0">
            <a:spAutoFit/>
          </a:bodyPr>
          <a:lstStyle/>
          <a:p>
            <a:endParaRPr lang="en-GB"/>
          </a:p>
        </p:txBody>
      </p:sp>
      <p:sp>
        <p:nvSpPr>
          <p:cNvPr id="15" name="TextBox 14"/>
          <p:cNvSpPr txBox="1"/>
          <p:nvPr/>
        </p:nvSpPr>
        <p:spPr>
          <a:xfrm>
            <a:off x="1599418" y="23361"/>
            <a:ext cx="4038088" cy="584775"/>
          </a:xfrm>
          <a:prstGeom prst="rect">
            <a:avLst/>
          </a:prstGeom>
          <a:solidFill>
            <a:schemeClr val="bg1"/>
          </a:solidFill>
        </p:spPr>
        <p:txBody>
          <a:bodyPr wrap="square" rtlCol="0">
            <a:spAutoFit/>
          </a:bodyPr>
          <a:lstStyle/>
          <a:p>
            <a:r>
              <a:rPr lang="en-GB" sz="3200" b="1" dirty="0" smtClean="0">
                <a:solidFill>
                  <a:srgbClr val="0070C0"/>
                </a:solidFill>
              </a:rPr>
              <a:t>Bike Safety crossword</a:t>
            </a:r>
            <a:endParaRPr lang="en-GB" sz="3200" b="1" dirty="0">
              <a:solidFill>
                <a:srgbClr val="0070C0"/>
              </a:solidFill>
            </a:endParaRPr>
          </a:p>
        </p:txBody>
      </p:sp>
      <p:pic>
        <p:nvPicPr>
          <p:cNvPr id="16" name="Picture 15"/>
          <p:cNvPicPr>
            <a:picLocks noChangeAspect="1"/>
          </p:cNvPicPr>
          <p:nvPr/>
        </p:nvPicPr>
        <p:blipFill>
          <a:blip r:embed="rId4"/>
          <a:stretch>
            <a:fillRect/>
          </a:stretch>
        </p:blipFill>
        <p:spPr>
          <a:xfrm>
            <a:off x="7351621" y="6144648"/>
            <a:ext cx="1792379" cy="707197"/>
          </a:xfrm>
          <a:prstGeom prst="rect">
            <a:avLst/>
          </a:prstGeom>
        </p:spPr>
      </p:pic>
      <p:sp>
        <p:nvSpPr>
          <p:cNvPr id="8" name="TextBox 7"/>
          <p:cNvSpPr txBox="1"/>
          <p:nvPr/>
        </p:nvSpPr>
        <p:spPr>
          <a:xfrm rot="569987">
            <a:off x="6411876" y="1354791"/>
            <a:ext cx="2512776" cy="1446550"/>
          </a:xfrm>
          <a:prstGeom prst="rect">
            <a:avLst/>
          </a:prstGeom>
          <a:noFill/>
        </p:spPr>
        <p:txBody>
          <a:bodyPr wrap="square" rtlCol="0">
            <a:spAutoFit/>
          </a:bodyPr>
          <a:lstStyle/>
          <a:p>
            <a:r>
              <a:rPr lang="en-US" sz="1400" b="1" dirty="0">
                <a:solidFill>
                  <a:schemeClr val="accent6">
                    <a:lumMod val="75000"/>
                  </a:schemeClr>
                </a:solidFill>
              </a:rPr>
              <a:t>What did the traffic light say to the car ??</a:t>
            </a:r>
            <a:endParaRPr lang="en-GB" sz="1400" dirty="0">
              <a:solidFill>
                <a:schemeClr val="accent6">
                  <a:lumMod val="75000"/>
                </a:schemeClr>
              </a:solidFill>
            </a:endParaRPr>
          </a:p>
          <a:p>
            <a:r>
              <a:rPr lang="en-GB" sz="1400" dirty="0">
                <a:solidFill>
                  <a:schemeClr val="accent6">
                    <a:lumMod val="75000"/>
                  </a:schemeClr>
                </a:solidFill>
              </a:rPr>
              <a:t> </a:t>
            </a:r>
          </a:p>
          <a:p>
            <a:r>
              <a:rPr lang="en-US" sz="1400" b="1" dirty="0">
                <a:solidFill>
                  <a:schemeClr val="accent6">
                    <a:lumMod val="75000"/>
                  </a:schemeClr>
                </a:solidFill>
              </a:rPr>
              <a:t>Don't look while I'm changing !!!!!</a:t>
            </a:r>
            <a:endParaRPr lang="en-GB" sz="1400" dirty="0">
              <a:solidFill>
                <a:schemeClr val="accent6">
                  <a:lumMod val="75000"/>
                </a:schemeClr>
              </a:solidFill>
            </a:endParaRPr>
          </a:p>
          <a:p>
            <a:endParaRPr lang="en-GB"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189" y="638088"/>
            <a:ext cx="927000" cy="796227"/>
          </a:xfrm>
          <a:prstGeom prst="rect">
            <a:avLst/>
          </a:prstGeom>
        </p:spPr>
      </p:pic>
    </p:spTree>
    <p:extLst>
      <p:ext uri="{BB962C8B-B14F-4D97-AF65-F5344CB8AC3E}">
        <p14:creationId xmlns:p14="http://schemas.microsoft.com/office/powerpoint/2010/main" val="4081123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09" y="188640"/>
            <a:ext cx="447590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solidFill>
                  <a:srgbClr val="8064A2"/>
                </a:solidFill>
                <a:effectLst>
                  <a:glow rad="228600">
                    <a:srgbClr val="4F81BD">
                      <a:satMod val="175000"/>
                      <a:alpha val="40000"/>
                    </a:srgbClr>
                  </a:glow>
                </a:effectLst>
                <a:uLnTx/>
                <a:uFillTx/>
                <a:latin typeface="Comic Sans MS" panose="030F0702030302020204" pitchFamily="66" charset="0"/>
                <a:ea typeface="+mn-ea"/>
                <a:cs typeface="+mn-cs"/>
              </a:rPr>
              <a:t>POSTER TIME </a:t>
            </a:r>
            <a:endParaRPr kumimoji="0" lang="en-GB" sz="44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0" y="3784950"/>
            <a:ext cx="2019591" cy="3036756"/>
          </a:xfrm>
          <a:prstGeom prst="rect">
            <a:avLst/>
          </a:prstGeom>
        </p:spPr>
      </p:pic>
      <p:pic>
        <p:nvPicPr>
          <p:cNvPr id="8" name="Picture 7"/>
          <p:cNvPicPr>
            <a:picLocks noChangeAspect="1"/>
          </p:cNvPicPr>
          <p:nvPr/>
        </p:nvPicPr>
        <p:blipFill>
          <a:blip r:embed="rId3"/>
          <a:stretch>
            <a:fillRect/>
          </a:stretch>
        </p:blipFill>
        <p:spPr>
          <a:xfrm>
            <a:off x="7236296" y="4010370"/>
            <a:ext cx="1907703" cy="2847630"/>
          </a:xfrm>
          <a:prstGeom prst="rect">
            <a:avLst/>
          </a:prstGeom>
        </p:spPr>
      </p:pic>
      <p:pic>
        <p:nvPicPr>
          <p:cNvPr id="9" name="Picture 8"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290" y="4797152"/>
            <a:ext cx="1995848" cy="1673468"/>
          </a:xfrm>
          <a:prstGeom prst="rect">
            <a:avLst/>
          </a:prstGeom>
          <a:noFill/>
          <a:ln>
            <a:noFill/>
          </a:ln>
        </p:spPr>
      </p:pic>
      <p:sp>
        <p:nvSpPr>
          <p:cNvPr id="2" name="TextBox 1"/>
          <p:cNvSpPr txBox="1"/>
          <p:nvPr/>
        </p:nvSpPr>
        <p:spPr>
          <a:xfrm>
            <a:off x="285822" y="1304274"/>
            <a:ext cx="8684244" cy="2585323"/>
          </a:xfrm>
          <a:prstGeom prst="rect">
            <a:avLst/>
          </a:prstGeom>
          <a:noFill/>
        </p:spPr>
        <p:txBody>
          <a:bodyPr wrap="square" rtlCol="0">
            <a:spAutoFit/>
          </a:bodyPr>
          <a:lstStyle/>
          <a:p>
            <a:pPr algn="ctr"/>
            <a:r>
              <a:rPr lang="en-GB" dirty="0"/>
              <a:t>So we </a:t>
            </a:r>
            <a:r>
              <a:rPr lang="en-GB" dirty="0" smtClean="0"/>
              <a:t>would still </a:t>
            </a:r>
            <a:r>
              <a:rPr lang="en-GB" dirty="0"/>
              <a:t>like you to get creative and design your very own </a:t>
            </a:r>
            <a:r>
              <a:rPr lang="en-GB" dirty="0" smtClean="0"/>
              <a:t>Road </a:t>
            </a:r>
            <a:r>
              <a:rPr lang="en-GB" dirty="0"/>
              <a:t>S</a:t>
            </a:r>
            <a:r>
              <a:rPr lang="en-GB" dirty="0" smtClean="0"/>
              <a:t>afety </a:t>
            </a:r>
            <a:r>
              <a:rPr lang="en-GB" dirty="0"/>
              <a:t>poster.</a:t>
            </a:r>
          </a:p>
          <a:p>
            <a:pPr algn="ctr"/>
            <a:endParaRPr lang="en-GB" dirty="0"/>
          </a:p>
          <a:p>
            <a:pPr algn="ctr"/>
            <a:r>
              <a:rPr lang="en-GB" dirty="0">
                <a:solidFill>
                  <a:srgbClr val="FF0000"/>
                </a:solidFill>
              </a:rPr>
              <a:t>We are really sorry to inform you that You cannot display your posters on the Wheelie </a:t>
            </a:r>
            <a:r>
              <a:rPr lang="en-GB" dirty="0" smtClean="0">
                <a:solidFill>
                  <a:srgbClr val="FF0000"/>
                </a:solidFill>
              </a:rPr>
              <a:t>bins.  (For legal </a:t>
            </a:r>
            <a:r>
              <a:rPr lang="en-GB" dirty="0">
                <a:solidFill>
                  <a:srgbClr val="FF0000"/>
                </a:solidFill>
              </a:rPr>
              <a:t>reasons). </a:t>
            </a:r>
          </a:p>
          <a:p>
            <a:pPr algn="ctr"/>
            <a:r>
              <a:rPr lang="en-GB" dirty="0"/>
              <a:t>However, they can go in your windows.  </a:t>
            </a:r>
            <a:r>
              <a:rPr lang="en-GB" dirty="0" smtClean="0"/>
              <a:t>And if </a:t>
            </a:r>
            <a:r>
              <a:rPr lang="en-GB" dirty="0"/>
              <a:t>you are at school, you can still ask your teacher to display them on the school gates.</a:t>
            </a:r>
          </a:p>
          <a:p>
            <a:pPr algn="ctr"/>
            <a:endParaRPr lang="en-GB" dirty="0"/>
          </a:p>
          <a:p>
            <a:pPr algn="ctr"/>
            <a:r>
              <a:rPr lang="en-GB" dirty="0"/>
              <a:t>These pictures will put smiles on everyone’s faces and hopefully your local PCSO might see them and take a picture, we can then share them with everyone on these </a:t>
            </a:r>
            <a:r>
              <a:rPr lang="en-GB" dirty="0" smtClean="0"/>
              <a:t>news letters.</a:t>
            </a:r>
            <a:endParaRPr lang="en-GB" dirty="0"/>
          </a:p>
        </p:txBody>
      </p:sp>
    </p:spTree>
    <p:extLst>
      <p:ext uri="{BB962C8B-B14F-4D97-AF65-F5344CB8AC3E}">
        <p14:creationId xmlns:p14="http://schemas.microsoft.com/office/powerpoint/2010/main" val="131298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3352</TotalTime>
  <Words>885</Words>
  <Application>Microsoft Office PowerPoint</Application>
  <PresentationFormat>On-screen Show (4:3)</PresentationFormat>
  <Paragraphs>113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Bernard MT Condensed</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OTHER ACTIVITIES</vt:lpstr>
      <vt:lpstr>PowerPoint Presentation</vt:lpstr>
      <vt:lpstr>PowerPoint Presentation</vt:lpstr>
      <vt:lpstr>PowerPoint Presentation</vt:lpstr>
      <vt:lpstr>If it is your Birthday this week Happy Birthday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Mandy Simpson</cp:lastModifiedBy>
  <cp:revision>284</cp:revision>
  <dcterms:created xsi:type="dcterms:W3CDTF">2015-02-05T14:15:12Z</dcterms:created>
  <dcterms:modified xsi:type="dcterms:W3CDTF">2020-06-14T15:28:56Z</dcterms:modified>
</cp:coreProperties>
</file>