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4"/>
  </p:sldMasterIdLst>
  <p:handoutMasterIdLst>
    <p:handoutMasterId r:id="rId17"/>
  </p:handoutMasterIdLst>
  <p:sldIdLst>
    <p:sldId id="256" r:id="rId5"/>
    <p:sldId id="266" r:id="rId6"/>
    <p:sldId id="258" r:id="rId7"/>
    <p:sldId id="259" r:id="rId8"/>
    <p:sldId id="274" r:id="rId9"/>
    <p:sldId id="273" r:id="rId10"/>
    <p:sldId id="276" r:id="rId11"/>
    <p:sldId id="262" r:id="rId12"/>
    <p:sldId id="267" r:id="rId13"/>
    <p:sldId id="265" r:id="rId14"/>
    <p:sldId id="278" r:id="rId15"/>
    <p:sldId id="277" r:id="rId16"/>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3AE7BE-F320-D6A2-F042-B47FB4AF4F7A}" v="91" dt="2026-09-15T08:50:39.4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319" autoAdjust="0"/>
    <p:restoredTop sz="94660"/>
  </p:normalViewPr>
  <p:slideViewPr>
    <p:cSldViewPr snapToGrid="0">
      <p:cViewPr>
        <p:scale>
          <a:sx n="68" d="100"/>
          <a:sy n="68" d="100"/>
        </p:scale>
        <p:origin x="300"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8BA3179C-70D9-4468-9660-9159255E13B7}" type="datetimeFigureOut">
              <a:rPr lang="en-GB" smtClean="0"/>
              <a:t>16/09/2026</a:t>
            </a:fld>
            <a:endParaRPr lang="en-GB" dirty="0"/>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D5F3866D-42BC-4B6E-9DDF-B1B6DEC85F6D}" type="slidenum">
              <a:rPr lang="en-GB" smtClean="0"/>
              <a:t>‹#›</a:t>
            </a:fld>
            <a:endParaRPr lang="en-GB" dirty="0"/>
          </a:p>
        </p:txBody>
      </p:sp>
    </p:spTree>
    <p:extLst>
      <p:ext uri="{BB962C8B-B14F-4D97-AF65-F5344CB8AC3E}">
        <p14:creationId xmlns:p14="http://schemas.microsoft.com/office/powerpoint/2010/main" val="145049934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9856CE8-CC5B-41B5-84A4-6CAF5655FBB8}" type="datetimeFigureOut">
              <a:rPr lang="en-GB" smtClean="0"/>
              <a:t>16/09/2026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66FF78B-286E-406C-AD84-883FBF87912A}" type="slidenum">
              <a:rPr lang="en-GB" smtClean="0"/>
              <a:t>‹#›</a:t>
            </a:fld>
            <a:endParaRPr lang="en-GB" dirty="0"/>
          </a:p>
        </p:txBody>
      </p:sp>
    </p:spTree>
    <p:extLst>
      <p:ext uri="{BB962C8B-B14F-4D97-AF65-F5344CB8AC3E}">
        <p14:creationId xmlns:p14="http://schemas.microsoft.com/office/powerpoint/2010/main" val="512925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856CE8-CC5B-41B5-84A4-6CAF5655FBB8}" type="datetimeFigureOut">
              <a:rPr lang="en-GB" smtClean="0"/>
              <a:t>16/09/2026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66FF78B-286E-406C-AD84-883FBF87912A}" type="slidenum">
              <a:rPr lang="en-GB" smtClean="0"/>
              <a:t>‹#›</a:t>
            </a:fld>
            <a:endParaRPr lang="en-GB" dirty="0"/>
          </a:p>
        </p:txBody>
      </p:sp>
    </p:spTree>
    <p:extLst>
      <p:ext uri="{BB962C8B-B14F-4D97-AF65-F5344CB8AC3E}">
        <p14:creationId xmlns:p14="http://schemas.microsoft.com/office/powerpoint/2010/main" val="20515810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9856CE8-CC5B-41B5-84A4-6CAF5655FBB8}" type="datetimeFigureOut">
              <a:rPr lang="en-GB" smtClean="0"/>
              <a:t>16/09/2026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66FF78B-286E-406C-AD84-883FBF87912A}" type="slidenum">
              <a:rPr lang="en-GB" smtClean="0"/>
              <a:t>‹#›</a:t>
            </a:fld>
            <a:endParaRPr lang="en-GB" dirty="0"/>
          </a:p>
        </p:txBody>
      </p:sp>
    </p:spTree>
    <p:extLst>
      <p:ext uri="{BB962C8B-B14F-4D97-AF65-F5344CB8AC3E}">
        <p14:creationId xmlns:p14="http://schemas.microsoft.com/office/powerpoint/2010/main" val="29902088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9856CE8-CC5B-41B5-84A4-6CAF5655FBB8}" type="datetimeFigureOut">
              <a:rPr lang="en-GB" smtClean="0"/>
              <a:t>16/09/2026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66FF78B-286E-406C-AD84-883FBF87912A}" type="slidenum">
              <a:rPr lang="en-GB" smtClean="0"/>
              <a:t>‹#›</a:t>
            </a:fld>
            <a:endParaRPr lang="en-GB" dirty="0"/>
          </a:p>
        </p:txBody>
      </p:sp>
    </p:spTree>
    <p:extLst>
      <p:ext uri="{BB962C8B-B14F-4D97-AF65-F5344CB8AC3E}">
        <p14:creationId xmlns:p14="http://schemas.microsoft.com/office/powerpoint/2010/main" val="1942648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9856CE8-CC5B-41B5-84A4-6CAF5655FBB8}" type="datetimeFigureOut">
              <a:rPr lang="en-GB" smtClean="0"/>
              <a:t>16/09/2026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66FF78B-286E-406C-AD84-883FBF87912A}" type="slidenum">
              <a:rPr lang="en-GB" smtClean="0"/>
              <a:t>‹#›</a:t>
            </a:fld>
            <a:endParaRPr lang="en-GB" dirty="0"/>
          </a:p>
        </p:txBody>
      </p:sp>
    </p:spTree>
    <p:extLst>
      <p:ext uri="{BB962C8B-B14F-4D97-AF65-F5344CB8AC3E}">
        <p14:creationId xmlns:p14="http://schemas.microsoft.com/office/powerpoint/2010/main" val="23826491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9856CE8-CC5B-41B5-84A4-6CAF5655FBB8}" type="datetimeFigureOut">
              <a:rPr lang="en-GB" smtClean="0"/>
              <a:t>16/09/2026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66FF78B-286E-406C-AD84-883FBF87912A}" type="slidenum">
              <a:rPr lang="en-GB" smtClean="0"/>
              <a:t>‹#›</a:t>
            </a:fld>
            <a:endParaRPr lang="en-GB" dirty="0"/>
          </a:p>
        </p:txBody>
      </p:sp>
    </p:spTree>
    <p:extLst>
      <p:ext uri="{BB962C8B-B14F-4D97-AF65-F5344CB8AC3E}">
        <p14:creationId xmlns:p14="http://schemas.microsoft.com/office/powerpoint/2010/main" val="3624796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856CE8-CC5B-41B5-84A4-6CAF5655FBB8}" type="datetimeFigureOut">
              <a:rPr lang="en-GB" smtClean="0"/>
              <a:t>16/09/2026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66FF78B-286E-406C-AD84-883FBF87912A}" type="slidenum">
              <a:rPr lang="en-GB" smtClean="0"/>
              <a:t>‹#›</a:t>
            </a:fld>
            <a:endParaRPr lang="en-GB" dirty="0"/>
          </a:p>
        </p:txBody>
      </p:sp>
    </p:spTree>
    <p:extLst>
      <p:ext uri="{BB962C8B-B14F-4D97-AF65-F5344CB8AC3E}">
        <p14:creationId xmlns:p14="http://schemas.microsoft.com/office/powerpoint/2010/main" val="3260460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9856CE8-CC5B-41B5-84A4-6CAF5655FBB8}" type="datetimeFigureOut">
              <a:rPr lang="en-GB" smtClean="0"/>
              <a:t>16/09/2026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66FF78B-286E-406C-AD84-883FBF87912A}" type="slidenum">
              <a:rPr lang="en-GB" smtClean="0"/>
              <a:t>‹#›</a:t>
            </a:fld>
            <a:endParaRPr lang="en-GB" dirty="0"/>
          </a:p>
        </p:txBody>
      </p:sp>
    </p:spTree>
    <p:extLst>
      <p:ext uri="{BB962C8B-B14F-4D97-AF65-F5344CB8AC3E}">
        <p14:creationId xmlns:p14="http://schemas.microsoft.com/office/powerpoint/2010/main" val="3293041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29856CE8-CC5B-41B5-84A4-6CAF5655FBB8}" type="datetimeFigureOut">
              <a:rPr lang="en-GB" smtClean="0"/>
              <a:t>16/09/2026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66FF78B-286E-406C-AD84-883FBF87912A}" type="slidenum">
              <a:rPr lang="en-GB" smtClean="0"/>
              <a:t>‹#›</a:t>
            </a:fld>
            <a:endParaRPr lang="en-GB" dirty="0"/>
          </a:p>
        </p:txBody>
      </p:sp>
    </p:spTree>
    <p:extLst>
      <p:ext uri="{BB962C8B-B14F-4D97-AF65-F5344CB8AC3E}">
        <p14:creationId xmlns:p14="http://schemas.microsoft.com/office/powerpoint/2010/main" val="1835282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9856CE8-CC5B-41B5-84A4-6CAF5655FBB8}" type="datetimeFigureOut">
              <a:rPr lang="en-GB" smtClean="0"/>
              <a:t>16/09/2026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66FF78B-286E-406C-AD84-883FBF87912A}" type="slidenum">
              <a:rPr lang="en-GB" smtClean="0"/>
              <a:t>‹#›</a:t>
            </a:fld>
            <a:endParaRPr lang="en-GB" dirty="0"/>
          </a:p>
        </p:txBody>
      </p:sp>
    </p:spTree>
    <p:extLst>
      <p:ext uri="{BB962C8B-B14F-4D97-AF65-F5344CB8AC3E}">
        <p14:creationId xmlns:p14="http://schemas.microsoft.com/office/powerpoint/2010/main" val="3345800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9856CE8-CC5B-41B5-84A4-6CAF5655FBB8}" type="datetimeFigureOut">
              <a:rPr lang="en-GB" smtClean="0"/>
              <a:t>16/09/2026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66FF78B-286E-406C-AD84-883FBF87912A}" type="slidenum">
              <a:rPr lang="en-GB" smtClean="0"/>
              <a:t>‹#›</a:t>
            </a:fld>
            <a:endParaRPr lang="en-GB"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1521733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9856CE8-CC5B-41B5-84A4-6CAF5655FBB8}" type="datetimeFigureOut">
              <a:rPr lang="en-GB" smtClean="0"/>
              <a:t>16/09/2026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66FF78B-286E-406C-AD84-883FBF87912A}" type="slidenum">
              <a:rPr lang="en-GB" smtClean="0"/>
              <a:t>‹#›</a:t>
            </a:fld>
            <a:endParaRPr lang="en-GB" dirty="0"/>
          </a:p>
        </p:txBody>
      </p:sp>
    </p:spTree>
    <p:extLst>
      <p:ext uri="{BB962C8B-B14F-4D97-AF65-F5344CB8AC3E}">
        <p14:creationId xmlns:p14="http://schemas.microsoft.com/office/powerpoint/2010/main" val="30537367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9856CE8-CC5B-41B5-84A4-6CAF5655FBB8}" type="datetimeFigureOut">
              <a:rPr lang="en-GB" smtClean="0"/>
              <a:t>16/09/2026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66FF78B-286E-406C-AD84-883FBF87912A}" type="slidenum">
              <a:rPr lang="en-GB" smtClean="0"/>
              <a:t>‹#›</a:t>
            </a:fld>
            <a:endParaRPr lang="en-GB"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594953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9856CE8-CC5B-41B5-84A4-6CAF5655FBB8}" type="datetimeFigureOut">
              <a:rPr lang="en-GB" smtClean="0"/>
              <a:t>16/09/2026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66FF78B-286E-406C-AD84-883FBF87912A}" type="slidenum">
              <a:rPr lang="en-GB" smtClean="0"/>
              <a:t>‹#›</a:t>
            </a:fld>
            <a:endParaRPr lang="en-GB" dirty="0"/>
          </a:p>
        </p:txBody>
      </p:sp>
    </p:spTree>
    <p:extLst>
      <p:ext uri="{BB962C8B-B14F-4D97-AF65-F5344CB8AC3E}">
        <p14:creationId xmlns:p14="http://schemas.microsoft.com/office/powerpoint/2010/main" val="16342699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856CE8-CC5B-41B5-84A4-6CAF5655FBB8}" type="datetimeFigureOut">
              <a:rPr lang="en-GB" smtClean="0"/>
              <a:t>16/09/2026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66FF78B-286E-406C-AD84-883FBF87912A}" type="slidenum">
              <a:rPr lang="en-GB" smtClean="0"/>
              <a:t>‹#›</a:t>
            </a:fld>
            <a:endParaRPr lang="en-GB" dirty="0"/>
          </a:p>
        </p:txBody>
      </p:sp>
    </p:spTree>
    <p:extLst>
      <p:ext uri="{BB962C8B-B14F-4D97-AF65-F5344CB8AC3E}">
        <p14:creationId xmlns:p14="http://schemas.microsoft.com/office/powerpoint/2010/main" val="11793431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856CE8-CC5B-41B5-84A4-6CAF5655FBB8}" type="datetimeFigureOut">
              <a:rPr lang="en-GB" smtClean="0"/>
              <a:t>16/09/2026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66FF78B-286E-406C-AD84-883FBF87912A}" type="slidenum">
              <a:rPr lang="en-GB" smtClean="0"/>
              <a:t>‹#›</a:t>
            </a:fld>
            <a:endParaRPr lang="en-GB" dirty="0"/>
          </a:p>
        </p:txBody>
      </p:sp>
    </p:spTree>
    <p:extLst>
      <p:ext uri="{BB962C8B-B14F-4D97-AF65-F5344CB8AC3E}">
        <p14:creationId xmlns:p14="http://schemas.microsoft.com/office/powerpoint/2010/main" val="2202485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9856CE8-CC5B-41B5-84A4-6CAF5655FBB8}" type="datetimeFigureOut">
              <a:rPr lang="en-GB" smtClean="0"/>
              <a:t>16/09/2026</a:t>
            </a:fld>
            <a:endParaRPr lang="en-GB"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66FF78B-286E-406C-AD84-883FBF87912A}" type="slidenum">
              <a:rPr lang="en-GB" smtClean="0"/>
              <a:t>‹#›</a:t>
            </a:fld>
            <a:endParaRPr lang="en-GB" dirty="0"/>
          </a:p>
        </p:txBody>
      </p:sp>
    </p:spTree>
    <p:extLst>
      <p:ext uri="{BB962C8B-B14F-4D97-AF65-F5344CB8AC3E}">
        <p14:creationId xmlns:p14="http://schemas.microsoft.com/office/powerpoint/2010/main" val="165059958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jpe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xml"/><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3" Type="http://schemas.openxmlformats.org/officeDocument/2006/relationships/hyperlink" Target="https://storage.googleapis.com/deteuudwygqsbe/thank-you-card-template-powerpoint.html" TargetMode="External"/><Relationship Id="rId2" Type="http://schemas.openxmlformats.org/officeDocument/2006/relationships/image" Target="../media/image35.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88188" y="3513727"/>
            <a:ext cx="10363200" cy="1470025"/>
          </a:xfrm>
        </p:spPr>
        <p:txBody>
          <a:bodyPr>
            <a:normAutofit fontScale="90000"/>
          </a:bodyPr>
          <a:lstStyle/>
          <a:p>
            <a:pPr algn="ctr"/>
            <a:r>
              <a:rPr lang="en-GB" b="1" dirty="0">
                <a:latin typeface="Letter-join 8" panose="02000805000000020003" pitchFamily="50" charset="0"/>
              </a:rPr>
              <a:t/>
            </a:r>
            <a:br>
              <a:rPr lang="en-GB" b="1" dirty="0">
                <a:latin typeface="Letter-join 8" panose="02000805000000020003" pitchFamily="50" charset="0"/>
              </a:rPr>
            </a:br>
            <a:r>
              <a:rPr lang="en-GB" b="1" dirty="0">
                <a:latin typeface="Letter-join No-Lead 8" panose="02000503000000020003" pitchFamily="50" charset="0"/>
              </a:rPr>
              <a:t>Year 3 and 4 </a:t>
            </a:r>
            <a:br>
              <a:rPr lang="en-GB" b="1" dirty="0">
                <a:latin typeface="Letter-join No-Lead 8" panose="02000503000000020003" pitchFamily="50" charset="0"/>
              </a:rPr>
            </a:br>
            <a:r>
              <a:rPr lang="en-GB" b="1" dirty="0">
                <a:latin typeface="Letter-join No-Lead 8" panose="02000503000000020003" pitchFamily="50" charset="0"/>
              </a:rPr>
              <a:t>Information Evening 2026</a:t>
            </a:r>
          </a:p>
        </p:txBody>
      </p:sp>
      <p:sp>
        <p:nvSpPr>
          <p:cNvPr id="3" name="Rectangle 2"/>
          <p:cNvSpPr/>
          <p:nvPr/>
        </p:nvSpPr>
        <p:spPr>
          <a:xfrm>
            <a:off x="1800957" y="5391794"/>
            <a:ext cx="7486650" cy="646331"/>
          </a:xfrm>
          <a:prstGeom prst="rect">
            <a:avLst/>
          </a:prstGeom>
        </p:spPr>
        <p:txBody>
          <a:bodyPr wrap="square">
            <a:spAutoFit/>
          </a:bodyPr>
          <a:lstStyle/>
          <a:p>
            <a:pPr algn="ctr"/>
            <a:r>
              <a:rPr lang="en-GB" sz="3600" i="1" dirty="0">
                <a:latin typeface="Letter-join No-Lead 8" panose="02000503000000020003" pitchFamily="50" charset="0"/>
              </a:rPr>
              <a:t>Becoming a more independent learner</a:t>
            </a:r>
            <a:r>
              <a:rPr lang="en-GB" sz="2800" i="1" dirty="0">
                <a:latin typeface="Letter-join No-Lead 8" panose="02000503000000020003" pitchFamily="50" charset="0"/>
              </a:rPr>
              <a:t>.</a:t>
            </a:r>
          </a:p>
        </p:txBody>
      </p:sp>
      <p:pic>
        <p:nvPicPr>
          <p:cNvPr id="4" name="Picture 3"/>
          <p:cNvPicPr>
            <a:picLocks noChangeAspect="1"/>
          </p:cNvPicPr>
          <p:nvPr/>
        </p:nvPicPr>
        <p:blipFill>
          <a:blip r:embed="rId2"/>
          <a:stretch>
            <a:fillRect/>
          </a:stretch>
        </p:blipFill>
        <p:spPr>
          <a:xfrm>
            <a:off x="10024278" y="211999"/>
            <a:ext cx="1654221" cy="1215753"/>
          </a:xfrm>
          <a:prstGeom prst="rect">
            <a:avLst/>
          </a:prstGeom>
        </p:spPr>
      </p:pic>
      <p:sp>
        <p:nvSpPr>
          <p:cNvPr id="5" name="Rectangle 4">
            <a:extLst>
              <a:ext uri="{FF2B5EF4-FFF2-40B4-BE49-F238E27FC236}">
                <a16:creationId xmlns:a16="http://schemas.microsoft.com/office/drawing/2014/main" id="{CCE1E2FA-D8C3-437C-8D0D-26D21432B880}"/>
              </a:ext>
            </a:extLst>
          </p:cNvPr>
          <p:cNvSpPr/>
          <p:nvPr/>
        </p:nvSpPr>
        <p:spPr>
          <a:xfrm>
            <a:off x="2054655" y="1962908"/>
            <a:ext cx="7969623" cy="1015663"/>
          </a:xfrm>
          <a:prstGeom prst="rect">
            <a:avLst/>
          </a:prstGeom>
        </p:spPr>
        <p:txBody>
          <a:bodyPr wrap="square">
            <a:spAutoFit/>
          </a:bodyPr>
          <a:lstStyle/>
          <a:p>
            <a:pPr algn="ctr"/>
            <a:r>
              <a:rPr lang="en-GB" sz="3000" b="1" i="1" dirty="0">
                <a:solidFill>
                  <a:srgbClr val="333333"/>
                </a:solidFill>
                <a:latin typeface="Letter-join No-Lead 8" panose="02000503000000020003" pitchFamily="50" charset="0"/>
              </a:rPr>
              <a:t>We all love, learn and grow together. </a:t>
            </a:r>
          </a:p>
          <a:p>
            <a:r>
              <a:rPr lang="en-GB" sz="3000" b="1" i="1" dirty="0">
                <a:solidFill>
                  <a:srgbClr val="333333"/>
                </a:solidFill>
                <a:latin typeface="Letter-join No-Lead 8" panose="02000503000000020003" pitchFamily="50" charset="0"/>
              </a:rPr>
              <a:t>Mark 12:31 'Love your neighbour as yourself.'</a:t>
            </a:r>
            <a:endParaRPr lang="en-GB" sz="3000" b="1" dirty="0">
              <a:latin typeface="Letter-join No-Lead 8" panose="02000503000000020003" pitchFamily="50" charset="0"/>
            </a:endParaRPr>
          </a:p>
        </p:txBody>
      </p:sp>
      <p:pic>
        <p:nvPicPr>
          <p:cNvPr id="2050" name="Picture 2" descr="logo.png">
            <a:extLst>
              <a:ext uri="{FF2B5EF4-FFF2-40B4-BE49-F238E27FC236}">
                <a16:creationId xmlns:a16="http://schemas.microsoft.com/office/drawing/2014/main" id="{4188DBE9-37F8-4A1B-878C-6034B83E1D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7529" y="403412"/>
            <a:ext cx="1668398" cy="160881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5DD8D6E-471C-48DD-8E26-E31BA4B0FF8A}"/>
              </a:ext>
            </a:extLst>
          </p:cNvPr>
          <p:cNvSpPr/>
          <p:nvPr/>
        </p:nvSpPr>
        <p:spPr>
          <a:xfrm>
            <a:off x="2435927" y="819875"/>
            <a:ext cx="6748387" cy="584775"/>
          </a:xfrm>
          <a:prstGeom prst="rect">
            <a:avLst/>
          </a:prstGeom>
        </p:spPr>
        <p:txBody>
          <a:bodyPr wrap="none">
            <a:spAutoFit/>
          </a:bodyPr>
          <a:lstStyle/>
          <a:p>
            <a:pPr algn="ctr"/>
            <a:r>
              <a:rPr lang="en-GB" sz="3200" b="1" dirty="0">
                <a:solidFill>
                  <a:srgbClr val="002060"/>
                </a:solidFill>
                <a:latin typeface="Letter-join No-Lead 8" panose="02000503000000020003" pitchFamily="50" charset="0"/>
              </a:rPr>
              <a:t>Saughall All Saints CE Primary School</a:t>
            </a:r>
          </a:p>
        </p:txBody>
      </p:sp>
    </p:spTree>
    <p:extLst>
      <p:ext uri="{BB962C8B-B14F-4D97-AF65-F5344CB8AC3E}">
        <p14:creationId xmlns:p14="http://schemas.microsoft.com/office/powerpoint/2010/main" val="2513453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515" y="308332"/>
            <a:ext cx="8596668" cy="780604"/>
          </a:xfrm>
        </p:spPr>
        <p:txBody>
          <a:bodyPr/>
          <a:lstStyle/>
          <a:p>
            <a:r>
              <a:rPr lang="en-GB" b="1" dirty="0">
                <a:latin typeface="Letter-join No-Lead 8" panose="02000503000000020003" pitchFamily="50" charset="0"/>
              </a:rPr>
              <a:t>Class organisation…</a:t>
            </a:r>
          </a:p>
        </p:txBody>
      </p:sp>
      <p:sp>
        <p:nvSpPr>
          <p:cNvPr id="3" name="Content Placeholder 2"/>
          <p:cNvSpPr>
            <a:spLocks noGrp="1"/>
          </p:cNvSpPr>
          <p:nvPr>
            <p:ph idx="1"/>
          </p:nvPr>
        </p:nvSpPr>
        <p:spPr>
          <a:xfrm>
            <a:off x="289406" y="1337193"/>
            <a:ext cx="10064558" cy="4431871"/>
          </a:xfrm>
        </p:spPr>
        <p:txBody>
          <a:bodyPr vert="horz" lIns="91440" tIns="45720" rIns="91440" bIns="45720" rtlCol="0" anchor="t">
            <a:noAutofit/>
          </a:bodyPr>
          <a:lstStyle/>
          <a:p>
            <a:pPr>
              <a:spcBef>
                <a:spcPts val="1200"/>
              </a:spcBef>
              <a:spcAft>
                <a:spcPts val="600"/>
              </a:spcAft>
            </a:pPr>
            <a:r>
              <a:rPr lang="en-GB" sz="2400" dirty="0">
                <a:latin typeface="Calibri" panose="020F0502020204030204" pitchFamily="34" charset="0"/>
                <a:ea typeface="Calibri" panose="020F0502020204030204" pitchFamily="34" charset="0"/>
                <a:cs typeface="Calibri" panose="020F0502020204030204" pitchFamily="34" charset="0"/>
              </a:rPr>
              <a:t>Three Y3 and 4 classes – Mr Fuller’s class, Mr Dixon’s class &amp; Mrs Hooper/Miss Humphreys class.</a:t>
            </a:r>
          </a:p>
          <a:p>
            <a:pPr>
              <a:spcBef>
                <a:spcPts val="1200"/>
              </a:spcBef>
              <a:spcAft>
                <a:spcPts val="600"/>
              </a:spcAft>
            </a:pPr>
            <a:r>
              <a:rPr lang="en-GB" sz="2400" dirty="0">
                <a:latin typeface="Calibri" panose="020F0502020204030204" pitchFamily="34" charset="0"/>
                <a:ea typeface="Calibri" panose="020F0502020204030204" pitchFamily="34" charset="0"/>
                <a:cs typeface="Calibri" panose="020F0502020204030204" pitchFamily="34" charset="0"/>
              </a:rPr>
              <a:t>Children are taught as a class for all subjects by their class teacher. </a:t>
            </a:r>
          </a:p>
          <a:p>
            <a:pPr>
              <a:spcBef>
                <a:spcPts val="1200"/>
              </a:spcBef>
              <a:spcAft>
                <a:spcPts val="600"/>
              </a:spcAft>
            </a:pPr>
            <a:r>
              <a:rPr lang="en-GB" sz="2400" dirty="0">
                <a:latin typeface="Calibri" panose="020F0502020204030204" pitchFamily="34" charset="0"/>
                <a:ea typeface="Calibri" panose="020F0502020204030204" pitchFamily="34" charset="0"/>
                <a:cs typeface="Calibri" panose="020F0502020204030204" pitchFamily="34" charset="0"/>
              </a:rPr>
              <a:t>Maths – children set in </a:t>
            </a:r>
            <a:r>
              <a:rPr lang="en-GB" sz="2400" dirty="0" smtClean="0">
                <a:latin typeface="Calibri" panose="020F0502020204030204" pitchFamily="34" charset="0"/>
                <a:ea typeface="Calibri" panose="020F0502020204030204" pitchFamily="34" charset="0"/>
                <a:cs typeface="Calibri" panose="020F0502020204030204" pitchFamily="34" charset="0"/>
              </a:rPr>
              <a:t>year or ability </a:t>
            </a:r>
            <a:r>
              <a:rPr lang="en-GB" sz="2400" dirty="0">
                <a:latin typeface="Calibri" panose="020F0502020204030204" pitchFamily="34" charset="0"/>
                <a:ea typeface="Calibri" panose="020F0502020204030204" pitchFamily="34" charset="0"/>
                <a:cs typeface="Calibri" panose="020F0502020204030204" pitchFamily="34" charset="0"/>
              </a:rPr>
              <a:t>groups. </a:t>
            </a:r>
          </a:p>
          <a:p>
            <a:pPr>
              <a:spcBef>
                <a:spcPts val="1200"/>
              </a:spcBef>
              <a:spcAft>
                <a:spcPts val="600"/>
              </a:spcAft>
            </a:pPr>
            <a:r>
              <a:rPr lang="en-US" sz="2400" dirty="0">
                <a:latin typeface="Calibri" panose="020F0502020204030204" pitchFamily="34" charset="0"/>
                <a:ea typeface="Calibri" panose="020F0502020204030204" pitchFamily="34" charset="0"/>
                <a:cs typeface="Calibri" panose="020F0502020204030204" pitchFamily="34" charset="0"/>
              </a:rPr>
              <a:t>Our teaching support - Mrs Evans, Mrs Hand, Mrs Beaumont &amp; Miss Bunn</a:t>
            </a:r>
            <a:endParaRPr lang="en-US" sz="2400" dirty="0">
              <a:highlight>
                <a:srgbClr val="FFFF00"/>
              </a:highlight>
              <a:latin typeface="Calibri" panose="020F0502020204030204" pitchFamily="34" charset="0"/>
              <a:ea typeface="Calibri" panose="020F0502020204030204" pitchFamily="34" charset="0"/>
              <a:cs typeface="Calibri" panose="020F0502020204030204" pitchFamily="34" charset="0"/>
            </a:endParaRPr>
          </a:p>
          <a:p>
            <a:pPr>
              <a:spcBef>
                <a:spcPts val="1200"/>
              </a:spcBef>
              <a:spcAft>
                <a:spcPts val="600"/>
              </a:spcAft>
            </a:pPr>
            <a:r>
              <a:rPr lang="en-US" sz="2400" dirty="0">
                <a:latin typeface="Calibri" panose="020F0502020204030204" pitchFamily="34" charset="0"/>
                <a:ea typeface="Calibri" panose="020F0502020204030204" pitchFamily="34" charset="0"/>
                <a:cs typeface="Calibri" panose="020F0502020204030204" pitchFamily="34" charset="0"/>
              </a:rPr>
              <a:t>Mrs Fabby supports PPA cover/management time.</a:t>
            </a:r>
            <a:endParaRPr lang="en-GB" sz="2400" dirty="0">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p:cNvPicPr>
            <a:picLocks noChangeAspect="1"/>
          </p:cNvPicPr>
          <p:nvPr/>
        </p:nvPicPr>
        <p:blipFill>
          <a:blip r:embed="rId2"/>
          <a:stretch>
            <a:fillRect/>
          </a:stretch>
        </p:blipFill>
        <p:spPr>
          <a:xfrm>
            <a:off x="8812183" y="4841791"/>
            <a:ext cx="3277993" cy="1854546"/>
          </a:xfrm>
          <a:prstGeom prst="rect">
            <a:avLst/>
          </a:prstGeom>
        </p:spPr>
      </p:pic>
    </p:spTree>
    <p:extLst>
      <p:ext uri="{BB962C8B-B14F-4D97-AF65-F5344CB8AC3E}">
        <p14:creationId xmlns:p14="http://schemas.microsoft.com/office/powerpoint/2010/main" val="15722335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523" y="134045"/>
            <a:ext cx="9366325" cy="1143000"/>
          </a:xfrm>
        </p:spPr>
        <p:txBody>
          <a:bodyPr/>
          <a:lstStyle/>
          <a:p>
            <a:r>
              <a:rPr lang="en-GB" b="1" dirty="0">
                <a:latin typeface="Letter-join No-Lead 8" panose="02000503000000020003" pitchFamily="50" charset="0"/>
              </a:rPr>
              <a:t>A typical school week…</a:t>
            </a:r>
          </a:p>
        </p:txBody>
      </p:sp>
      <p:sp>
        <p:nvSpPr>
          <p:cNvPr id="3" name="Content Placeholder 2"/>
          <p:cNvSpPr>
            <a:spLocks noGrp="1"/>
          </p:cNvSpPr>
          <p:nvPr>
            <p:ph idx="1"/>
          </p:nvPr>
        </p:nvSpPr>
        <p:spPr>
          <a:xfrm>
            <a:off x="127989" y="1200727"/>
            <a:ext cx="11843658" cy="4308629"/>
          </a:xfrm>
        </p:spPr>
        <p:txBody>
          <a:bodyPr>
            <a:noAutofit/>
          </a:bodyPr>
          <a:lstStyle/>
          <a:p>
            <a:r>
              <a:rPr lang="en-GB" sz="2200" dirty="0">
                <a:latin typeface="Calibri" panose="020F0502020204030204" pitchFamily="34" charset="0"/>
                <a:ea typeface="Calibri" panose="020F0502020204030204" pitchFamily="34" charset="0"/>
                <a:cs typeface="Calibri" panose="020F0502020204030204" pitchFamily="34" charset="0"/>
              </a:rPr>
              <a:t>Core subjects (Literacy and Maths) - taught every morning.</a:t>
            </a:r>
          </a:p>
          <a:p>
            <a:r>
              <a:rPr lang="en-GB" sz="2200" dirty="0">
                <a:latin typeface="Calibri" panose="020F0502020204030204" pitchFamily="34" charset="0"/>
                <a:ea typeface="Calibri" panose="020F0502020204030204" pitchFamily="34" charset="0"/>
                <a:cs typeface="Calibri" panose="020F0502020204030204" pitchFamily="34" charset="0"/>
              </a:rPr>
              <a:t>Foundation subjects (Topic, Science, French, PSHE, PE, RE, Computing) </a:t>
            </a:r>
          </a:p>
          <a:p>
            <a:pPr marL="0" indent="0">
              <a:buNone/>
            </a:pPr>
            <a:r>
              <a:rPr lang="en-GB" sz="2200" dirty="0">
                <a:latin typeface="Calibri" panose="020F0502020204030204" pitchFamily="34" charset="0"/>
                <a:ea typeface="Calibri" panose="020F0502020204030204" pitchFamily="34" charset="0"/>
                <a:cs typeface="Calibri" panose="020F0502020204030204" pitchFamily="34" charset="0"/>
              </a:rPr>
              <a:t>     - taught each afternoon.</a:t>
            </a:r>
          </a:p>
          <a:p>
            <a:r>
              <a:rPr lang="en-GB" sz="2200" dirty="0">
                <a:latin typeface="Calibri" panose="020F0502020204030204" pitchFamily="34" charset="0"/>
                <a:ea typeface="Calibri" panose="020F0502020204030204" pitchFamily="34" charset="0"/>
                <a:cs typeface="Calibri" panose="020F0502020204030204" pitchFamily="34" charset="0"/>
              </a:rPr>
              <a:t>Guided Reading – Friday mornings. </a:t>
            </a:r>
          </a:p>
          <a:p>
            <a:r>
              <a:rPr lang="en-GB" sz="2200" dirty="0">
                <a:latin typeface="Calibri" panose="020F0502020204030204" pitchFamily="34" charset="0"/>
                <a:ea typeface="Calibri" panose="020F0502020204030204" pitchFamily="34" charset="0"/>
                <a:cs typeface="Calibri" panose="020F0502020204030204" pitchFamily="34" charset="0"/>
              </a:rPr>
              <a:t>2 x PE sessions each week. This term - Badminton on Mondays &amp; Tag Rugby on a Friday.</a:t>
            </a:r>
          </a:p>
          <a:p>
            <a:r>
              <a:rPr lang="en-GB" sz="2200" dirty="0">
                <a:latin typeface="Calibri" panose="020F0502020204030204" pitchFamily="34" charset="0"/>
                <a:ea typeface="Calibri" panose="020F0502020204030204" pitchFamily="34" charset="0"/>
                <a:cs typeface="Calibri" panose="020F0502020204030204" pitchFamily="34" charset="0"/>
              </a:rPr>
              <a:t>Laps run around the field/playground throughout the day. </a:t>
            </a:r>
          </a:p>
          <a:p>
            <a:r>
              <a:rPr lang="en-GB" sz="2200" dirty="0">
                <a:latin typeface="Calibri" panose="020F0502020204030204" pitchFamily="34" charset="0"/>
                <a:ea typeface="Calibri" panose="020F0502020204030204" pitchFamily="34" charset="0"/>
                <a:cs typeface="Calibri" panose="020F0502020204030204" pitchFamily="34" charset="0"/>
              </a:rPr>
              <a:t>Spelling and handwriting skills taught each morning.</a:t>
            </a:r>
          </a:p>
          <a:p>
            <a:r>
              <a:rPr lang="en-GB" sz="2200" dirty="0">
                <a:latin typeface="Calibri" panose="020F0502020204030204" pitchFamily="34" charset="0"/>
                <a:ea typeface="Calibri" panose="020F0502020204030204" pitchFamily="34" charset="0"/>
                <a:cs typeface="Calibri" panose="020F0502020204030204" pitchFamily="34" charset="0"/>
              </a:rPr>
              <a:t>Collective worship each morning.</a:t>
            </a:r>
          </a:p>
          <a:p>
            <a:r>
              <a:rPr lang="en-GB" sz="2200" dirty="0">
                <a:latin typeface="Calibri" panose="020F0502020204030204" pitchFamily="34" charset="0"/>
                <a:ea typeface="Calibri" panose="020F0502020204030204" pitchFamily="34" charset="0"/>
                <a:cs typeface="Calibri" panose="020F0502020204030204" pitchFamily="34" charset="0"/>
              </a:rPr>
              <a:t>Celebration assembly each Friday. </a:t>
            </a:r>
          </a:p>
        </p:txBody>
      </p:sp>
      <p:pic>
        <p:nvPicPr>
          <p:cNvPr id="5" name="Picture 4"/>
          <p:cNvPicPr>
            <a:picLocks noChangeAspect="1"/>
          </p:cNvPicPr>
          <p:nvPr/>
        </p:nvPicPr>
        <p:blipFill>
          <a:blip r:embed="rId2"/>
          <a:stretch>
            <a:fillRect/>
          </a:stretch>
        </p:blipFill>
        <p:spPr>
          <a:xfrm>
            <a:off x="8460510" y="4299989"/>
            <a:ext cx="3611418" cy="2418733"/>
          </a:xfrm>
          <a:prstGeom prst="rect">
            <a:avLst/>
          </a:prstGeom>
        </p:spPr>
      </p:pic>
      <p:pic>
        <p:nvPicPr>
          <p:cNvPr id="7" name="Picture 6"/>
          <p:cNvPicPr>
            <a:picLocks noChangeAspect="1"/>
          </p:cNvPicPr>
          <p:nvPr/>
        </p:nvPicPr>
        <p:blipFill>
          <a:blip r:embed="rId3"/>
          <a:stretch>
            <a:fillRect/>
          </a:stretch>
        </p:blipFill>
        <p:spPr>
          <a:xfrm>
            <a:off x="10413181" y="148175"/>
            <a:ext cx="1558465" cy="1477425"/>
          </a:xfrm>
          <a:prstGeom prst="rect">
            <a:avLst/>
          </a:prstGeom>
        </p:spPr>
      </p:pic>
      <p:pic>
        <p:nvPicPr>
          <p:cNvPr id="8" name="Picture 7"/>
          <p:cNvPicPr>
            <a:picLocks noChangeAspect="1"/>
          </p:cNvPicPr>
          <p:nvPr/>
        </p:nvPicPr>
        <p:blipFill>
          <a:blip r:embed="rId4"/>
          <a:stretch>
            <a:fillRect/>
          </a:stretch>
        </p:blipFill>
        <p:spPr>
          <a:xfrm>
            <a:off x="6049818" y="5184135"/>
            <a:ext cx="1886170" cy="1391903"/>
          </a:xfrm>
          <a:prstGeom prst="rect">
            <a:avLst/>
          </a:prstGeom>
        </p:spPr>
      </p:pic>
    </p:spTree>
    <p:extLst>
      <p:ext uri="{BB962C8B-B14F-4D97-AF65-F5344CB8AC3E}">
        <p14:creationId xmlns:p14="http://schemas.microsoft.com/office/powerpoint/2010/main" val="37419116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107" y="364142"/>
            <a:ext cx="7667500" cy="1143000"/>
          </a:xfrm>
        </p:spPr>
        <p:txBody>
          <a:bodyPr>
            <a:normAutofit/>
          </a:bodyPr>
          <a:lstStyle/>
          <a:p>
            <a:pPr algn="ctr"/>
            <a:r>
              <a:rPr lang="en-GB" b="1" dirty="0">
                <a:latin typeface="Letter-join No-Lead 8" panose="02000503000000020003" pitchFamily="50" charset="0"/>
              </a:rPr>
              <a:t>Expectations in Year 3 and 4…</a:t>
            </a:r>
          </a:p>
        </p:txBody>
      </p:sp>
      <p:sp>
        <p:nvSpPr>
          <p:cNvPr id="3" name="Content Placeholder 2"/>
          <p:cNvSpPr>
            <a:spLocks noGrp="1"/>
          </p:cNvSpPr>
          <p:nvPr>
            <p:ph idx="1"/>
          </p:nvPr>
        </p:nvSpPr>
        <p:spPr>
          <a:xfrm>
            <a:off x="248107" y="1108720"/>
            <a:ext cx="9705967" cy="5094514"/>
          </a:xfrm>
        </p:spPr>
        <p:txBody>
          <a:bodyPr vert="horz" lIns="91440" tIns="45720" rIns="91440" bIns="45720" rtlCol="0" anchor="t">
            <a:noAutofit/>
          </a:bodyPr>
          <a:lstStyle/>
          <a:p>
            <a:r>
              <a:rPr lang="en-GB" sz="2200" dirty="0">
                <a:latin typeface="Calibri" panose="020F0502020204030204" pitchFamily="34" charset="0"/>
                <a:ea typeface="Calibri" panose="020F0502020204030204" pitchFamily="34" charset="0"/>
                <a:cs typeface="Calibri" panose="020F0502020204030204" pitchFamily="34" charset="0"/>
              </a:rPr>
              <a:t>To develop independence.</a:t>
            </a:r>
          </a:p>
          <a:p>
            <a:r>
              <a:rPr lang="en-GB" sz="2200" dirty="0">
                <a:latin typeface="Calibri" panose="020F0502020204030204" pitchFamily="34" charset="0"/>
                <a:ea typeface="Calibri" panose="020F0502020204030204" pitchFamily="34" charset="0"/>
                <a:cs typeface="Calibri" panose="020F0502020204030204" pitchFamily="34" charset="0"/>
              </a:rPr>
              <a:t>Water bottles in everyday - refilled at lunchtime/playtime.</a:t>
            </a:r>
          </a:p>
          <a:p>
            <a:r>
              <a:rPr lang="en-GB" sz="2200" dirty="0">
                <a:latin typeface="Calibri" panose="020F0502020204030204" pitchFamily="34" charset="0"/>
                <a:ea typeface="Calibri" panose="020F0502020204030204" pitchFamily="34" charset="0"/>
                <a:cs typeface="Calibri" panose="020F0502020204030204" pitchFamily="34" charset="0"/>
              </a:rPr>
              <a:t>Toilet visits ideally during breaktime and lunchtime.</a:t>
            </a:r>
          </a:p>
          <a:p>
            <a:r>
              <a:rPr lang="en-GB" sz="2200" dirty="0">
                <a:latin typeface="Calibri" panose="020F0502020204030204" pitchFamily="34" charset="0"/>
                <a:ea typeface="Calibri" panose="020F0502020204030204" pitchFamily="34" charset="0"/>
                <a:cs typeface="Calibri" panose="020F0502020204030204" pitchFamily="34" charset="0"/>
              </a:rPr>
              <a:t>Full PE kit to be worn on PE days (Monday and Fridays) – trainers, white shorts, navy t-shirt, socks, warm clothes for Winter (outdoor PE.), bobble for long hair &amp; earrings out on PE days (or cover with tape in school). </a:t>
            </a:r>
          </a:p>
          <a:p>
            <a:r>
              <a:rPr lang="en-GB" sz="2200" dirty="0">
                <a:latin typeface="Calibri" panose="020F0502020204030204" pitchFamily="34" charset="0"/>
                <a:ea typeface="Calibri" panose="020F0502020204030204" pitchFamily="34" charset="0"/>
                <a:cs typeface="Calibri" panose="020F0502020204030204" pitchFamily="34" charset="0"/>
              </a:rPr>
              <a:t>Healthy snacks for break time (no nuts) or order toast via the office (no free fruit anymore in the Juniors). </a:t>
            </a:r>
          </a:p>
          <a:p>
            <a:r>
              <a:rPr lang="en-GB" sz="2200" dirty="0">
                <a:latin typeface="Calibri" panose="020F0502020204030204" pitchFamily="34" charset="0"/>
                <a:ea typeface="Calibri" panose="020F0502020204030204" pitchFamily="34" charset="0"/>
                <a:cs typeface="Calibri" panose="020F0502020204030204" pitchFamily="34" charset="0"/>
              </a:rPr>
              <a:t>All clothes to be labelled with names, including PE kits.</a:t>
            </a:r>
          </a:p>
          <a:p>
            <a:r>
              <a:rPr lang="en-GB" sz="2200" dirty="0">
                <a:latin typeface="Calibri" panose="020F0502020204030204" pitchFamily="34" charset="0"/>
                <a:ea typeface="Calibri" panose="020F0502020204030204" pitchFamily="34" charset="0"/>
                <a:cs typeface="Calibri" panose="020F0502020204030204" pitchFamily="34" charset="0"/>
              </a:rPr>
              <a:t>Reading records in school/go home daily.</a:t>
            </a:r>
          </a:p>
        </p:txBody>
      </p:sp>
      <p:pic>
        <p:nvPicPr>
          <p:cNvPr id="4" name="Picture 3"/>
          <p:cNvPicPr>
            <a:picLocks noChangeAspect="1"/>
          </p:cNvPicPr>
          <p:nvPr/>
        </p:nvPicPr>
        <p:blipFill>
          <a:blip r:embed="rId2"/>
          <a:stretch>
            <a:fillRect/>
          </a:stretch>
        </p:blipFill>
        <p:spPr>
          <a:xfrm>
            <a:off x="9330802" y="140873"/>
            <a:ext cx="1246544" cy="1366269"/>
          </a:xfrm>
          <a:prstGeom prst="rect">
            <a:avLst/>
          </a:prstGeom>
        </p:spPr>
      </p:pic>
      <p:pic>
        <p:nvPicPr>
          <p:cNvPr id="5" name="Picture 4"/>
          <p:cNvPicPr>
            <a:picLocks noChangeAspect="1"/>
          </p:cNvPicPr>
          <p:nvPr/>
        </p:nvPicPr>
        <p:blipFill>
          <a:blip r:embed="rId3"/>
          <a:stretch>
            <a:fillRect/>
          </a:stretch>
        </p:blipFill>
        <p:spPr>
          <a:xfrm>
            <a:off x="10070583" y="5049913"/>
            <a:ext cx="1978492" cy="1705342"/>
          </a:xfrm>
          <a:prstGeom prst="rect">
            <a:avLst/>
          </a:prstGeom>
        </p:spPr>
      </p:pic>
      <p:pic>
        <p:nvPicPr>
          <p:cNvPr id="6" name="Picture 5"/>
          <p:cNvPicPr>
            <a:picLocks noChangeAspect="1"/>
          </p:cNvPicPr>
          <p:nvPr/>
        </p:nvPicPr>
        <p:blipFill>
          <a:blip r:embed="rId4"/>
          <a:stretch>
            <a:fillRect/>
          </a:stretch>
        </p:blipFill>
        <p:spPr>
          <a:xfrm>
            <a:off x="9915237" y="3219980"/>
            <a:ext cx="2133838" cy="1409264"/>
          </a:xfrm>
          <a:prstGeom prst="rect">
            <a:avLst/>
          </a:prstGeom>
        </p:spPr>
      </p:pic>
      <p:pic>
        <p:nvPicPr>
          <p:cNvPr id="7" name="Picture 6"/>
          <p:cNvPicPr>
            <a:picLocks noChangeAspect="1"/>
          </p:cNvPicPr>
          <p:nvPr/>
        </p:nvPicPr>
        <p:blipFill>
          <a:blip r:embed="rId5"/>
          <a:stretch>
            <a:fillRect/>
          </a:stretch>
        </p:blipFill>
        <p:spPr>
          <a:xfrm>
            <a:off x="10752778" y="947458"/>
            <a:ext cx="1296297" cy="1851853"/>
          </a:xfrm>
          <a:prstGeom prst="rect">
            <a:avLst/>
          </a:prstGeom>
        </p:spPr>
      </p:pic>
    </p:spTree>
    <p:extLst>
      <p:ext uri="{BB962C8B-B14F-4D97-AF65-F5344CB8AC3E}">
        <p14:creationId xmlns:p14="http://schemas.microsoft.com/office/powerpoint/2010/main" val="8529830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0" y="-24572"/>
            <a:ext cx="7772400" cy="772160"/>
          </a:xfrm>
        </p:spPr>
        <p:txBody>
          <a:bodyPr>
            <a:normAutofit/>
          </a:bodyPr>
          <a:lstStyle/>
          <a:p>
            <a:r>
              <a:rPr lang="en-US" altLang="en-US" sz="3600" dirty="0">
                <a:latin typeface="Calibri" panose="020F0502020204030204" pitchFamily="34" charset="0"/>
                <a:ea typeface="Calibri" panose="020F0502020204030204" pitchFamily="34" charset="0"/>
                <a:cs typeface="Calibri" panose="020F0502020204030204" pitchFamily="34" charset="0"/>
              </a:rPr>
              <a:t>Our school learning powers…</a:t>
            </a:r>
          </a:p>
        </p:txBody>
      </p:sp>
      <p:pic>
        <p:nvPicPr>
          <p:cNvPr id="3379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774032" y="620282"/>
            <a:ext cx="8328501" cy="5413602"/>
          </a:xfrm>
        </p:spPr>
      </p:pic>
      <p:pic>
        <p:nvPicPr>
          <p:cNvPr id="33796" name="Content Placeholder 8"/>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7248452" y="3362030"/>
            <a:ext cx="3057525" cy="333375"/>
          </a:xfrm>
        </p:spPr>
      </p:pic>
      <p:pic>
        <p:nvPicPr>
          <p:cNvPr id="33797"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334567" y="3238155"/>
            <a:ext cx="3529013"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28492" y="1328022"/>
            <a:ext cx="2947988"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9" name="Picture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165896" y="874894"/>
            <a:ext cx="534352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0" name="Picture 9"/>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774032" y="5824334"/>
            <a:ext cx="45339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1" name="Picture 10"/>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099105" y="5814809"/>
            <a:ext cx="310515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56923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2364" y="285513"/>
            <a:ext cx="10044973" cy="7328288"/>
          </a:xfrm>
          <a:prstGeom prst="rect">
            <a:avLst/>
          </a:prstGeom>
          <a:noFill/>
        </p:spPr>
        <p:txBody>
          <a:bodyPr wrap="square" lIns="91440" tIns="45720" rIns="91440" bIns="45720" rtlCol="0" anchor="t">
            <a:spAutoFit/>
          </a:bodyPr>
          <a:lstStyle/>
          <a:p>
            <a:r>
              <a:rPr lang="en-GB" sz="2000" b="1" dirty="0">
                <a:solidFill>
                  <a:srgbClr val="92D050"/>
                </a:solidFill>
                <a:latin typeface="Calibri" panose="020F0502020204030204" pitchFamily="34" charset="0"/>
                <a:ea typeface="Calibri" panose="020F0502020204030204" pitchFamily="34" charset="0"/>
                <a:cs typeface="Calibri" panose="020F0502020204030204" pitchFamily="34" charset="0"/>
              </a:rPr>
              <a:t>Reading…</a:t>
            </a:r>
            <a:r>
              <a:rPr lang="en-GB" sz="2000" dirty="0">
                <a:latin typeface="Calibri" panose="020F0502020204030204" pitchFamily="34" charset="0"/>
                <a:ea typeface="Calibri" panose="020F0502020204030204" pitchFamily="34" charset="0"/>
                <a:cs typeface="Calibri" panose="020F0502020204030204" pitchFamily="34" charset="0"/>
              </a:rPr>
              <a:t/>
            </a:r>
            <a:br>
              <a:rPr lang="en-GB" sz="2000" dirty="0">
                <a:latin typeface="Calibri" panose="020F0502020204030204" pitchFamily="34" charset="0"/>
                <a:ea typeface="Calibri" panose="020F0502020204030204" pitchFamily="34" charset="0"/>
                <a:cs typeface="Calibri" panose="020F0502020204030204" pitchFamily="34" charset="0"/>
              </a:rPr>
            </a:br>
            <a:r>
              <a:rPr lang="en-GB" sz="2000" dirty="0">
                <a:latin typeface="Calibri" panose="020F0502020204030204" pitchFamily="34" charset="0"/>
                <a:ea typeface="Calibri" panose="020F0502020204030204" pitchFamily="34" charset="0"/>
                <a:cs typeface="Calibri" panose="020F0502020204030204" pitchFamily="34" charset="0"/>
              </a:rPr>
              <a:t>~ Guided Reading takes place together as a class every Friday morning. We use high quality chapter books and texts. Teachers will read aloud so the children can focus on enjoying the text and think about given questions. </a:t>
            </a:r>
          </a:p>
          <a:p>
            <a:endParaRPr lang="en-GB" sz="2000" dirty="0">
              <a:latin typeface="Calibri" panose="020F0502020204030204" pitchFamily="34" charset="0"/>
              <a:ea typeface="Calibri" panose="020F0502020204030204" pitchFamily="34" charset="0"/>
              <a:cs typeface="Calibri" panose="020F0502020204030204" pitchFamily="34" charset="0"/>
            </a:endParaRPr>
          </a:p>
          <a:p>
            <a:r>
              <a:rPr lang="en-GB" sz="2000" dirty="0">
                <a:latin typeface="Calibri" panose="020F0502020204030204" pitchFamily="34" charset="0"/>
                <a:ea typeface="Calibri" panose="020F0502020204030204" pitchFamily="34" charset="0"/>
                <a:cs typeface="Calibri" panose="020F0502020204030204" pitchFamily="34" charset="0"/>
              </a:rPr>
              <a:t>~ We expect children to fill in their reading records at least 4 times a week – these can be a mixture of entries by themselves and parents. </a:t>
            </a:r>
          </a:p>
          <a:p>
            <a:endParaRPr lang="en-GB" sz="200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r>
              <a:rPr lang="en-GB" sz="2000" dirty="0">
                <a:latin typeface="Calibri" panose="020F0502020204030204" pitchFamily="34" charset="0"/>
                <a:ea typeface="Calibri" panose="020F0502020204030204" pitchFamily="34" charset="0"/>
                <a:cs typeface="Calibri" panose="020F0502020204030204" pitchFamily="34" charset="0"/>
              </a:rPr>
              <a:t>~ Any reading can go into reading records – eg. books you read to them (from home, school or library), audio books, magazines, information about topics of interest looked up online, song lyrics they’re interested in, poems, recipe books etc!</a:t>
            </a:r>
          </a:p>
          <a:p>
            <a:r>
              <a:rPr lang="en-GB" sz="2000" dirty="0">
                <a:solidFill>
                  <a:srgbClr val="000000"/>
                </a:solidFill>
                <a:latin typeface="Calibri" panose="020F0502020204030204" pitchFamily="34" charset="0"/>
                <a:ea typeface="Calibri" panose="020F0502020204030204" pitchFamily="34" charset="0"/>
                <a:cs typeface="Calibri" panose="020F0502020204030204" pitchFamily="34" charset="0"/>
              </a:rPr>
              <a:t/>
            </a:r>
            <a:br>
              <a:rPr lang="en-GB" sz="2000" dirty="0">
                <a:solidFill>
                  <a:srgbClr val="000000"/>
                </a:solidFill>
                <a:latin typeface="Calibri" panose="020F0502020204030204" pitchFamily="34" charset="0"/>
                <a:ea typeface="Calibri" panose="020F0502020204030204" pitchFamily="34" charset="0"/>
                <a:cs typeface="Calibri" panose="020F0502020204030204" pitchFamily="34" charset="0"/>
              </a:rPr>
            </a:br>
            <a:r>
              <a:rPr lang="en-GB" sz="2000" dirty="0">
                <a:solidFill>
                  <a:srgbClr val="000000"/>
                </a:solidFill>
                <a:latin typeface="Calibri" panose="020F0502020204030204" pitchFamily="34" charset="0"/>
                <a:ea typeface="Calibri" panose="020F0502020204030204" pitchFamily="34" charset="0"/>
                <a:cs typeface="Calibri" panose="020F0502020204030204" pitchFamily="34" charset="0"/>
              </a:rPr>
              <a:t>~ Reading book colours are continuously reviewed: the aim is for Year 3 children to reach </a:t>
            </a:r>
            <a:r>
              <a:rPr lang="en-GB" sz="2000" b="1" dirty="0">
                <a:solidFill>
                  <a:srgbClr val="002060"/>
                </a:solidFill>
                <a:latin typeface="Calibri" panose="020F0502020204030204" pitchFamily="34" charset="0"/>
                <a:ea typeface="Calibri" panose="020F0502020204030204" pitchFamily="34" charset="0"/>
                <a:cs typeface="Calibri" panose="020F0502020204030204" pitchFamily="34" charset="0"/>
              </a:rPr>
              <a:t>‘dark blue’ </a:t>
            </a:r>
            <a:r>
              <a:rPr lang="en-GB" sz="2000" dirty="0">
                <a:solidFill>
                  <a:srgbClr val="000000"/>
                </a:solidFill>
                <a:latin typeface="Calibri" panose="020F0502020204030204" pitchFamily="34" charset="0"/>
                <a:ea typeface="Calibri" panose="020F0502020204030204" pitchFamily="34" charset="0"/>
                <a:cs typeface="Calibri" panose="020F0502020204030204" pitchFamily="34" charset="0"/>
              </a:rPr>
              <a:t>by the end of the year and for Year 4 children to be a </a:t>
            </a:r>
            <a:r>
              <a:rPr lang="en-GB" sz="2000" b="1" dirty="0">
                <a:solidFill>
                  <a:srgbClr val="000000"/>
                </a:solidFill>
                <a:latin typeface="Calibri" panose="020F0502020204030204" pitchFamily="34" charset="0"/>
                <a:ea typeface="Calibri" panose="020F0502020204030204" pitchFamily="34" charset="0"/>
                <a:cs typeface="Calibri" panose="020F0502020204030204" pitchFamily="34" charset="0"/>
              </a:rPr>
              <a:t>free reader </a:t>
            </a:r>
            <a:r>
              <a:rPr lang="en-GB" sz="2000" dirty="0">
                <a:solidFill>
                  <a:srgbClr val="000000"/>
                </a:solidFill>
                <a:latin typeface="Calibri" panose="020F0502020204030204" pitchFamily="34" charset="0"/>
                <a:ea typeface="Calibri" panose="020F0502020204030204" pitchFamily="34" charset="0"/>
                <a:cs typeface="Calibri" panose="020F0502020204030204" pitchFamily="34" charset="0"/>
              </a:rPr>
              <a:t>as they head into Upper KS2.</a:t>
            </a:r>
            <a:endParaRPr lang="en-GB" sz="2000" dirty="0">
              <a:latin typeface="Calibri" panose="020F0502020204030204" pitchFamily="34" charset="0"/>
              <a:ea typeface="Calibri" panose="020F0502020204030204" pitchFamily="34" charset="0"/>
              <a:cs typeface="Calibri" panose="020F0502020204030204" pitchFamily="34" charset="0"/>
            </a:endParaRPr>
          </a:p>
          <a:p>
            <a:endParaRPr lang="en-GB" sz="2000" dirty="0">
              <a:latin typeface="Calibri" panose="020F0502020204030204" pitchFamily="34" charset="0"/>
              <a:ea typeface="Calibri" panose="020F0502020204030204" pitchFamily="34" charset="0"/>
              <a:cs typeface="Calibri" panose="020F0502020204030204" pitchFamily="34" charset="0"/>
            </a:endParaRPr>
          </a:p>
          <a:p>
            <a:r>
              <a:rPr lang="en-GB" sz="2000" dirty="0">
                <a:latin typeface="Calibri" panose="020F0502020204030204" pitchFamily="34" charset="0"/>
                <a:ea typeface="Calibri" panose="020F0502020204030204" pitchFamily="34" charset="0"/>
                <a:cs typeface="Calibri" panose="020F0502020204030204" pitchFamily="34" charset="0"/>
              </a:rPr>
              <a:t>~ Children encouraged to change their reading books each morning upon entry into class (if need be).</a:t>
            </a:r>
          </a:p>
          <a:p>
            <a:endParaRPr lang="en-GB" sz="2000" dirty="0">
              <a:latin typeface="Calibri" panose="020F0502020204030204" pitchFamily="34" charset="0"/>
              <a:ea typeface="Calibri" panose="020F0502020204030204" pitchFamily="34" charset="0"/>
              <a:cs typeface="Calibri" panose="020F0502020204030204" pitchFamily="34" charset="0"/>
            </a:endParaRPr>
          </a:p>
          <a:p>
            <a:r>
              <a:rPr lang="en-GB" sz="2000" dirty="0">
                <a:latin typeface="Calibri" panose="020F0502020204030204" pitchFamily="34" charset="0"/>
                <a:ea typeface="Calibri" panose="020F0502020204030204" pitchFamily="34" charset="0"/>
                <a:cs typeface="Calibri" panose="020F0502020204030204" pitchFamily="34" charset="0"/>
              </a:rPr>
              <a:t>~ Reading rewards to celebrate reading recorded in records. </a:t>
            </a:r>
          </a:p>
          <a:p>
            <a:pPr>
              <a:lnSpc>
                <a:spcPct val="107000"/>
              </a:lnSpc>
              <a:spcAft>
                <a:spcPts val="800"/>
              </a:spcAft>
            </a:pPr>
            <a:r>
              <a:rPr lang="en-GB" sz="2000" dirty="0">
                <a:latin typeface="Calibri" panose="020F0502020204030204" pitchFamily="34" charset="0"/>
                <a:ea typeface="Calibri" panose="020F0502020204030204" pitchFamily="34" charset="0"/>
                <a:cs typeface="Calibri" panose="020F0502020204030204" pitchFamily="34" charset="0"/>
              </a:rPr>
              <a:t>~ </a:t>
            </a:r>
            <a:r>
              <a:rPr lang="en-US" sz="2000" dirty="0">
                <a:solidFill>
                  <a:srgbClr val="000000"/>
                </a:solidFill>
                <a:latin typeface="Calibri" panose="020F0502020204030204" pitchFamily="34" charset="0"/>
                <a:ea typeface="Calibri" panose="020F0502020204030204" pitchFamily="34" charset="0"/>
                <a:cs typeface="Calibri" panose="020F0502020204030204" pitchFamily="34" charset="0"/>
              </a:rPr>
              <a:t>We encourage children  to discuss book recommendations with one another</a:t>
            </a:r>
            <a:r>
              <a:rPr lang="en-US" sz="2200" dirty="0">
                <a:solidFill>
                  <a:srgbClr val="000000"/>
                </a:solidFill>
                <a:latin typeface="Calibri" panose="020F0502020204030204" pitchFamily="34" charset="0"/>
                <a:ea typeface="Calibri" panose="020F0502020204030204" pitchFamily="34" charset="0"/>
                <a:cs typeface="Calibri" panose="020F0502020204030204" pitchFamily="34" charset="0"/>
              </a:rPr>
              <a:t>.</a:t>
            </a:r>
          </a:p>
          <a:p>
            <a:endParaRPr lang="en-GB" sz="2000" dirty="0">
              <a:latin typeface="Calibri" panose="020F0502020204030204" pitchFamily="34" charset="0"/>
              <a:ea typeface="Calibri" panose="020F0502020204030204" pitchFamily="34" charset="0"/>
              <a:cs typeface="Calibri" panose="020F0502020204030204" pitchFamily="34" charset="0"/>
            </a:endParaRPr>
          </a:p>
          <a:p>
            <a:pPr marL="457200" indent="-457200">
              <a:buFont typeface="Arial" panose="020B0604020202020204" pitchFamily="34" charset="0"/>
              <a:buChar char="•"/>
            </a:pPr>
            <a:endParaRPr lang="en-GB" sz="2000" b="1" i="1" dirty="0">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descr="Epic: Kids' Books &amp; Reading - Apps on Google Pla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37337" y="0"/>
            <a:ext cx="2008481" cy="1016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Reading and storytelling with children | Raising Children Networ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53600" y="5436435"/>
            <a:ext cx="2346036" cy="131964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a:stretch>
            <a:fillRect/>
          </a:stretch>
        </p:blipFill>
        <p:spPr>
          <a:xfrm>
            <a:off x="10194137" y="2613891"/>
            <a:ext cx="1997863" cy="1001827"/>
          </a:xfrm>
          <a:prstGeom prst="rect">
            <a:avLst/>
          </a:prstGeom>
        </p:spPr>
      </p:pic>
    </p:spTree>
    <p:extLst>
      <p:ext uri="{BB962C8B-B14F-4D97-AF65-F5344CB8AC3E}">
        <p14:creationId xmlns:p14="http://schemas.microsoft.com/office/powerpoint/2010/main" val="2342559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949173" y="139360"/>
            <a:ext cx="11425646" cy="646331"/>
          </a:xfrm>
          <a:prstGeom prst="rect">
            <a:avLst/>
          </a:prstGeom>
        </p:spPr>
        <p:txBody>
          <a:bodyPr wrap="square">
            <a:spAutoFit/>
          </a:bodyPr>
          <a:lstStyle/>
          <a:p>
            <a:r>
              <a:rPr lang="en-GB" sz="3600" b="1" dirty="0">
                <a:solidFill>
                  <a:srgbClr val="92D050"/>
                </a:solidFill>
                <a:latin typeface="Letter-join No-Lead 8" panose="02000503000000020003" pitchFamily="50" charset="0"/>
              </a:rPr>
              <a:t>Literacy text this term…</a:t>
            </a:r>
          </a:p>
        </p:txBody>
      </p:sp>
      <p:pic>
        <p:nvPicPr>
          <p:cNvPr id="2" name="Picture 1"/>
          <p:cNvPicPr>
            <a:picLocks noChangeAspect="1"/>
          </p:cNvPicPr>
          <p:nvPr/>
        </p:nvPicPr>
        <p:blipFill>
          <a:blip r:embed="rId2"/>
          <a:stretch>
            <a:fillRect/>
          </a:stretch>
        </p:blipFill>
        <p:spPr>
          <a:xfrm>
            <a:off x="9112421" y="139360"/>
            <a:ext cx="2976784" cy="1209816"/>
          </a:xfrm>
          <a:prstGeom prst="rect">
            <a:avLst/>
          </a:prstGeom>
        </p:spPr>
      </p:pic>
      <p:pic>
        <p:nvPicPr>
          <p:cNvPr id="1026" name="Picture 2" descr="seal surfer.jpg">
            <a:extLst>
              <a:ext uri="{FF2B5EF4-FFF2-40B4-BE49-F238E27FC236}">
                <a16:creationId xmlns:a16="http://schemas.microsoft.com/office/drawing/2014/main" id="{738311B2-220B-483E-808C-415FF79CC75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9342" y="1165340"/>
            <a:ext cx="3484062" cy="319150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9338681B-4F47-41C0-8CAA-0D2BE2F20D78}"/>
              </a:ext>
            </a:extLst>
          </p:cNvPr>
          <p:cNvSpPr/>
          <p:nvPr/>
        </p:nvSpPr>
        <p:spPr>
          <a:xfrm>
            <a:off x="3899858" y="1590385"/>
            <a:ext cx="6700955" cy="4154984"/>
          </a:xfrm>
          <a:prstGeom prst="rect">
            <a:avLst/>
          </a:prstGeom>
        </p:spPr>
        <p:txBody>
          <a:bodyPr wrap="square">
            <a:spAutoFit/>
          </a:bodyPr>
          <a:lstStyle/>
          <a:p>
            <a:r>
              <a:rPr lang="en-GB" sz="2200" dirty="0">
                <a:latin typeface="Calibri" panose="020F0502020204030204" pitchFamily="34" charset="0"/>
                <a:ea typeface="Calibri" panose="020F0502020204030204" pitchFamily="34" charset="0"/>
                <a:cs typeface="Calibri" panose="020F0502020204030204" pitchFamily="34" charset="0"/>
              </a:rPr>
              <a:t>Blurb: A boy and his grandfather watch as a baby seal is born on the rocks near their home and from that day a special friendship is created between them. Despite his disability, the boy is a keen surfer, and he enjoys many afternoons surfing with the seals. One day, however, he gets into trouble in rough seas, and the young seal saves him. Their friendship brings happiness and meaning at the important stages of the boy's life.</a:t>
            </a:r>
          </a:p>
          <a:p>
            <a:endParaRPr lang="en-GB" sz="2200" dirty="0">
              <a:latin typeface="Calibri" panose="020F0502020204030204" pitchFamily="34" charset="0"/>
              <a:ea typeface="Calibri" panose="020F0502020204030204" pitchFamily="34" charset="0"/>
              <a:cs typeface="Calibri" panose="020F0502020204030204" pitchFamily="34" charset="0"/>
            </a:endParaRPr>
          </a:p>
          <a:p>
            <a:endParaRPr lang="en-GB" sz="2200" dirty="0">
              <a:latin typeface="Calibri" panose="020F0502020204030204" pitchFamily="34" charset="0"/>
              <a:ea typeface="Calibri" panose="020F0502020204030204" pitchFamily="34" charset="0"/>
              <a:cs typeface="Calibri" panose="020F0502020204030204" pitchFamily="34" charset="0"/>
            </a:endParaRPr>
          </a:p>
          <a:p>
            <a:r>
              <a:rPr lang="en-GB" sz="2200" dirty="0">
                <a:latin typeface="Calibri" panose="020F0502020204030204" pitchFamily="34" charset="0"/>
                <a:ea typeface="Calibri" panose="020F0502020204030204" pitchFamily="34" charset="0"/>
                <a:cs typeface="Calibri" panose="020F0502020204030204" pitchFamily="34" charset="0"/>
              </a:rPr>
              <a:t>We will write descriptions, diary entries and our final piece will be a letter. </a:t>
            </a:r>
          </a:p>
        </p:txBody>
      </p:sp>
    </p:spTree>
    <p:extLst>
      <p:ext uri="{BB962C8B-B14F-4D97-AF65-F5344CB8AC3E}">
        <p14:creationId xmlns:p14="http://schemas.microsoft.com/office/powerpoint/2010/main" val="20910004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040" y="201308"/>
            <a:ext cx="8485216" cy="534436"/>
          </a:xfrm>
        </p:spPr>
        <p:txBody>
          <a:bodyPr>
            <a:noAutofit/>
          </a:bodyPr>
          <a:lstStyle/>
          <a:p>
            <a:r>
              <a:rPr lang="en-GB" b="1" dirty="0">
                <a:latin typeface="Letter-join No-Lead 8" panose="02000503000000020003" pitchFamily="50" charset="0"/>
              </a:rPr>
              <a:t>Handwriting &amp; Spelling…</a:t>
            </a:r>
          </a:p>
        </p:txBody>
      </p:sp>
      <p:sp>
        <p:nvSpPr>
          <p:cNvPr id="4" name="Content Placeholder 2"/>
          <p:cNvSpPr txBox="1">
            <a:spLocks/>
          </p:cNvSpPr>
          <p:nvPr/>
        </p:nvSpPr>
        <p:spPr>
          <a:xfrm>
            <a:off x="130856" y="764138"/>
            <a:ext cx="9043501" cy="5686391"/>
          </a:xfrm>
          <a:prstGeom prst="rect">
            <a:avLst/>
          </a:prstGeom>
        </p:spPr>
        <p:txBody>
          <a:bodyPr vert="horz" lIns="91440" tIns="45720" rIns="91440" bIns="45720" rtlCol="0" anchor="t">
            <a:noAutofit/>
          </a:bodyPr>
          <a:lst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a:lstStyle>
          <a:p>
            <a:pPr>
              <a:buClrTx/>
              <a:buSzPct val="100000"/>
              <a:buFont typeface="Arial" panose="020B0604020202020204" pitchFamily="34" charset="0"/>
              <a:buChar char="•"/>
            </a:pPr>
            <a:r>
              <a:rPr lang="en-GB" sz="2200" b="1" dirty="0">
                <a:solidFill>
                  <a:schemeClr val="tx1"/>
                </a:solidFill>
                <a:latin typeface="Calibri" panose="020F0502020204030204" pitchFamily="34" charset="0"/>
                <a:ea typeface="Calibri" panose="020F0502020204030204" pitchFamily="34" charset="0"/>
                <a:cs typeface="Calibri" panose="020F0502020204030204" pitchFamily="34" charset="0"/>
              </a:rPr>
              <a:t>Handwriting</a:t>
            </a:r>
            <a:r>
              <a:rPr lang="en-GB" sz="2200" dirty="0">
                <a:solidFill>
                  <a:schemeClr val="tx1"/>
                </a:solidFill>
                <a:latin typeface="Calibri" panose="020F0502020204030204" pitchFamily="34" charset="0"/>
                <a:ea typeface="Calibri" panose="020F0502020204030204" pitchFamily="34" charset="0"/>
                <a:cs typeface="Calibri" panose="020F0502020204030204" pitchFamily="34" charset="0"/>
              </a:rPr>
              <a:t> – children are expected to develop a cursive style that is consistently joined, throughout books. </a:t>
            </a:r>
          </a:p>
          <a:p>
            <a:pPr>
              <a:buClrTx/>
              <a:buSzPct val="100000"/>
              <a:buFont typeface="Arial" panose="020B0604020202020204" pitchFamily="34" charset="0"/>
              <a:buChar char="•"/>
            </a:pPr>
            <a:r>
              <a:rPr lang="en-GB" sz="2200" dirty="0">
                <a:solidFill>
                  <a:schemeClr val="tx1"/>
                </a:solidFill>
                <a:latin typeface="Calibri" panose="020F0502020204030204" pitchFamily="34" charset="0"/>
                <a:ea typeface="Calibri" panose="020F0502020204030204" pitchFamily="34" charset="0"/>
                <a:cs typeface="Calibri" panose="020F0502020204030204" pitchFamily="34" charset="0"/>
              </a:rPr>
              <a:t>Children can move onto </a:t>
            </a:r>
            <a:r>
              <a:rPr lang="en-GB" sz="2200" i="1" dirty="0">
                <a:solidFill>
                  <a:schemeClr val="tx1"/>
                </a:solidFill>
                <a:latin typeface="Calibri" panose="020F0502020204030204" pitchFamily="34" charset="0"/>
                <a:ea typeface="Calibri" panose="020F0502020204030204" pitchFamily="34" charset="0"/>
                <a:cs typeface="Calibri" panose="020F0502020204030204" pitchFamily="34" charset="0"/>
              </a:rPr>
              <a:t>black</a:t>
            </a:r>
            <a:r>
              <a:rPr lang="en-GB" sz="2200" dirty="0">
                <a:solidFill>
                  <a:schemeClr val="tx1"/>
                </a:solidFill>
                <a:latin typeface="Calibri" panose="020F0502020204030204" pitchFamily="34" charset="0"/>
                <a:ea typeface="Calibri" panose="020F0502020204030204" pitchFamily="34" charset="0"/>
                <a:cs typeface="Calibri" panose="020F0502020204030204" pitchFamily="34" charset="0"/>
              </a:rPr>
              <a:t> pen once they have achieved this.</a:t>
            </a:r>
          </a:p>
          <a:p>
            <a:pPr>
              <a:buClrTx/>
              <a:buSzPct val="100000"/>
              <a:buFont typeface="Arial" panose="020B0604020202020204" pitchFamily="34" charset="0"/>
              <a:buChar char="•"/>
            </a:pPr>
            <a:r>
              <a:rPr lang="en-GB" sz="2200" dirty="0">
                <a:solidFill>
                  <a:schemeClr val="tx1"/>
                </a:solidFill>
                <a:latin typeface="Calibri" panose="020F0502020204030204" pitchFamily="34" charset="0"/>
                <a:ea typeface="Calibri" panose="020F0502020204030204" pitchFamily="34" charset="0"/>
                <a:cs typeface="Calibri" panose="020F0502020204030204" pitchFamily="34" charset="0"/>
              </a:rPr>
              <a:t>We have a subscription to the Letter-join scheme where children can log-on to practice their letter formation online at home.</a:t>
            </a:r>
          </a:p>
          <a:p>
            <a:pPr marL="68580" indent="0">
              <a:buClrTx/>
              <a:buSzPct val="100000"/>
              <a:buNone/>
            </a:pPr>
            <a:r>
              <a:rPr lang="en-GB" sz="2200" dirty="0">
                <a:solidFill>
                  <a:schemeClr val="tx1"/>
                </a:solidFill>
                <a:latin typeface="Calibri" panose="020F0502020204030204" pitchFamily="34" charset="0"/>
                <a:ea typeface="Calibri" panose="020F0502020204030204" pitchFamily="34" charset="0"/>
                <a:cs typeface="Calibri" panose="020F0502020204030204" pitchFamily="34" charset="0"/>
              </a:rPr>
              <a:t>(We will send a log on home this week) </a:t>
            </a:r>
          </a:p>
          <a:p>
            <a:pPr>
              <a:buClrTx/>
              <a:buSzPct val="100000"/>
              <a:buFont typeface="Arial" panose="020B0604020202020204" pitchFamily="34" charset="0"/>
              <a:buChar char="•"/>
            </a:pPr>
            <a:endParaRPr lang="en-GB" sz="2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buClrTx/>
              <a:buSzPct val="100000"/>
              <a:buFont typeface="Arial" panose="020B0604020202020204" pitchFamily="34" charset="0"/>
              <a:buChar char="•"/>
            </a:pPr>
            <a:r>
              <a:rPr lang="en-GB" sz="2200" b="1" dirty="0">
                <a:solidFill>
                  <a:schemeClr val="tx1"/>
                </a:solidFill>
                <a:latin typeface="Calibri" panose="020F0502020204030204" pitchFamily="34" charset="0"/>
                <a:ea typeface="Calibri" panose="020F0502020204030204" pitchFamily="34" charset="0"/>
                <a:cs typeface="Calibri" panose="020F0502020204030204" pitchFamily="34" charset="0"/>
              </a:rPr>
              <a:t>Spelling</a:t>
            </a:r>
            <a:r>
              <a:rPr lang="en-GB" sz="2200" dirty="0">
                <a:solidFill>
                  <a:schemeClr val="tx1"/>
                </a:solidFill>
                <a:latin typeface="Calibri" panose="020F0502020204030204" pitchFamily="34" charset="0"/>
                <a:ea typeface="Calibri" panose="020F0502020204030204" pitchFamily="34" charset="0"/>
                <a:cs typeface="Calibri" panose="020F0502020204030204" pitchFamily="34" charset="0"/>
              </a:rPr>
              <a:t> – children are expected to learn and spell the common exception words on the Year 3/4 National spelling list with increasing accuracy. We practise other spelling rules through our Pathways Literacy programme too. </a:t>
            </a:r>
          </a:p>
          <a:p>
            <a:pPr>
              <a:buClrTx/>
              <a:buSzPct val="100000"/>
              <a:buFont typeface="Arial" panose="020B0604020202020204" pitchFamily="34" charset="0"/>
              <a:buChar char="•"/>
            </a:pPr>
            <a:r>
              <a:rPr lang="en-GB" sz="2200" dirty="0">
                <a:solidFill>
                  <a:schemeClr val="tx1"/>
                </a:solidFill>
                <a:latin typeface="Calibri" panose="020F0502020204030204" pitchFamily="34" charset="0"/>
                <a:ea typeface="Calibri" panose="020F0502020204030204" pitchFamily="34" charset="0"/>
                <a:cs typeface="Calibri" panose="020F0502020204030204" pitchFamily="34" charset="0"/>
              </a:rPr>
              <a:t>We also teach a specific HSPAG lesson every Monday.</a:t>
            </a:r>
          </a:p>
          <a:p>
            <a:pPr>
              <a:buClrTx/>
              <a:buSzPct val="100000"/>
              <a:buFont typeface="Arial" panose="020B0604020202020204" pitchFamily="34" charset="0"/>
              <a:buChar char="•"/>
            </a:pPr>
            <a:r>
              <a:rPr lang="en-GB" sz="2200" dirty="0">
                <a:solidFill>
                  <a:schemeClr val="tx1"/>
                </a:solidFill>
                <a:latin typeface="Calibri" panose="020F0502020204030204" pitchFamily="34" charset="0"/>
                <a:ea typeface="Calibri" panose="020F0502020204030204" pitchFamily="34" charset="0"/>
                <a:cs typeface="Calibri" panose="020F0502020204030204" pitchFamily="34" charset="0"/>
              </a:rPr>
              <a:t>We will test children on their spellings every Monday. </a:t>
            </a:r>
          </a:p>
          <a:p>
            <a:pPr marL="68580" indent="0">
              <a:buClrTx/>
              <a:buSzPct val="100000"/>
              <a:buNone/>
            </a:pPr>
            <a:endParaRPr lang="en-GB" sz="22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buClrTx/>
              <a:buSzPct val="100000"/>
              <a:buFont typeface="Arial" panose="020B0604020202020204" pitchFamily="34" charset="0"/>
              <a:buChar char="•"/>
            </a:pPr>
            <a:r>
              <a:rPr lang="en-GB" sz="2200" dirty="0">
                <a:latin typeface="Calibri" panose="020F0502020204030204" pitchFamily="34" charset="0"/>
                <a:ea typeface="Calibri" panose="020F0502020204030204" pitchFamily="34" charset="0"/>
                <a:cs typeface="Calibri" panose="020F0502020204030204" pitchFamily="34" charset="0"/>
              </a:rPr>
              <a:t>We have high standards of presentation and encourage all to take pride in their work.</a:t>
            </a:r>
            <a:endParaRPr lang="en-GB" sz="22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p:cNvPicPr>
            <a:picLocks noChangeAspect="1"/>
          </p:cNvPicPr>
          <p:nvPr/>
        </p:nvPicPr>
        <p:blipFill>
          <a:blip r:embed="rId2"/>
          <a:stretch>
            <a:fillRect/>
          </a:stretch>
        </p:blipFill>
        <p:spPr>
          <a:xfrm>
            <a:off x="9061223" y="924865"/>
            <a:ext cx="2999921" cy="1855529"/>
          </a:xfrm>
          <a:prstGeom prst="rect">
            <a:avLst/>
          </a:prstGeom>
          <a:ln>
            <a:solidFill>
              <a:schemeClr val="tx1"/>
            </a:solidFill>
          </a:ln>
        </p:spPr>
      </p:pic>
      <p:pic>
        <p:nvPicPr>
          <p:cNvPr id="6" name="Picture 5"/>
          <p:cNvPicPr>
            <a:picLocks noChangeAspect="1"/>
          </p:cNvPicPr>
          <p:nvPr/>
        </p:nvPicPr>
        <p:blipFill>
          <a:blip r:embed="rId3"/>
          <a:stretch>
            <a:fillRect/>
          </a:stretch>
        </p:blipFill>
        <p:spPr>
          <a:xfrm>
            <a:off x="9170465" y="4550475"/>
            <a:ext cx="2781435" cy="1855530"/>
          </a:xfrm>
          <a:prstGeom prst="rect">
            <a:avLst/>
          </a:prstGeom>
          <a:ln>
            <a:solidFill>
              <a:schemeClr val="tx1"/>
            </a:solidFill>
          </a:ln>
        </p:spPr>
      </p:pic>
      <p:pic>
        <p:nvPicPr>
          <p:cNvPr id="6146" name="Picture 2" descr="Image result for writing logo"/>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853020" y="-6699"/>
            <a:ext cx="1512588" cy="74715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a:blip r:embed="rId5"/>
          <a:stretch>
            <a:fillRect/>
          </a:stretch>
        </p:blipFill>
        <p:spPr>
          <a:xfrm>
            <a:off x="9893738" y="3074307"/>
            <a:ext cx="1538275" cy="1182255"/>
          </a:xfrm>
          <a:prstGeom prst="rect">
            <a:avLst/>
          </a:prstGeom>
        </p:spPr>
      </p:pic>
    </p:spTree>
    <p:extLst>
      <p:ext uri="{BB962C8B-B14F-4D97-AF65-F5344CB8AC3E}">
        <p14:creationId xmlns:p14="http://schemas.microsoft.com/office/powerpoint/2010/main" val="18555411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209" y="72580"/>
            <a:ext cx="9366325" cy="1143000"/>
          </a:xfrm>
        </p:spPr>
        <p:txBody>
          <a:bodyPr/>
          <a:lstStyle/>
          <a:p>
            <a:r>
              <a:rPr lang="en-GB" b="1" dirty="0">
                <a:latin typeface="Letter-join No-Lead 8"/>
              </a:rPr>
              <a:t>Maths</a:t>
            </a:r>
            <a:endParaRPr lang="en-GB" b="1" dirty="0">
              <a:highlight>
                <a:srgbClr val="FFFF00"/>
              </a:highlight>
              <a:latin typeface="Letter-join No-Lead 8" panose="02000503000000020003" pitchFamily="50" charset="0"/>
            </a:endParaRPr>
          </a:p>
        </p:txBody>
      </p:sp>
      <p:sp>
        <p:nvSpPr>
          <p:cNvPr id="3" name="Content Placeholder 2"/>
          <p:cNvSpPr>
            <a:spLocks noGrp="1"/>
          </p:cNvSpPr>
          <p:nvPr>
            <p:ph idx="1"/>
          </p:nvPr>
        </p:nvSpPr>
        <p:spPr>
          <a:xfrm>
            <a:off x="273325" y="754144"/>
            <a:ext cx="9652762" cy="6031276"/>
          </a:xfrm>
        </p:spPr>
        <p:txBody>
          <a:bodyPr vert="horz" lIns="91440" tIns="45720" rIns="91440" bIns="45720" rtlCol="0" anchor="t">
            <a:noAutofit/>
          </a:bodyPr>
          <a:lstStyle/>
          <a:p>
            <a:pPr marL="0" indent="0">
              <a:buNone/>
            </a:pPr>
            <a:r>
              <a:rPr lang="en-GB" sz="2200" dirty="0">
                <a:latin typeface="Calibri" panose="020F0502020204030204" pitchFamily="34" charset="0"/>
                <a:ea typeface="Calibri" panose="020F0502020204030204" pitchFamily="34" charset="0"/>
                <a:cs typeface="Calibri" panose="020F0502020204030204" pitchFamily="34" charset="0"/>
              </a:rPr>
              <a:t>~ We follow the White Rose scheme for Maths lessons.</a:t>
            </a:r>
          </a:p>
          <a:p>
            <a:pPr marL="0" indent="0">
              <a:buNone/>
            </a:pPr>
            <a:r>
              <a:rPr lang="en-GB" sz="2200" dirty="0">
                <a:latin typeface="Calibri" panose="020F0502020204030204" pitchFamily="34" charset="0"/>
                <a:ea typeface="Calibri" panose="020F0502020204030204" pitchFamily="34" charset="0"/>
                <a:cs typeface="Calibri" panose="020F0502020204030204" pitchFamily="34" charset="0"/>
              </a:rPr>
              <a:t>~ We also complete daily times tables practice following a new scheme called Number Sense – with a focus on quick retrieval.</a:t>
            </a:r>
          </a:p>
          <a:p>
            <a:pPr marL="0" indent="0">
              <a:buNone/>
            </a:pPr>
            <a:r>
              <a:rPr lang="en-GB" sz="2200" dirty="0">
                <a:latin typeface="Calibri" panose="020F0502020204030204" pitchFamily="34" charset="0"/>
                <a:ea typeface="Calibri" panose="020F0502020204030204" pitchFamily="34" charset="0"/>
                <a:cs typeface="Calibri" panose="020F0502020204030204" pitchFamily="34" charset="0"/>
              </a:rPr>
              <a:t>~ Help children at home learn their times tables by using TTRS (Times Table Rock Stars) – all have their own log-in.</a:t>
            </a:r>
          </a:p>
          <a:p>
            <a:pPr marL="0" indent="0">
              <a:buNone/>
            </a:pPr>
            <a:endParaRPr lang="en-GB" sz="2200" b="1"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n-GB" sz="2200" b="1" dirty="0">
                <a:latin typeface="Calibri" panose="020F0502020204030204" pitchFamily="34" charset="0"/>
                <a:ea typeface="Calibri" panose="020F0502020204030204" pitchFamily="34" charset="0"/>
                <a:cs typeface="Calibri" panose="020F0502020204030204" pitchFamily="34" charset="0"/>
              </a:rPr>
              <a:t>End of year expectation for Year 3 </a:t>
            </a:r>
            <a:r>
              <a:rPr lang="en-GB" sz="2200" dirty="0">
                <a:latin typeface="Calibri" panose="020F0502020204030204" pitchFamily="34" charset="0"/>
                <a:ea typeface="Calibri" panose="020F0502020204030204" pitchFamily="34" charset="0"/>
                <a:cs typeface="Calibri" panose="020F0502020204030204" pitchFamily="34" charset="0"/>
              </a:rPr>
              <a:t>(x , ÷, out of order)</a:t>
            </a:r>
          </a:p>
          <a:p>
            <a:pPr>
              <a:buFontTx/>
              <a:buChar char="-"/>
            </a:pPr>
            <a:r>
              <a:rPr lang="en-GB" sz="2200" dirty="0">
                <a:latin typeface="Calibri" panose="020F0502020204030204" pitchFamily="34" charset="0"/>
                <a:ea typeface="Calibri" panose="020F0502020204030204" pitchFamily="34" charset="0"/>
                <a:cs typeface="Calibri" panose="020F0502020204030204" pitchFamily="34" charset="0"/>
              </a:rPr>
              <a:t>3s, 4s, 8s - in addition to recalling the 2s, 5s and 10s from Year 2.</a:t>
            </a:r>
          </a:p>
          <a:p>
            <a:pPr marL="0" indent="0">
              <a:buNone/>
            </a:pPr>
            <a:r>
              <a:rPr lang="en-GB" sz="2200" b="1" dirty="0">
                <a:latin typeface="Calibri" panose="020F0502020204030204" pitchFamily="34" charset="0"/>
                <a:ea typeface="Calibri" panose="020F0502020204030204" pitchFamily="34" charset="0"/>
                <a:cs typeface="Calibri" panose="020F0502020204030204" pitchFamily="34" charset="0"/>
              </a:rPr>
              <a:t>End of year expectation for Year 4 </a:t>
            </a:r>
            <a:r>
              <a:rPr lang="en-GB" sz="2200" dirty="0">
                <a:latin typeface="Calibri" panose="020F0502020204030204" pitchFamily="34" charset="0"/>
                <a:ea typeface="Calibri" panose="020F0502020204030204" pitchFamily="34" charset="0"/>
                <a:cs typeface="Calibri" panose="020F0502020204030204" pitchFamily="34" charset="0"/>
              </a:rPr>
              <a:t>(x , ÷, out of order)</a:t>
            </a:r>
          </a:p>
          <a:p>
            <a:pPr>
              <a:buFontTx/>
              <a:buChar char="-"/>
            </a:pPr>
            <a:r>
              <a:rPr lang="en-GB" sz="2200" dirty="0">
                <a:latin typeface="Calibri" panose="020F0502020204030204" pitchFamily="34" charset="0"/>
                <a:ea typeface="Calibri" panose="020F0502020204030204" pitchFamily="34" charset="0"/>
                <a:cs typeface="Calibri" panose="020F0502020204030204" pitchFamily="34" charset="0"/>
              </a:rPr>
              <a:t>6s, 7s, 9s - all facts up to 12 x 12. </a:t>
            </a:r>
          </a:p>
          <a:p>
            <a:pPr marL="0" indent="0">
              <a:buNone/>
            </a:pPr>
            <a:endParaRPr lang="en-GB" sz="22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n-GB" sz="2200" dirty="0">
                <a:latin typeface="Calibri" panose="020F0502020204030204" pitchFamily="34" charset="0"/>
                <a:ea typeface="Calibri" panose="020F0502020204030204" pitchFamily="34" charset="0"/>
                <a:cs typeface="Calibri" panose="020F0502020204030204" pitchFamily="34" charset="0"/>
              </a:rPr>
              <a:t>~ Formal national testing of times tables takes place for all Year 4 pupils towards the end of the year in the Summer term. </a:t>
            </a:r>
          </a:p>
        </p:txBody>
      </p:sp>
      <p:pic>
        <p:nvPicPr>
          <p:cNvPr id="4100" name="Picture 4" descr="Image result for numeracy"/>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110903" y="2524835"/>
            <a:ext cx="2006857" cy="15514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stretch>
            <a:fillRect/>
          </a:stretch>
        </p:blipFill>
        <p:spPr>
          <a:xfrm>
            <a:off x="9830166" y="4914029"/>
            <a:ext cx="2273808" cy="1789571"/>
          </a:xfrm>
          <a:prstGeom prst="rect">
            <a:avLst/>
          </a:prstGeom>
        </p:spPr>
      </p:pic>
      <p:pic>
        <p:nvPicPr>
          <p:cNvPr id="5" name="Picture 4"/>
          <p:cNvPicPr>
            <a:picLocks noChangeAspect="1"/>
          </p:cNvPicPr>
          <p:nvPr/>
        </p:nvPicPr>
        <p:blipFill>
          <a:blip r:embed="rId4"/>
          <a:stretch>
            <a:fillRect/>
          </a:stretch>
        </p:blipFill>
        <p:spPr>
          <a:xfrm>
            <a:off x="9830166" y="42968"/>
            <a:ext cx="2332931" cy="1644073"/>
          </a:xfrm>
          <a:prstGeom prst="rect">
            <a:avLst/>
          </a:prstGeom>
        </p:spPr>
      </p:pic>
    </p:spTree>
    <p:extLst>
      <p:ext uri="{BB962C8B-B14F-4D97-AF65-F5344CB8AC3E}">
        <p14:creationId xmlns:p14="http://schemas.microsoft.com/office/powerpoint/2010/main" val="30618390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126" y="175490"/>
            <a:ext cx="9366325" cy="1143000"/>
          </a:xfrm>
        </p:spPr>
        <p:txBody>
          <a:bodyPr/>
          <a:lstStyle/>
          <a:p>
            <a:r>
              <a:rPr lang="en-GB" b="1" dirty="0">
                <a:latin typeface="Letter-join 8" panose="02000805000000020003" pitchFamily="50" charset="0"/>
              </a:rPr>
              <a:t>Homework…</a:t>
            </a:r>
          </a:p>
        </p:txBody>
      </p:sp>
      <p:sp>
        <p:nvSpPr>
          <p:cNvPr id="3" name="Content Placeholder 2"/>
          <p:cNvSpPr>
            <a:spLocks noGrp="1"/>
          </p:cNvSpPr>
          <p:nvPr>
            <p:ph idx="1"/>
          </p:nvPr>
        </p:nvSpPr>
        <p:spPr>
          <a:xfrm>
            <a:off x="311057" y="710477"/>
            <a:ext cx="9819061" cy="5519406"/>
          </a:xfrm>
        </p:spPr>
        <p:txBody>
          <a:bodyPr vert="horz" lIns="91440" tIns="45720" rIns="91440" bIns="45720" rtlCol="0" anchor="t">
            <a:noAutofit/>
          </a:bodyPr>
          <a:lstStyle/>
          <a:p>
            <a:pPr marL="68580" indent="0">
              <a:buNone/>
            </a:pPr>
            <a:r>
              <a:rPr lang="en-GB" sz="2200" b="1" dirty="0">
                <a:latin typeface="Calibri" panose="020F0502020204030204" pitchFamily="34" charset="0"/>
                <a:ea typeface="Calibri" panose="020F0502020204030204" pitchFamily="34" charset="0"/>
                <a:cs typeface="Calibri" panose="020F0502020204030204" pitchFamily="34" charset="0"/>
              </a:rPr>
              <a:t>Given out on Tuesdays.</a:t>
            </a:r>
          </a:p>
          <a:p>
            <a:r>
              <a:rPr lang="en-GB" sz="2200" dirty="0">
                <a:latin typeface="Calibri" panose="020F0502020204030204" pitchFamily="34" charset="0"/>
                <a:ea typeface="Calibri" panose="020F0502020204030204" pitchFamily="34" charset="0"/>
                <a:cs typeface="Calibri" panose="020F0502020204030204" pitchFamily="34" charset="0"/>
              </a:rPr>
              <a:t>Maths –Times tables – 15/20 minute weekly sessions on TTRS set by their maths teacher. </a:t>
            </a:r>
          </a:p>
          <a:p>
            <a:r>
              <a:rPr lang="en-GB" sz="2200" dirty="0">
                <a:latin typeface="Calibri" panose="020F0502020204030204" pitchFamily="34" charset="0"/>
                <a:ea typeface="Calibri" panose="020F0502020204030204" pitchFamily="34" charset="0"/>
                <a:cs typeface="Calibri" panose="020F0502020204030204" pitchFamily="34" charset="0"/>
              </a:rPr>
              <a:t>Spellings – learning a list of words &amp; spelling menu for ideas. </a:t>
            </a:r>
          </a:p>
          <a:p>
            <a:r>
              <a:rPr lang="en-GB" sz="2200" dirty="0">
                <a:latin typeface="Calibri" panose="020F0502020204030204" pitchFamily="34" charset="0"/>
                <a:ea typeface="Calibri" panose="020F0502020204030204" pitchFamily="34" charset="0"/>
                <a:cs typeface="Calibri" panose="020F0502020204030204" pitchFamily="34" charset="0"/>
              </a:rPr>
              <a:t>Reading – a minimum of 4 times each week. </a:t>
            </a:r>
            <a:r>
              <a:rPr lang="en-GB" sz="2200" b="1" i="1" dirty="0">
                <a:latin typeface="Calibri" panose="020F0502020204030204" pitchFamily="34" charset="0"/>
                <a:ea typeface="Calibri" panose="020F0502020204030204" pitchFamily="34" charset="0"/>
                <a:cs typeface="Calibri" panose="020F0502020204030204" pitchFamily="34" charset="0"/>
              </a:rPr>
              <a:t>Reading records to be signed by parents.</a:t>
            </a:r>
          </a:p>
          <a:p>
            <a:pPr marL="0" indent="0">
              <a:buNone/>
            </a:pPr>
            <a:r>
              <a:rPr lang="en-GB" sz="2200" dirty="0">
                <a:latin typeface="Calibri" panose="020F0502020204030204" pitchFamily="34" charset="0"/>
                <a:ea typeface="Calibri" panose="020F0502020204030204" pitchFamily="34" charset="0"/>
                <a:cs typeface="Calibri" panose="020F0502020204030204" pitchFamily="34" charset="0"/>
              </a:rPr>
              <a:t>      *Reading records handed in the following week.</a:t>
            </a:r>
          </a:p>
          <a:p>
            <a:pPr>
              <a:buFont typeface="Wingdings" panose="05000000000000000000" pitchFamily="2" charset="2"/>
              <a:buChar char="Ø"/>
            </a:pPr>
            <a:r>
              <a:rPr lang="en-GB" sz="2200" dirty="0">
                <a:latin typeface="Calibri" panose="020F0502020204030204" pitchFamily="34" charset="0"/>
                <a:ea typeface="Calibri" panose="020F0502020204030204" pitchFamily="34" charset="0"/>
                <a:cs typeface="Calibri" panose="020F0502020204030204" pitchFamily="34" charset="0"/>
              </a:rPr>
              <a:t>Learning Logs sent home each term – research tasks linked to Topics.</a:t>
            </a:r>
          </a:p>
          <a:p>
            <a:pPr marL="0" indent="0">
              <a:buNone/>
            </a:pPr>
            <a:r>
              <a:rPr lang="en-GB" sz="2200" dirty="0">
                <a:latin typeface="Calibri" panose="020F0502020204030204" pitchFamily="34" charset="0"/>
                <a:ea typeface="Calibri" panose="020F0502020204030204" pitchFamily="34" charset="0"/>
                <a:cs typeface="Calibri" panose="020F0502020204030204" pitchFamily="34" charset="0"/>
              </a:rPr>
              <a:t>(Any PPTs send to school admin via email – these are then passed onto class teachers)</a:t>
            </a:r>
          </a:p>
          <a:p>
            <a:pPr marL="0" indent="0">
              <a:buNone/>
            </a:pPr>
            <a:endParaRPr lang="en-GB" sz="2200" dirty="0">
              <a:latin typeface="Calibri" panose="020F0502020204030204" pitchFamily="34" charset="0"/>
              <a:ea typeface="Calibri" panose="020F0502020204030204" pitchFamily="34" charset="0"/>
              <a:cs typeface="Calibri" panose="020F0502020204030204" pitchFamily="34" charset="0"/>
            </a:endParaRPr>
          </a:p>
          <a:p>
            <a:pPr marL="68580" indent="0">
              <a:buNone/>
            </a:pPr>
            <a:r>
              <a:rPr lang="en-GB" sz="2200" dirty="0">
                <a:latin typeface="Calibri" panose="020F0502020204030204" pitchFamily="34" charset="0"/>
                <a:ea typeface="Calibri" panose="020F0502020204030204" pitchFamily="34" charset="0"/>
                <a:cs typeface="Calibri" panose="020F0502020204030204" pitchFamily="34" charset="0"/>
              </a:rPr>
              <a:t>*We do provide a weekly homework club on a Thursday. </a:t>
            </a:r>
          </a:p>
        </p:txBody>
      </p:sp>
      <p:pic>
        <p:nvPicPr>
          <p:cNvPr id="4" name="Picture 3"/>
          <p:cNvPicPr>
            <a:picLocks noChangeAspect="1"/>
          </p:cNvPicPr>
          <p:nvPr/>
        </p:nvPicPr>
        <p:blipFill>
          <a:blip r:embed="rId2"/>
          <a:stretch>
            <a:fillRect/>
          </a:stretch>
        </p:blipFill>
        <p:spPr>
          <a:xfrm>
            <a:off x="8986982" y="5852314"/>
            <a:ext cx="3093528" cy="887157"/>
          </a:xfrm>
          <a:prstGeom prst="rect">
            <a:avLst/>
          </a:prstGeom>
        </p:spPr>
      </p:pic>
      <p:pic>
        <p:nvPicPr>
          <p:cNvPr id="5" name="Picture 4"/>
          <p:cNvPicPr>
            <a:picLocks noChangeAspect="1"/>
          </p:cNvPicPr>
          <p:nvPr/>
        </p:nvPicPr>
        <p:blipFill>
          <a:blip r:embed="rId3"/>
          <a:stretch>
            <a:fillRect/>
          </a:stretch>
        </p:blipFill>
        <p:spPr>
          <a:xfrm>
            <a:off x="10454356" y="134345"/>
            <a:ext cx="1568419" cy="1740637"/>
          </a:xfrm>
          <a:prstGeom prst="rect">
            <a:avLst/>
          </a:prstGeom>
        </p:spPr>
      </p:pic>
    </p:spTree>
    <p:extLst>
      <p:ext uri="{BB962C8B-B14F-4D97-AF65-F5344CB8AC3E}">
        <p14:creationId xmlns:p14="http://schemas.microsoft.com/office/powerpoint/2010/main" val="30649688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98" y="92364"/>
            <a:ext cx="8596668" cy="683491"/>
          </a:xfrm>
        </p:spPr>
        <p:txBody>
          <a:bodyPr/>
          <a:lstStyle/>
          <a:p>
            <a:r>
              <a:rPr lang="en-GB" dirty="0">
                <a:latin typeface="Calibri" panose="020F0502020204030204" pitchFamily="34" charset="0"/>
                <a:ea typeface="Calibri" panose="020F0502020204030204" pitchFamily="34" charset="0"/>
                <a:cs typeface="Calibri" panose="020F0502020204030204" pitchFamily="34" charset="0"/>
              </a:rPr>
              <a:t>Extra info…</a:t>
            </a:r>
          </a:p>
        </p:txBody>
      </p:sp>
      <p:sp>
        <p:nvSpPr>
          <p:cNvPr id="3" name="Content Placeholder 2"/>
          <p:cNvSpPr>
            <a:spLocks noGrp="1"/>
          </p:cNvSpPr>
          <p:nvPr>
            <p:ph sz="half" idx="1"/>
          </p:nvPr>
        </p:nvSpPr>
        <p:spPr>
          <a:xfrm>
            <a:off x="289407" y="858982"/>
            <a:ext cx="9571770" cy="5570098"/>
          </a:xfrm>
        </p:spPr>
        <p:txBody>
          <a:bodyPr>
            <a:normAutofit fontScale="77500" lnSpcReduction="20000"/>
          </a:bodyPr>
          <a:lstStyle/>
          <a:p>
            <a:r>
              <a:rPr lang="en-GB" sz="2800" dirty="0">
                <a:latin typeface="Calibri" panose="020F0502020204030204" pitchFamily="34" charset="0"/>
                <a:ea typeface="Calibri" panose="020F0502020204030204" pitchFamily="34" charset="0"/>
                <a:cs typeface="Calibri" panose="020F0502020204030204" pitchFamily="34" charset="0"/>
              </a:rPr>
              <a:t>Small pencil cases and bags only please.</a:t>
            </a:r>
          </a:p>
          <a:p>
            <a:r>
              <a:rPr lang="en-GB" sz="2800" dirty="0">
                <a:latin typeface="Calibri" panose="020F0502020204030204" pitchFamily="34" charset="0"/>
                <a:ea typeface="Calibri" panose="020F0502020204030204" pitchFamily="34" charset="0"/>
                <a:cs typeface="Calibri" panose="020F0502020204030204" pitchFamily="34" charset="0"/>
              </a:rPr>
              <a:t>Coats in wet/cold weather (with names in).</a:t>
            </a:r>
          </a:p>
          <a:p>
            <a:r>
              <a:rPr lang="en-GB" sz="2800" dirty="0">
                <a:latin typeface="Calibri" panose="020F0502020204030204" pitchFamily="34" charset="0"/>
                <a:ea typeface="Calibri" panose="020F0502020204030204" pitchFamily="34" charset="0"/>
                <a:cs typeface="Calibri" panose="020F0502020204030204" pitchFamily="34" charset="0"/>
              </a:rPr>
              <a:t>Toys </a:t>
            </a:r>
            <a:r>
              <a:rPr lang="en-GB" sz="2800" dirty="0" err="1">
                <a:latin typeface="Calibri" panose="020F0502020204030204" pitchFamily="34" charset="0"/>
                <a:ea typeface="Calibri" panose="020F0502020204030204" pitchFamily="34" charset="0"/>
                <a:cs typeface="Calibri" panose="020F0502020204030204" pitchFamily="34" charset="0"/>
              </a:rPr>
              <a:t>etc</a:t>
            </a:r>
            <a:r>
              <a:rPr lang="en-GB" sz="2800" dirty="0">
                <a:latin typeface="Calibri" panose="020F0502020204030204" pitchFamily="34" charset="0"/>
                <a:ea typeface="Calibri" panose="020F0502020204030204" pitchFamily="34" charset="0"/>
                <a:cs typeface="Calibri" panose="020F0502020204030204" pitchFamily="34" charset="0"/>
              </a:rPr>
              <a:t> should be kept at home.</a:t>
            </a:r>
          </a:p>
          <a:p>
            <a:r>
              <a:rPr lang="en-GB" sz="2800" dirty="0">
                <a:latin typeface="Calibri" panose="020F0502020204030204" pitchFamily="34" charset="0"/>
                <a:ea typeface="Calibri" panose="020F0502020204030204" pitchFamily="34" charset="0"/>
                <a:cs typeface="Calibri" panose="020F0502020204030204" pitchFamily="34" charset="0"/>
              </a:rPr>
              <a:t>Any questions/information to share each day – please feel free to speak to us briefly at the classroom door in the morning/end of the day.</a:t>
            </a:r>
          </a:p>
          <a:p>
            <a:r>
              <a:rPr lang="en-GB" sz="2800" dirty="0">
                <a:latin typeface="Calibri" panose="020F0502020204030204" pitchFamily="34" charset="0"/>
                <a:ea typeface="Calibri" panose="020F0502020204030204" pitchFamily="34" charset="0"/>
                <a:cs typeface="Calibri" panose="020F0502020204030204" pitchFamily="34" charset="0"/>
              </a:rPr>
              <a:t>Check our Y3/4 page on the school </a:t>
            </a:r>
            <a:r>
              <a:rPr lang="en-GB" sz="2800" dirty="0">
                <a:solidFill>
                  <a:srgbClr val="00B050"/>
                </a:solidFill>
                <a:latin typeface="Calibri" panose="020F0502020204030204" pitchFamily="34" charset="0"/>
                <a:ea typeface="Calibri" panose="020F0502020204030204" pitchFamily="34" charset="0"/>
                <a:cs typeface="Calibri" panose="020F0502020204030204" pitchFamily="34" charset="0"/>
              </a:rPr>
              <a:t>website</a:t>
            </a:r>
            <a:r>
              <a:rPr lang="en-GB" sz="2800" dirty="0">
                <a:latin typeface="Calibri" panose="020F0502020204030204" pitchFamily="34" charset="0"/>
                <a:ea typeface="Calibri" panose="020F0502020204030204" pitchFamily="34" charset="0"/>
                <a:cs typeface="Calibri" panose="020F0502020204030204" pitchFamily="34" charset="0"/>
              </a:rPr>
              <a:t> for all key info, topics, tasks, spellings, </a:t>
            </a:r>
            <a:r>
              <a:rPr lang="en-GB" sz="2800" dirty="0" err="1">
                <a:latin typeface="Calibri" panose="020F0502020204030204" pitchFamily="34" charset="0"/>
                <a:ea typeface="Calibri" panose="020F0502020204030204" pitchFamily="34" charset="0"/>
                <a:cs typeface="Calibri" panose="020F0502020204030204" pitchFamily="34" charset="0"/>
              </a:rPr>
              <a:t>homeworks</a:t>
            </a:r>
            <a:r>
              <a:rPr lang="en-GB" sz="2800" dirty="0">
                <a:latin typeface="Calibri" panose="020F0502020204030204" pitchFamily="34" charset="0"/>
                <a:ea typeface="Calibri" panose="020F0502020204030204" pitchFamily="34" charset="0"/>
                <a:cs typeface="Calibri" panose="020F0502020204030204" pitchFamily="34" charset="0"/>
              </a:rPr>
              <a:t>, QR code links for games to support learning etc. </a:t>
            </a:r>
          </a:p>
          <a:p>
            <a:pPr marL="0" indent="0">
              <a:buNone/>
            </a:pPr>
            <a:r>
              <a:rPr lang="en-GB" sz="3900" dirty="0">
                <a:solidFill>
                  <a:srgbClr val="92D050"/>
                </a:solidFill>
                <a:latin typeface="Calibri" panose="020F0502020204030204" pitchFamily="34" charset="0"/>
                <a:ea typeface="Calibri" panose="020F0502020204030204" pitchFamily="34" charset="0"/>
                <a:cs typeface="Calibri" panose="020F0502020204030204" pitchFamily="34" charset="0"/>
              </a:rPr>
              <a:t>Events coming up…</a:t>
            </a:r>
          </a:p>
          <a:p>
            <a:r>
              <a:rPr lang="en-GB" sz="2800" dirty="0">
                <a:latin typeface="Calibri" panose="020F0502020204030204" pitchFamily="34" charset="0"/>
                <a:ea typeface="Calibri" panose="020F0502020204030204" pitchFamily="34" charset="0"/>
                <a:cs typeface="Calibri" panose="020F0502020204030204" pitchFamily="34" charset="0"/>
              </a:rPr>
              <a:t>Friday 25</a:t>
            </a:r>
            <a:r>
              <a:rPr lang="en-GB" sz="2800" baseline="30000" dirty="0">
                <a:latin typeface="Calibri" panose="020F0502020204030204" pitchFamily="34" charset="0"/>
                <a:ea typeface="Calibri" panose="020F0502020204030204" pitchFamily="34" charset="0"/>
                <a:cs typeface="Calibri" panose="020F0502020204030204" pitchFamily="34" charset="0"/>
              </a:rPr>
              <a:t>th</a:t>
            </a:r>
            <a:r>
              <a:rPr lang="en-GB" sz="2800" dirty="0">
                <a:latin typeface="Calibri" panose="020F0502020204030204" pitchFamily="34" charset="0"/>
                <a:ea typeface="Calibri" panose="020F0502020204030204" pitchFamily="34" charset="0"/>
                <a:cs typeface="Calibri" panose="020F0502020204030204" pitchFamily="34" charset="0"/>
              </a:rPr>
              <a:t> September – all Y3/4 children will sing for parents at the Macmillan coffee morning.</a:t>
            </a:r>
          </a:p>
          <a:p>
            <a:r>
              <a:rPr lang="en-GB" sz="2800" dirty="0">
                <a:latin typeface="Calibri" panose="020F0502020204030204" pitchFamily="34" charset="0"/>
                <a:ea typeface="Calibri" panose="020F0502020204030204" pitchFamily="34" charset="0"/>
                <a:cs typeface="Calibri" panose="020F0502020204030204" pitchFamily="34" charset="0"/>
              </a:rPr>
              <a:t>All Y3/4 will be involved in a carol service at Christmas</a:t>
            </a:r>
            <a:r>
              <a:rPr lang="en-GB" sz="2800" dirty="0" smtClean="0">
                <a:latin typeface="Calibri" panose="020F0502020204030204" pitchFamily="34" charset="0"/>
                <a:ea typeface="Calibri" panose="020F0502020204030204" pitchFamily="34" charset="0"/>
                <a:cs typeface="Calibri" panose="020F0502020204030204" pitchFamily="34" charset="0"/>
              </a:rPr>
              <a:t>.</a:t>
            </a:r>
          </a:p>
          <a:p>
            <a:r>
              <a:rPr lang="en-GB" sz="2800" dirty="0" smtClean="0">
                <a:latin typeface="Calibri" panose="020F0502020204030204" pitchFamily="34" charset="0"/>
                <a:ea typeface="Calibri" panose="020F0502020204030204" pitchFamily="34" charset="0"/>
                <a:cs typeface="Calibri" panose="020F0502020204030204" pitchFamily="34" charset="0"/>
              </a:rPr>
              <a:t>Chester Zoo Trip – Tuesday 15</a:t>
            </a:r>
            <a:r>
              <a:rPr lang="en-GB" sz="2800" baseline="30000" dirty="0" smtClean="0">
                <a:latin typeface="Calibri" panose="020F0502020204030204" pitchFamily="34" charset="0"/>
                <a:ea typeface="Calibri" panose="020F0502020204030204" pitchFamily="34" charset="0"/>
                <a:cs typeface="Calibri" panose="020F0502020204030204" pitchFamily="34" charset="0"/>
              </a:rPr>
              <a:t>th</a:t>
            </a:r>
            <a:r>
              <a:rPr lang="en-GB" sz="2800" dirty="0" smtClean="0">
                <a:latin typeface="Calibri" panose="020F0502020204030204" pitchFamily="34" charset="0"/>
                <a:ea typeface="Calibri" panose="020F0502020204030204" pitchFamily="34" charset="0"/>
                <a:cs typeface="Calibri" panose="020F0502020204030204" pitchFamily="34" charset="0"/>
              </a:rPr>
              <a:t> December</a:t>
            </a:r>
          </a:p>
          <a:p>
            <a:r>
              <a:rPr lang="en-GB" sz="2800" dirty="0" smtClean="0">
                <a:latin typeface="Calibri" panose="020F0502020204030204" pitchFamily="34" charset="0"/>
                <a:ea typeface="Calibri" panose="020F0502020204030204" pitchFamily="34" charset="0"/>
                <a:cs typeface="Calibri" panose="020F0502020204030204" pitchFamily="34" charset="0"/>
              </a:rPr>
              <a:t>Panto – Wednesday 16</a:t>
            </a:r>
            <a:r>
              <a:rPr lang="en-GB" sz="2800" baseline="30000" dirty="0" smtClean="0">
                <a:latin typeface="Calibri" panose="020F0502020204030204" pitchFamily="34" charset="0"/>
                <a:ea typeface="Calibri" panose="020F0502020204030204" pitchFamily="34" charset="0"/>
                <a:cs typeface="Calibri" panose="020F0502020204030204" pitchFamily="34" charset="0"/>
              </a:rPr>
              <a:t>th</a:t>
            </a:r>
            <a:r>
              <a:rPr lang="en-GB" sz="2800" dirty="0">
                <a:latin typeface="Calibri" panose="020F0502020204030204" pitchFamily="34" charset="0"/>
                <a:ea typeface="Calibri" panose="020F0502020204030204" pitchFamily="34" charset="0"/>
                <a:cs typeface="Calibri" panose="020F0502020204030204" pitchFamily="34" charset="0"/>
              </a:rPr>
              <a:t> </a:t>
            </a:r>
            <a:r>
              <a:rPr lang="en-GB" sz="2800" dirty="0" smtClean="0">
                <a:latin typeface="Calibri" panose="020F0502020204030204" pitchFamily="34" charset="0"/>
                <a:ea typeface="Calibri" panose="020F0502020204030204" pitchFamily="34" charset="0"/>
                <a:cs typeface="Calibri" panose="020F0502020204030204" pitchFamily="34" charset="0"/>
              </a:rPr>
              <a:t>December</a:t>
            </a:r>
            <a:endParaRPr lang="en-GB" sz="2800" dirty="0" smtClean="0">
              <a:latin typeface="Calibri" panose="020F0502020204030204" pitchFamily="34" charset="0"/>
              <a:ea typeface="Calibri" panose="020F0502020204030204" pitchFamily="34" charset="0"/>
              <a:cs typeface="Calibri" panose="020F0502020204030204" pitchFamily="34" charset="0"/>
            </a:endParaRPr>
          </a:p>
          <a:p>
            <a:r>
              <a:rPr lang="en-GB" sz="2800" dirty="0" smtClean="0">
                <a:latin typeface="Calibri" panose="020F0502020204030204" pitchFamily="34" charset="0"/>
                <a:ea typeface="Calibri" panose="020F0502020204030204" pitchFamily="34" charset="0"/>
                <a:cs typeface="Calibri" panose="020F0502020204030204" pitchFamily="34" charset="0"/>
              </a:rPr>
              <a:t>PGL – Wednesday 28</a:t>
            </a:r>
            <a:r>
              <a:rPr lang="en-GB" sz="2800" baseline="30000" dirty="0" smtClean="0">
                <a:latin typeface="Calibri" panose="020F0502020204030204" pitchFamily="34" charset="0"/>
                <a:ea typeface="Calibri" panose="020F0502020204030204" pitchFamily="34" charset="0"/>
                <a:cs typeface="Calibri" panose="020F0502020204030204" pitchFamily="34" charset="0"/>
              </a:rPr>
              <a:t>th</a:t>
            </a:r>
            <a:r>
              <a:rPr lang="en-GB" sz="2800" dirty="0" smtClean="0">
                <a:latin typeface="Calibri" panose="020F0502020204030204" pitchFamily="34" charset="0"/>
                <a:ea typeface="Calibri" panose="020F0502020204030204" pitchFamily="34" charset="0"/>
                <a:cs typeface="Calibri" panose="020F0502020204030204" pitchFamily="34" charset="0"/>
              </a:rPr>
              <a:t> April – Friday 30</a:t>
            </a:r>
            <a:r>
              <a:rPr lang="en-GB" sz="2800" baseline="30000" dirty="0" smtClean="0">
                <a:latin typeface="Calibri" panose="020F0502020204030204" pitchFamily="34" charset="0"/>
                <a:ea typeface="Calibri" panose="020F0502020204030204" pitchFamily="34" charset="0"/>
                <a:cs typeface="Calibri" panose="020F0502020204030204" pitchFamily="34" charset="0"/>
              </a:rPr>
              <a:t>th</a:t>
            </a:r>
            <a:r>
              <a:rPr lang="en-GB" sz="2800" dirty="0" smtClean="0">
                <a:latin typeface="Calibri" panose="020F0502020204030204" pitchFamily="34" charset="0"/>
                <a:ea typeface="Calibri" panose="020F0502020204030204" pitchFamily="34" charset="0"/>
                <a:cs typeface="Calibri" panose="020F0502020204030204" pitchFamily="34" charset="0"/>
              </a:rPr>
              <a:t> April</a:t>
            </a:r>
            <a:endParaRPr lang="en-GB" dirty="0">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p:cNvPicPr>
            <a:picLocks noChangeAspect="1"/>
          </p:cNvPicPr>
          <p:nvPr/>
        </p:nvPicPr>
        <p:blipFill>
          <a:blip r:embed="rId2"/>
          <a:stretch>
            <a:fillRect/>
          </a:stretch>
        </p:blipFill>
        <p:spPr>
          <a:xfrm>
            <a:off x="10038975" y="2374660"/>
            <a:ext cx="2017053" cy="1485225"/>
          </a:xfrm>
          <a:prstGeom prst="rect">
            <a:avLst/>
          </a:prstGeom>
        </p:spPr>
      </p:pic>
      <p:pic>
        <p:nvPicPr>
          <p:cNvPr id="7" name="Picture 6"/>
          <p:cNvPicPr>
            <a:picLocks noChangeAspect="1"/>
          </p:cNvPicPr>
          <p:nvPr/>
        </p:nvPicPr>
        <p:blipFill>
          <a:blip r:embed="rId3"/>
          <a:stretch>
            <a:fillRect/>
          </a:stretch>
        </p:blipFill>
        <p:spPr>
          <a:xfrm>
            <a:off x="10352833" y="4124890"/>
            <a:ext cx="1389335" cy="1526479"/>
          </a:xfrm>
          <a:prstGeom prst="rect">
            <a:avLst/>
          </a:prstGeom>
        </p:spPr>
      </p:pic>
      <p:pic>
        <p:nvPicPr>
          <p:cNvPr id="8" name="Picture 7"/>
          <p:cNvPicPr>
            <a:picLocks noChangeAspect="1"/>
          </p:cNvPicPr>
          <p:nvPr/>
        </p:nvPicPr>
        <p:blipFill>
          <a:blip r:embed="rId4"/>
          <a:stretch>
            <a:fillRect/>
          </a:stretch>
        </p:blipFill>
        <p:spPr>
          <a:xfrm>
            <a:off x="7100316" y="203518"/>
            <a:ext cx="1981477" cy="1648055"/>
          </a:xfrm>
          <a:prstGeom prst="rect">
            <a:avLst/>
          </a:prstGeom>
        </p:spPr>
      </p:pic>
    </p:spTree>
    <p:extLst>
      <p:ext uri="{BB962C8B-B14F-4D97-AF65-F5344CB8AC3E}">
        <p14:creationId xmlns:p14="http://schemas.microsoft.com/office/powerpoint/2010/main" val="38622149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1628" y="686751"/>
            <a:ext cx="8596668" cy="1320800"/>
          </a:xfrm>
        </p:spPr>
        <p:txBody>
          <a:bodyPr>
            <a:normAutofit fontScale="90000"/>
          </a:bodyPr>
          <a:lstStyle/>
          <a:p>
            <a:pPr algn="ctr"/>
            <a:r>
              <a:rPr lang="en-GB" sz="6700" dirty="0">
                <a:latin typeface="Calibri" panose="020F0502020204030204" pitchFamily="34" charset="0"/>
                <a:ea typeface="Calibri" panose="020F0502020204030204" pitchFamily="34" charset="0"/>
                <a:cs typeface="Calibri" panose="020F0502020204030204" pitchFamily="34" charset="0"/>
              </a:rPr>
              <a:t>Thankyou for attending.</a:t>
            </a:r>
            <a:r>
              <a:rPr lang="en-GB" dirty="0">
                <a:latin typeface="Calibri" panose="020F0502020204030204" pitchFamily="34" charset="0"/>
                <a:ea typeface="Calibri" panose="020F0502020204030204" pitchFamily="34" charset="0"/>
                <a:cs typeface="Calibri" panose="020F0502020204030204" pitchFamily="34" charset="0"/>
              </a:rPr>
              <a:t/>
            </a:r>
            <a:br>
              <a:rPr lang="en-GB" dirty="0">
                <a:latin typeface="Calibri" panose="020F0502020204030204" pitchFamily="34" charset="0"/>
                <a:ea typeface="Calibri" panose="020F0502020204030204" pitchFamily="34" charset="0"/>
                <a:cs typeface="Calibri" panose="020F0502020204030204" pitchFamily="34" charset="0"/>
              </a:rPr>
            </a:br>
            <a:endParaRPr lang="en-GB" dirty="0">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4C789689-B345-4EBB-AB8A-21418B5276D7}"/>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3626222" y="2428892"/>
            <a:ext cx="3142130" cy="3142130"/>
          </a:xfrm>
          <a:prstGeom prst="rect">
            <a:avLst/>
          </a:prstGeom>
        </p:spPr>
      </p:pic>
    </p:spTree>
    <p:extLst>
      <p:ext uri="{BB962C8B-B14F-4D97-AF65-F5344CB8AC3E}">
        <p14:creationId xmlns:p14="http://schemas.microsoft.com/office/powerpoint/2010/main" val="1726008996"/>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62d884eb-b5fa-4cea-a6e9-36ae7aead15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0E96D97969A1F48A58CF018F4774FB2" ma:contentTypeVersion="18" ma:contentTypeDescription="Create a new document." ma:contentTypeScope="" ma:versionID="9f08a27609286bd31a8f39c25941c1e7">
  <xsd:schema xmlns:xsd="http://www.w3.org/2001/XMLSchema" xmlns:xs="http://www.w3.org/2001/XMLSchema" xmlns:p="http://schemas.microsoft.com/office/2006/metadata/properties" xmlns:ns3="805b2f2a-cb09-4e7c-b55f-ff83a6c10664" xmlns:ns4="62d884eb-b5fa-4cea-a6e9-36ae7aead15c" targetNamespace="http://schemas.microsoft.com/office/2006/metadata/properties" ma:root="true" ma:fieldsID="4ca169c422c0703de74478f42e383a8f" ns3:_="" ns4:_="">
    <xsd:import namespace="805b2f2a-cb09-4e7c-b55f-ff83a6c10664"/>
    <xsd:import namespace="62d884eb-b5fa-4cea-a6e9-36ae7aead15c"/>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OCR" minOccurs="0"/>
                <xsd:element ref="ns4:MediaServiceLocation" minOccurs="0"/>
                <xsd:element ref="ns4:MediaServiceGenerationTime" minOccurs="0"/>
                <xsd:element ref="ns4:MediaServiceEventHashCode" minOccurs="0"/>
                <xsd:element ref="ns4:MediaServiceAutoKeyPoints" minOccurs="0"/>
                <xsd:element ref="ns4:MediaServiceKeyPoints" minOccurs="0"/>
                <xsd:element ref="ns4:MediaLengthInSeconds" minOccurs="0"/>
                <xsd:element ref="ns4:_activity" minOccurs="0"/>
                <xsd:element ref="ns4:MediaServiceObjectDetectorVersions"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5b2f2a-cb09-4e7c-b55f-ff83a6c10664"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2d884eb-b5fa-4cea-a6e9-36ae7aead15c"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19D2439-A957-48DF-A8A2-B1244C4091E8}">
  <ds:schemaRefs>
    <ds:schemaRef ds:uri="http://purl.org/dc/terms/"/>
    <ds:schemaRef ds:uri="http://www.w3.org/XML/1998/namespace"/>
    <ds:schemaRef ds:uri="http://purl.org/dc/elements/1.1/"/>
    <ds:schemaRef ds:uri="http://schemas.openxmlformats.org/package/2006/metadata/core-properties"/>
    <ds:schemaRef ds:uri="http://schemas.microsoft.com/office/2006/documentManagement/types"/>
    <ds:schemaRef ds:uri="62d884eb-b5fa-4cea-a6e9-36ae7aead15c"/>
    <ds:schemaRef ds:uri="805b2f2a-cb09-4e7c-b55f-ff83a6c10664"/>
    <ds:schemaRef ds:uri="http://schemas.microsoft.com/office/infopath/2007/PartnerControl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A6C72A4B-918A-4454-ADAD-E7F3982E52E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05b2f2a-cb09-4e7c-b55f-ff83a6c10664"/>
    <ds:schemaRef ds:uri="62d884eb-b5fa-4cea-a6e9-36ae7aead15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71A61BD-103F-4F1F-A46A-AF76656F2F1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Facet</Template>
  <TotalTime>1609</TotalTime>
  <Words>1183</Words>
  <Application>Microsoft Office PowerPoint</Application>
  <PresentationFormat>Widescreen</PresentationFormat>
  <Paragraphs>91</Paragraphs>
  <Slides>12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vt:i4>
      </vt:variant>
    </vt:vector>
  </HeadingPairs>
  <TitlesOfParts>
    <vt:vector size="21" baseType="lpstr">
      <vt:lpstr>Arial</vt:lpstr>
      <vt:lpstr>Calibri</vt:lpstr>
      <vt:lpstr>Letter-join 8</vt:lpstr>
      <vt:lpstr>Letter-join No-Lead 8</vt:lpstr>
      <vt:lpstr>Trebuchet MS</vt:lpstr>
      <vt:lpstr>Wingdings</vt:lpstr>
      <vt:lpstr>Wingdings 2</vt:lpstr>
      <vt:lpstr>Wingdings 3</vt:lpstr>
      <vt:lpstr>Facet</vt:lpstr>
      <vt:lpstr> Year 3 and 4  Information Evening 2026</vt:lpstr>
      <vt:lpstr>Class organisation…</vt:lpstr>
      <vt:lpstr>A typical school week…</vt:lpstr>
      <vt:lpstr>Expectations in Year 3 and 4…</vt:lpstr>
      <vt:lpstr>Our school learning powers…</vt:lpstr>
      <vt:lpstr>PowerPoint Presentation</vt:lpstr>
      <vt:lpstr>PowerPoint Presentation</vt:lpstr>
      <vt:lpstr>Handwriting &amp; Spelling…</vt:lpstr>
      <vt:lpstr>Maths</vt:lpstr>
      <vt:lpstr>Homework…</vt:lpstr>
      <vt:lpstr>Extra info…</vt:lpstr>
      <vt:lpstr>Thankyou for attending.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3 and 4 Information Evening</dc:title>
  <dc:creator>Edward Amesbury</dc:creator>
  <cp:lastModifiedBy>Dan Dixon</cp:lastModifiedBy>
  <cp:revision>142</cp:revision>
  <cp:lastPrinted>2018-10-09T11:57:45Z</cp:lastPrinted>
  <dcterms:created xsi:type="dcterms:W3CDTF">2018-10-03T15:29:39Z</dcterms:created>
  <dcterms:modified xsi:type="dcterms:W3CDTF">2026-09-16T14:57:07Z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0x01010020E96D97969A1F48A58CF018F4774FB2</vt:lpwstr>
  </property>
</Properties>
</file>