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21" r:id="rId1"/>
  </p:sldMasterIdLst>
  <p:sldIdLst>
    <p:sldId id="256" r:id="rId2"/>
    <p:sldId id="270" r:id="rId3"/>
    <p:sldId id="257" r:id="rId4"/>
    <p:sldId id="258" r:id="rId5"/>
    <p:sldId id="272" r:id="rId6"/>
    <p:sldId id="259" r:id="rId7"/>
    <p:sldId id="260" r:id="rId8"/>
    <p:sldId id="267" r:id="rId9"/>
    <p:sldId id="262" r:id="rId10"/>
    <p:sldId id="264"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23"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6879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9001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9185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2978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770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3226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8386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2997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933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02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1330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530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817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6531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265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843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9/14/2026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1186198"/>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 id="2147483934" r:id="rId13"/>
    <p:sldLayoutId id="2147483935" r:id="rId14"/>
    <p:sldLayoutId id="2147483936" r:id="rId15"/>
    <p:sldLayoutId id="214748393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Year 5 / 6</a:t>
            </a:r>
          </a:p>
        </p:txBody>
      </p:sp>
      <p:sp>
        <p:nvSpPr>
          <p:cNvPr id="3" name="Subtitle 2"/>
          <p:cNvSpPr>
            <a:spLocks noGrp="1"/>
          </p:cNvSpPr>
          <p:nvPr>
            <p:ph type="subTitle" idx="1"/>
          </p:nvPr>
        </p:nvSpPr>
        <p:spPr/>
        <p:txBody>
          <a:bodyPr>
            <a:normAutofit/>
          </a:bodyPr>
          <a:lstStyle/>
          <a:p>
            <a:r>
              <a:rPr lang="en-GB" sz="3600" b="1" dirty="0"/>
              <a:t>Information Evening</a:t>
            </a:r>
          </a:p>
        </p:txBody>
      </p:sp>
      <p:pic>
        <p:nvPicPr>
          <p:cNvPr id="4" name="Picture 2" descr="Saughall All Saints C of E Primary School">
            <a:extLst>
              <a:ext uri="{FF2B5EF4-FFF2-40B4-BE49-F238E27FC236}">
                <a16:creationId xmlns:a16="http://schemas.microsoft.com/office/drawing/2014/main" id="{420AC986-2AD5-4655-A36B-B671642B486C}"/>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604625" y="468562"/>
            <a:ext cx="7425684" cy="9715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611456E-2E5E-40F5-B7EC-4CCC93F5782C}"/>
              </a:ext>
            </a:extLst>
          </p:cNvPr>
          <p:cNvPicPr>
            <a:picLocks noChangeAspect="1"/>
          </p:cNvPicPr>
          <p:nvPr/>
        </p:nvPicPr>
        <p:blipFill>
          <a:blip r:embed="rId3"/>
          <a:stretch>
            <a:fillRect/>
          </a:stretch>
        </p:blipFill>
        <p:spPr>
          <a:xfrm>
            <a:off x="8150050" y="1728019"/>
            <a:ext cx="2905474" cy="2135348"/>
          </a:xfrm>
          <a:prstGeom prst="rect">
            <a:avLst/>
          </a:prstGeom>
        </p:spPr>
      </p:pic>
      <p:sp>
        <p:nvSpPr>
          <p:cNvPr id="6" name="Rectangle 5">
            <a:extLst>
              <a:ext uri="{FF2B5EF4-FFF2-40B4-BE49-F238E27FC236}">
                <a16:creationId xmlns:a16="http://schemas.microsoft.com/office/drawing/2014/main" id="{24279E99-CCAC-4FB0-B247-C135AB90783D}"/>
              </a:ext>
            </a:extLst>
          </p:cNvPr>
          <p:cNvSpPr/>
          <p:nvPr/>
        </p:nvSpPr>
        <p:spPr>
          <a:xfrm>
            <a:off x="3885253" y="5789273"/>
            <a:ext cx="7486650" cy="1200329"/>
          </a:xfrm>
          <a:prstGeom prst="rect">
            <a:avLst/>
          </a:prstGeom>
        </p:spPr>
        <p:txBody>
          <a:bodyPr wrap="square">
            <a:spAutoFit/>
          </a:bodyPr>
          <a:lstStyle/>
          <a:p>
            <a:pPr algn="ctr"/>
            <a:r>
              <a:rPr lang="en-GB" sz="3600" i="1" dirty="0">
                <a:latin typeface="Letter-join 8" panose="02000805000000020003" pitchFamily="50" charset="0"/>
              </a:rPr>
              <a:t>Becoming a more independent learner</a:t>
            </a:r>
            <a:r>
              <a:rPr lang="en-GB" sz="2800" i="1" dirty="0">
                <a:latin typeface="Comic Sans MS" panose="030F0702030302020204" pitchFamily="66" charset="0"/>
              </a:rPr>
              <a:t>.</a:t>
            </a:r>
          </a:p>
        </p:txBody>
      </p:sp>
    </p:spTree>
    <p:extLst>
      <p:ext uri="{BB962C8B-B14F-4D97-AF65-F5344CB8AC3E}">
        <p14:creationId xmlns:p14="http://schemas.microsoft.com/office/powerpoint/2010/main" val="827193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8437" y="116032"/>
            <a:ext cx="11429209" cy="6709529"/>
          </a:xfrm>
          <a:prstGeom prst="rect">
            <a:avLst/>
          </a:prstGeom>
        </p:spPr>
        <p:txBody>
          <a:bodyPr wrap="square" lIns="91440" tIns="45720" rIns="91440" bIns="45720" anchor="t">
            <a:spAutoFit/>
          </a:bodyPr>
          <a:lstStyle/>
          <a:p>
            <a:r>
              <a:rPr lang="en-GB" sz="3200" b="1" u="sng" dirty="0"/>
              <a:t>Homework:</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000" dirty="0"/>
              <a:t>Homework, as stated in the overview, will be sent home on a Wednesday/Thursday and is due in the following Tuesday. This will be a maths task, literacy task (grammar/punctuation or reading comprehension in their exercise books) or something relating to one of the foundation subjects.</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err="1"/>
              <a:t>Letterjoin</a:t>
            </a:r>
            <a:r>
              <a:rPr lang="en-US" sz="2000" dirty="0"/>
              <a:t> - </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a:t>For year 6, most of their homework is tailored to link with SATs.</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a:t>Spelling homework will be given as well as the spellings to learn for their test on a Monday. </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a:solidFill>
                  <a:schemeClr val="bg1"/>
                </a:solidFill>
              </a:rPr>
              <a:t>Time</a:t>
            </a:r>
            <a:r>
              <a:rPr lang="en-US" sz="2000" dirty="0"/>
              <a:t>stable Rockstars is available for the children to continue using it.</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000" dirty="0"/>
              <a:t>And of course the reading!</a:t>
            </a:r>
          </a:p>
          <a:p>
            <a:pPr marL="457200" indent="-457200">
              <a:buFont typeface="Arial" panose="020B0604020202020204" pitchFamily="34" charset="0"/>
              <a:buChar char="•"/>
            </a:pPr>
            <a:endParaRPr lang="en-US" sz="1400" dirty="0"/>
          </a:p>
          <a:p>
            <a:pPr marL="457200" indent="-457200">
              <a:buFont typeface="Arial" panose="020B0604020202020204" pitchFamily="34" charset="0"/>
              <a:buChar char="•"/>
            </a:pPr>
            <a:r>
              <a:rPr lang="en-GB" sz="2000" b="1" dirty="0">
                <a:latin typeface="Letter-join 8" panose="02000805000000020003" pitchFamily="50" charset="0"/>
              </a:rPr>
              <a:t>If there is any reason as to why your child is unable to hand in their homework, please send in a brief note to let us know.</a:t>
            </a:r>
          </a:p>
          <a:p>
            <a:pPr marL="457200" indent="-457200">
              <a:buFont typeface="Arial" panose="020B0604020202020204" pitchFamily="34" charset="0"/>
              <a:buChar char="•"/>
            </a:pPr>
            <a:endParaRPr lang="en-US" sz="2000" dirty="0"/>
          </a:p>
        </p:txBody>
      </p:sp>
      <p:pic>
        <p:nvPicPr>
          <p:cNvPr id="3" name="Picture 2">
            <a:extLst>
              <a:ext uri="{FF2B5EF4-FFF2-40B4-BE49-F238E27FC236}">
                <a16:creationId xmlns:a16="http://schemas.microsoft.com/office/drawing/2014/main" id="{7001C6BF-90A2-4D23-A4FA-825D5BEB7E85}"/>
              </a:ext>
            </a:extLst>
          </p:cNvPr>
          <p:cNvPicPr>
            <a:picLocks noChangeAspect="1"/>
          </p:cNvPicPr>
          <p:nvPr/>
        </p:nvPicPr>
        <p:blipFill>
          <a:blip r:embed="rId2"/>
          <a:stretch>
            <a:fillRect/>
          </a:stretch>
        </p:blipFill>
        <p:spPr>
          <a:xfrm>
            <a:off x="2492264" y="2499637"/>
            <a:ext cx="2165462" cy="689011"/>
          </a:xfrm>
          <a:prstGeom prst="rect">
            <a:avLst/>
          </a:prstGeom>
        </p:spPr>
      </p:pic>
    </p:spTree>
    <p:extLst>
      <p:ext uri="{BB962C8B-B14F-4D97-AF65-F5344CB8AC3E}">
        <p14:creationId xmlns:p14="http://schemas.microsoft.com/office/powerpoint/2010/main" val="3896307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5C023-488D-4960-A519-92468CB761AA}"/>
              </a:ext>
            </a:extLst>
          </p:cNvPr>
          <p:cNvSpPr>
            <a:spLocks noGrp="1"/>
          </p:cNvSpPr>
          <p:nvPr>
            <p:ph type="title"/>
          </p:nvPr>
        </p:nvSpPr>
        <p:spPr>
          <a:xfrm>
            <a:off x="1484311" y="685800"/>
            <a:ext cx="10018713" cy="775447"/>
          </a:xfrm>
        </p:spPr>
        <p:txBody>
          <a:bodyPr>
            <a:normAutofit/>
          </a:bodyPr>
          <a:lstStyle/>
          <a:p>
            <a:r>
              <a:rPr lang="en-US" dirty="0"/>
              <a:t>Additional information</a:t>
            </a:r>
            <a:endParaRPr lang="en-GB" dirty="0"/>
          </a:p>
        </p:txBody>
      </p:sp>
      <p:sp>
        <p:nvSpPr>
          <p:cNvPr id="3" name="Content Placeholder 2">
            <a:extLst>
              <a:ext uri="{FF2B5EF4-FFF2-40B4-BE49-F238E27FC236}">
                <a16:creationId xmlns:a16="http://schemas.microsoft.com/office/drawing/2014/main" id="{52C272EB-90F7-4D89-A4B7-53045BB47D36}"/>
              </a:ext>
            </a:extLst>
          </p:cNvPr>
          <p:cNvSpPr>
            <a:spLocks noGrp="1"/>
          </p:cNvSpPr>
          <p:nvPr>
            <p:ph idx="1"/>
          </p:nvPr>
        </p:nvSpPr>
        <p:spPr>
          <a:xfrm>
            <a:off x="1370010" y="1461247"/>
            <a:ext cx="10018713" cy="4661647"/>
          </a:xfrm>
        </p:spPr>
        <p:txBody>
          <a:bodyPr vert="horz" lIns="91440" tIns="45720" rIns="91440" bIns="45720" rtlCol="0" anchor="t">
            <a:noAutofit/>
          </a:bodyPr>
          <a:lstStyle/>
          <a:p>
            <a:pPr marL="0" indent="0">
              <a:buNone/>
            </a:pPr>
            <a:endParaRPr lang="en-US" dirty="0"/>
          </a:p>
          <a:p>
            <a:r>
              <a:rPr lang="en-US" sz="2000" dirty="0"/>
              <a:t>MacMillan coffee morning will be held on the 25</a:t>
            </a:r>
            <a:r>
              <a:rPr lang="en-US" sz="2000" baseline="30000" dirty="0"/>
              <a:t>th</a:t>
            </a:r>
            <a:r>
              <a:rPr lang="en-US" sz="2000" dirty="0"/>
              <a:t> September. Cake donations are very welcome and it would be lovely to see as many of you as possible.</a:t>
            </a:r>
          </a:p>
          <a:p>
            <a:r>
              <a:rPr lang="en-US" sz="2000" dirty="0"/>
              <a:t>Non-uniform days will be held in November to support the Christmas Fayre.</a:t>
            </a:r>
          </a:p>
          <a:p>
            <a:r>
              <a:rPr lang="en-US" sz="2000" dirty="0"/>
              <a:t>Year 5/6 Christmas service in December dates to be confirmed.</a:t>
            </a:r>
          </a:p>
          <a:p>
            <a:r>
              <a:rPr lang="en-US" sz="2000" dirty="0"/>
              <a:t>Panto Day – 16</a:t>
            </a:r>
            <a:r>
              <a:rPr lang="en-US" sz="2000" baseline="30000" dirty="0"/>
              <a:t>th</a:t>
            </a:r>
            <a:r>
              <a:rPr lang="en-US" sz="2000" dirty="0"/>
              <a:t> December at the Ellesmere Port Civic Hall.</a:t>
            </a:r>
          </a:p>
          <a:p>
            <a:r>
              <a:rPr lang="en-US" sz="2000" dirty="0"/>
              <a:t>End of term - Friday 18</a:t>
            </a:r>
            <a:r>
              <a:rPr lang="en-US" sz="2000" baseline="30000" dirty="0"/>
              <a:t>th</a:t>
            </a:r>
            <a:r>
              <a:rPr lang="en-US" sz="2000" dirty="0"/>
              <a:t> December.</a:t>
            </a:r>
          </a:p>
          <a:p>
            <a:r>
              <a:rPr lang="en-US" sz="2000" dirty="0"/>
              <a:t>SATs 10</a:t>
            </a:r>
            <a:r>
              <a:rPr lang="en-US" sz="2000" baseline="30000" dirty="0"/>
              <a:t>th</a:t>
            </a:r>
            <a:r>
              <a:rPr lang="en-US" sz="2000" dirty="0"/>
              <a:t> – 14</a:t>
            </a:r>
            <a:r>
              <a:rPr lang="en-US" sz="2000" baseline="30000" dirty="0"/>
              <a:t>th</a:t>
            </a:r>
            <a:r>
              <a:rPr lang="en-US" sz="2000" dirty="0"/>
              <a:t> May – information evening closer to the time.</a:t>
            </a:r>
          </a:p>
          <a:p>
            <a:endParaRPr lang="en-US" sz="2800" dirty="0"/>
          </a:p>
          <a:p>
            <a:endParaRPr lang="en-US" dirty="0"/>
          </a:p>
          <a:p>
            <a:endParaRPr lang="en-US" dirty="0"/>
          </a:p>
          <a:p>
            <a:endParaRPr lang="en-US" dirty="0"/>
          </a:p>
        </p:txBody>
      </p:sp>
    </p:spTree>
    <p:extLst>
      <p:ext uri="{BB962C8B-B14F-4D97-AF65-F5344CB8AC3E}">
        <p14:creationId xmlns:p14="http://schemas.microsoft.com/office/powerpoint/2010/main" val="375217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E5290-3591-4994-BDCA-BA130C29FC36}"/>
              </a:ext>
            </a:extLst>
          </p:cNvPr>
          <p:cNvSpPr>
            <a:spLocks noGrp="1"/>
          </p:cNvSpPr>
          <p:nvPr>
            <p:ph type="title"/>
          </p:nvPr>
        </p:nvSpPr>
        <p:spPr/>
        <p:txBody>
          <a:bodyPr/>
          <a:lstStyle/>
          <a:p>
            <a:r>
              <a:rPr lang="en-US" dirty="0"/>
              <a:t>Welcome  to our team</a:t>
            </a:r>
            <a:endParaRPr lang="en-GB" dirty="0"/>
          </a:p>
        </p:txBody>
      </p:sp>
      <p:sp>
        <p:nvSpPr>
          <p:cNvPr id="3" name="Content Placeholder 2">
            <a:extLst>
              <a:ext uri="{FF2B5EF4-FFF2-40B4-BE49-F238E27FC236}">
                <a16:creationId xmlns:a16="http://schemas.microsoft.com/office/drawing/2014/main" id="{7EA339FC-96FB-4241-B2B0-4D5278719814}"/>
              </a:ext>
            </a:extLst>
          </p:cNvPr>
          <p:cNvSpPr>
            <a:spLocks noGrp="1"/>
          </p:cNvSpPr>
          <p:nvPr>
            <p:ph idx="1"/>
          </p:nvPr>
        </p:nvSpPr>
        <p:spPr/>
        <p:txBody>
          <a:bodyPr vert="horz" lIns="91440" tIns="45720" rIns="91440" bIns="45720" rtlCol="0" anchor="t">
            <a:normAutofit fontScale="92500"/>
          </a:bodyPr>
          <a:lstStyle/>
          <a:p>
            <a:r>
              <a:rPr lang="en-US" sz="2400" dirty="0"/>
              <a:t>Yr 5/6 Teachers: </a:t>
            </a:r>
            <a:r>
              <a:rPr lang="en-US" sz="2400" dirty="0" err="1"/>
              <a:t>Mrs</a:t>
            </a:r>
            <a:r>
              <a:rPr lang="en-US" sz="2400" dirty="0"/>
              <a:t> Hughes, Mr Dewdney &amp; </a:t>
            </a:r>
            <a:r>
              <a:rPr lang="en-US" sz="2400" dirty="0" err="1"/>
              <a:t>Mrs</a:t>
            </a:r>
            <a:r>
              <a:rPr lang="en-US" sz="2400" dirty="0"/>
              <a:t> Ashdown</a:t>
            </a:r>
          </a:p>
          <a:p>
            <a:endParaRPr lang="en-US" sz="2400" dirty="0"/>
          </a:p>
          <a:p>
            <a:r>
              <a:rPr lang="en-US" sz="2400" dirty="0"/>
              <a:t>Mrs Cook joins us for year 6 Maths.</a:t>
            </a:r>
          </a:p>
          <a:p>
            <a:endParaRPr lang="en-US" sz="2400" dirty="0"/>
          </a:p>
          <a:p>
            <a:r>
              <a:rPr lang="en-US" sz="2400" dirty="0"/>
              <a:t>Teaching Assistant: </a:t>
            </a:r>
            <a:r>
              <a:rPr lang="en-US" sz="2400" dirty="0" err="1"/>
              <a:t>Mrs</a:t>
            </a:r>
            <a:r>
              <a:rPr lang="en-US" sz="2400" dirty="0"/>
              <a:t> Williams.</a:t>
            </a:r>
          </a:p>
          <a:p>
            <a:endParaRPr lang="en-US" sz="2400" dirty="0"/>
          </a:p>
          <a:p>
            <a:r>
              <a:rPr lang="en-US" sz="2400" dirty="0"/>
              <a:t>Mrs Mitchell &amp; </a:t>
            </a:r>
            <a:r>
              <a:rPr lang="en-US" sz="2400" dirty="0" err="1"/>
              <a:t>Mrs</a:t>
            </a:r>
            <a:r>
              <a:rPr lang="en-US" sz="2400" dirty="0"/>
              <a:t> Fabby support year 6 literacy, PPA and management time.</a:t>
            </a:r>
            <a:endParaRPr lang="en-GB" sz="2400" dirty="0"/>
          </a:p>
        </p:txBody>
      </p:sp>
    </p:spTree>
    <p:extLst>
      <p:ext uri="{BB962C8B-B14F-4D97-AF65-F5344CB8AC3E}">
        <p14:creationId xmlns:p14="http://schemas.microsoft.com/office/powerpoint/2010/main" val="2160407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56136" y="0"/>
            <a:ext cx="7819769" cy="923330"/>
          </a:xfrm>
          <a:prstGeom prst="rect">
            <a:avLst/>
          </a:prstGeom>
          <a:noFill/>
        </p:spPr>
        <p:txBody>
          <a:bodyPr wrap="none" lIns="91440" tIns="45720" rIns="91440" bIns="45720" anchor="t">
            <a:spAutoFit/>
          </a:bodyPr>
          <a:lstStyle/>
          <a:p>
            <a:pPr algn="ctr"/>
            <a:r>
              <a:rPr lang="en-US" sz="5400" b="0" cap="none" spc="0" dirty="0">
                <a:ln w="0"/>
                <a:effectLst>
                  <a:outerShdw blurRad="38100" dist="19050" dir="2700000" algn="tl" rotWithShape="0">
                    <a:schemeClr val="dk1">
                      <a:alpha val="40000"/>
                    </a:schemeClr>
                  </a:outerShdw>
                </a:effectLst>
              </a:rPr>
              <a:t>Typical </a:t>
            </a:r>
            <a:r>
              <a:rPr lang="en-US" sz="5400" dirty="0">
                <a:ln w="0"/>
                <a:effectLst>
                  <a:outerShdw blurRad="38100" dist="19050" dir="2700000" algn="tl" rotWithShape="0">
                    <a:schemeClr val="dk1">
                      <a:alpha val="40000"/>
                    </a:schemeClr>
                  </a:outerShdw>
                </a:effectLst>
              </a:rPr>
              <a:t>Day </a:t>
            </a:r>
            <a:r>
              <a:rPr lang="en-US" sz="5400" b="0" cap="none" spc="0" dirty="0">
                <a:ln w="0"/>
                <a:effectLst>
                  <a:outerShdw blurRad="38100" dist="19050" dir="2700000" algn="tl" rotWithShape="0">
                    <a:schemeClr val="dk1">
                      <a:alpha val="40000"/>
                    </a:schemeClr>
                  </a:outerShdw>
                </a:effectLst>
              </a:rPr>
              <a:t>in Year 5/6</a:t>
            </a:r>
          </a:p>
        </p:txBody>
      </p:sp>
      <p:sp>
        <p:nvSpPr>
          <p:cNvPr id="2" name="TextBox 1">
            <a:extLst>
              <a:ext uri="{FF2B5EF4-FFF2-40B4-BE49-F238E27FC236}">
                <a16:creationId xmlns:a16="http://schemas.microsoft.com/office/drawing/2014/main" id="{2333E246-0F25-42FD-96B4-6D4FABBA30A5}"/>
              </a:ext>
            </a:extLst>
          </p:cNvPr>
          <p:cNvSpPr txBox="1"/>
          <p:nvPr/>
        </p:nvSpPr>
        <p:spPr>
          <a:xfrm>
            <a:off x="3228574" y="1219200"/>
            <a:ext cx="8115300" cy="5355312"/>
          </a:xfrm>
          <a:prstGeom prst="rect">
            <a:avLst/>
          </a:prstGeom>
          <a:noFill/>
        </p:spPr>
        <p:txBody>
          <a:bodyPr wrap="square" rtlCol="0">
            <a:spAutoFit/>
          </a:bodyPr>
          <a:lstStyle/>
          <a:p>
            <a:pPr marL="285750" indent="-285750">
              <a:buFont typeface="Arial" panose="020B0604020202020204" pitchFamily="34" charset="0"/>
              <a:buChar char="•"/>
            </a:pPr>
            <a:r>
              <a:rPr lang="en-US" sz="3600" dirty="0"/>
              <a:t>Assembly every morning.</a:t>
            </a:r>
          </a:p>
          <a:p>
            <a:pPr marL="285750" indent="-285750">
              <a:buFont typeface="Arial" panose="020B0604020202020204" pitchFamily="34" charset="0"/>
              <a:buChar char="•"/>
            </a:pPr>
            <a:r>
              <a:rPr lang="en-US" sz="3600" dirty="0"/>
              <a:t>Spelling session</a:t>
            </a:r>
          </a:p>
          <a:p>
            <a:pPr marL="285750" indent="-285750">
              <a:buFont typeface="Arial" panose="020B0604020202020204" pitchFamily="34" charset="0"/>
              <a:buChar char="•"/>
            </a:pPr>
            <a:r>
              <a:rPr lang="en-US" sz="3600" dirty="0" err="1"/>
              <a:t>Maths</a:t>
            </a:r>
            <a:endParaRPr lang="en-US" sz="3600" dirty="0"/>
          </a:p>
          <a:p>
            <a:pPr marL="285750" indent="-285750">
              <a:buFont typeface="Arial" panose="020B0604020202020204" pitchFamily="34" charset="0"/>
              <a:buChar char="•"/>
            </a:pPr>
            <a:r>
              <a:rPr lang="en-US" sz="3600" dirty="0"/>
              <a:t>Break time</a:t>
            </a:r>
          </a:p>
          <a:p>
            <a:pPr marL="285750" indent="-285750">
              <a:buFont typeface="Arial" panose="020B0604020202020204" pitchFamily="34" charset="0"/>
              <a:buChar char="•"/>
            </a:pPr>
            <a:r>
              <a:rPr lang="en-US" sz="3600" dirty="0"/>
              <a:t>Literacy (</a:t>
            </a:r>
            <a:r>
              <a:rPr lang="en-US" sz="3600" dirty="0" err="1"/>
              <a:t>SPaG</a:t>
            </a:r>
            <a:r>
              <a:rPr lang="en-US" sz="3600" dirty="0"/>
              <a:t>, Writing, Reading)</a:t>
            </a:r>
          </a:p>
          <a:p>
            <a:pPr marL="285750" indent="-285750">
              <a:buFont typeface="Arial" panose="020B0604020202020204" pitchFamily="34" charset="0"/>
              <a:buChar char="•"/>
            </a:pPr>
            <a:r>
              <a:rPr lang="en-US" sz="3600" dirty="0"/>
              <a:t>Lunch</a:t>
            </a:r>
          </a:p>
          <a:p>
            <a:pPr marL="285750" indent="-285750">
              <a:buFont typeface="Arial" panose="020B0604020202020204" pitchFamily="34" charset="0"/>
              <a:buChar char="•"/>
            </a:pPr>
            <a:r>
              <a:rPr lang="en-US" sz="3600" dirty="0"/>
              <a:t>Foundation subjects: PE, Computing, Topic etc.</a:t>
            </a:r>
          </a:p>
          <a:p>
            <a:pPr marL="285750" indent="-285750">
              <a:buFont typeface="Arial" panose="020B0604020202020204" pitchFamily="34" charset="0"/>
              <a:buChar char="•"/>
            </a:pPr>
            <a:endParaRPr lang="en-US" sz="3600"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352731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995" y="-97653"/>
            <a:ext cx="9347463" cy="584775"/>
          </a:xfrm>
          <a:prstGeom prst="rect">
            <a:avLst/>
          </a:prstGeom>
          <a:noFill/>
        </p:spPr>
        <p:txBody>
          <a:bodyPr wrap="square" rtlCol="0">
            <a:spAutoFit/>
          </a:bodyPr>
          <a:lstStyle/>
          <a:p>
            <a:r>
              <a:rPr lang="en-GB" sz="3200" b="1" u="sng" dirty="0"/>
              <a:t>Reading</a:t>
            </a:r>
          </a:p>
        </p:txBody>
      </p:sp>
      <p:sp>
        <p:nvSpPr>
          <p:cNvPr id="7" name="TextBox 6">
            <a:extLst>
              <a:ext uri="{FF2B5EF4-FFF2-40B4-BE49-F238E27FC236}">
                <a16:creationId xmlns:a16="http://schemas.microsoft.com/office/drawing/2014/main" id="{EDA94861-B9D1-4B27-BC7E-15963A9EA9DF}"/>
              </a:ext>
            </a:extLst>
          </p:cNvPr>
          <p:cNvSpPr txBox="1"/>
          <p:nvPr/>
        </p:nvSpPr>
        <p:spPr>
          <a:xfrm>
            <a:off x="1713297" y="1174282"/>
            <a:ext cx="9192126" cy="3693319"/>
          </a:xfrm>
          <a:prstGeom prst="rect">
            <a:avLst/>
          </a:prstGeom>
          <a:noFill/>
        </p:spPr>
        <p:txBody>
          <a:bodyPr wrap="square" rtlCol="0">
            <a:spAutoFit/>
          </a:bodyPr>
          <a:lstStyle/>
          <a:p>
            <a:pPr fontAlgn="t"/>
            <a:r>
              <a:rPr lang="en-US" sz="2400" b="0" i="0" dirty="0">
                <a:effectLst/>
                <a:latin typeface="Segoe UI" panose="020B0502040204020203" pitchFamily="34" charset="0"/>
              </a:rPr>
              <a:t>This term, we are reading </a:t>
            </a:r>
            <a:r>
              <a:rPr lang="en-US" sz="2400" b="0" i="1" dirty="0">
                <a:effectLst/>
                <a:latin typeface="Segoe UI" panose="020B0502040204020203" pitchFamily="34" charset="0"/>
              </a:rPr>
              <a:t>Wonder</a:t>
            </a:r>
            <a:r>
              <a:rPr lang="en-US" sz="2400" b="0" i="0" dirty="0">
                <a:effectLst/>
                <a:latin typeface="Segoe UI" panose="020B0502040204020203" pitchFamily="34" charset="0"/>
              </a:rPr>
              <a:t>, the inspiring story of August Pullman, a boy who wants nothing more than to be treated like everybody else.</a:t>
            </a:r>
          </a:p>
          <a:p>
            <a:pPr fontAlgn="t"/>
            <a:endParaRPr lang="en-US" sz="2400" b="0" i="0" dirty="0">
              <a:effectLst/>
              <a:latin typeface="Segoe UI" panose="020B0502040204020203" pitchFamily="34" charset="0"/>
            </a:endParaRPr>
          </a:p>
          <a:p>
            <a:pPr fontAlgn="t"/>
            <a:r>
              <a:rPr lang="en-US" sz="2400" b="0" i="0" dirty="0">
                <a:effectLst/>
                <a:latin typeface="Segoe UI" panose="020B0502040204020203" pitchFamily="34" charset="0"/>
              </a:rPr>
              <a:t>Through this text, pupils will explore:</a:t>
            </a:r>
          </a:p>
          <a:p>
            <a:pPr fontAlgn="t"/>
            <a:r>
              <a:rPr lang="en-US" sz="2400" b="0" i="0" dirty="0">
                <a:effectLst/>
                <a:latin typeface="Segoe UI" panose="020B0502040204020203" pitchFamily="34" charset="0"/>
              </a:rPr>
              <a:t>💙 Kindness and empathy</a:t>
            </a:r>
            <a:br>
              <a:rPr lang="en-US" sz="2400" b="0" i="0" dirty="0">
                <a:effectLst/>
                <a:latin typeface="Segoe UI" panose="020B0502040204020203" pitchFamily="34" charset="0"/>
              </a:rPr>
            </a:br>
            <a:r>
              <a:rPr lang="en-US" sz="2400" b="0" i="0" dirty="0">
                <a:effectLst/>
                <a:latin typeface="Segoe UI" panose="020B0502040204020203" pitchFamily="34" charset="0"/>
              </a:rPr>
              <a:t>💙 Friendship and belonging</a:t>
            </a:r>
            <a:br>
              <a:rPr lang="en-US" sz="2400" b="0" i="0" dirty="0">
                <a:effectLst/>
                <a:latin typeface="Segoe UI" panose="020B0502040204020203" pitchFamily="34" charset="0"/>
              </a:rPr>
            </a:br>
            <a:r>
              <a:rPr lang="en-US" sz="2400" b="0" i="0" dirty="0">
                <a:effectLst/>
                <a:latin typeface="Segoe UI" panose="020B0502040204020203" pitchFamily="34" charset="0"/>
              </a:rPr>
              <a:t>💙 Resilience and courage</a:t>
            </a:r>
            <a:br>
              <a:rPr lang="en-US" sz="2400" b="0" i="0" dirty="0">
                <a:effectLst/>
                <a:latin typeface="Segoe UI" panose="020B0502040204020203" pitchFamily="34" charset="0"/>
              </a:rPr>
            </a:br>
            <a:r>
              <a:rPr lang="en-US" sz="2400" b="0" i="0" dirty="0">
                <a:effectLst/>
                <a:latin typeface="Segoe UI" panose="020B0502040204020203" pitchFamily="34" charset="0"/>
              </a:rPr>
              <a:t>💙 Understanding different perspectives</a:t>
            </a:r>
          </a:p>
          <a:p>
            <a:endParaRPr lang="en-GB" dirty="0"/>
          </a:p>
        </p:txBody>
      </p:sp>
      <p:pic>
        <p:nvPicPr>
          <p:cNvPr id="9" name="Picture 8">
            <a:extLst>
              <a:ext uri="{FF2B5EF4-FFF2-40B4-BE49-F238E27FC236}">
                <a16:creationId xmlns:a16="http://schemas.microsoft.com/office/drawing/2014/main" id="{E1977724-CFD5-4E0C-9496-16D9ECDF9245}"/>
              </a:ext>
            </a:extLst>
          </p:cNvPr>
          <p:cNvPicPr>
            <a:picLocks noChangeAspect="1"/>
          </p:cNvPicPr>
          <p:nvPr/>
        </p:nvPicPr>
        <p:blipFill>
          <a:blip r:embed="rId2"/>
          <a:stretch>
            <a:fillRect/>
          </a:stretch>
        </p:blipFill>
        <p:spPr>
          <a:xfrm>
            <a:off x="9571854" y="3089392"/>
            <a:ext cx="1834083" cy="2655052"/>
          </a:xfrm>
          <a:prstGeom prst="rect">
            <a:avLst/>
          </a:prstGeom>
        </p:spPr>
      </p:pic>
    </p:spTree>
    <p:extLst>
      <p:ext uri="{BB962C8B-B14F-4D97-AF65-F5344CB8AC3E}">
        <p14:creationId xmlns:p14="http://schemas.microsoft.com/office/powerpoint/2010/main" val="414974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DAAB-44EB-416A-A5AB-D216849E275F}"/>
              </a:ext>
            </a:extLst>
          </p:cNvPr>
          <p:cNvSpPr>
            <a:spLocks noGrp="1"/>
          </p:cNvSpPr>
          <p:nvPr>
            <p:ph type="title"/>
          </p:nvPr>
        </p:nvSpPr>
        <p:spPr>
          <a:xfrm>
            <a:off x="2275291" y="239099"/>
            <a:ext cx="8911687" cy="1280890"/>
          </a:xfrm>
        </p:spPr>
        <p:txBody>
          <a:bodyPr/>
          <a:lstStyle/>
          <a:p>
            <a:r>
              <a:rPr lang="en-GB" dirty="0"/>
              <a:t>What can you do to at home?</a:t>
            </a:r>
          </a:p>
        </p:txBody>
      </p:sp>
      <p:sp>
        <p:nvSpPr>
          <p:cNvPr id="10" name="TextBox 9">
            <a:extLst>
              <a:ext uri="{FF2B5EF4-FFF2-40B4-BE49-F238E27FC236}">
                <a16:creationId xmlns:a16="http://schemas.microsoft.com/office/drawing/2014/main" id="{CA302019-8A28-4446-B429-1B62001DCA45}"/>
              </a:ext>
            </a:extLst>
          </p:cNvPr>
          <p:cNvSpPr txBox="1"/>
          <p:nvPr/>
        </p:nvSpPr>
        <p:spPr>
          <a:xfrm>
            <a:off x="1809550" y="948690"/>
            <a:ext cx="8758990" cy="5909310"/>
          </a:xfrm>
          <a:prstGeom prst="rect">
            <a:avLst/>
          </a:prstGeom>
          <a:noFill/>
        </p:spPr>
        <p:txBody>
          <a:bodyPr wrap="square" rtlCol="0">
            <a:spAutoFit/>
          </a:bodyPr>
          <a:lstStyle/>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Just 10-15 minutes of reading, 3 times a week</a:t>
            </a:r>
            <a:r>
              <a:rPr lang="en-US" sz="1800" b="0" i="0" dirty="0">
                <a:effectLst/>
                <a:latin typeface="Segoe UI" panose="020B0502040204020203" pitchFamily="34" charset="0"/>
              </a:rPr>
              <a:t>, can have a huge impact on your child's confidence, vocabulary and learning.</a:t>
            </a:r>
          </a:p>
          <a:p>
            <a:pPr fontAlgn="t"/>
            <a:endParaRPr lang="en-US" sz="1800" b="0" i="0" dirty="0">
              <a:effectLst/>
              <a:latin typeface="Segoe UI" panose="020B0502040204020203" pitchFamily="34" charset="0"/>
            </a:endParaRPr>
          </a:p>
          <a:p>
            <a:pPr fontAlgn="t"/>
            <a:r>
              <a:rPr lang="en-US" sz="1800" b="1" i="0" dirty="0">
                <a:effectLst/>
                <a:latin typeface="Segoe UI" panose="020B0502040204020203" pitchFamily="34" charset="0"/>
              </a:rPr>
              <a:t>🏠 Easy Ways to Support Reading at Home:</a:t>
            </a:r>
          </a:p>
          <a:p>
            <a:pPr fontAlgn="t"/>
            <a:endParaRPr lang="en-US" sz="1800" b="1" i="0" dirty="0">
              <a:effectLst/>
              <a:latin typeface="Segoe UI" panose="020B0502040204020203" pitchFamily="34" charset="0"/>
            </a:endParaRPr>
          </a:p>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Be an audience</a:t>
            </a:r>
            <a:br>
              <a:rPr lang="en-US" sz="1800" b="0" i="0" dirty="0">
                <a:effectLst/>
                <a:latin typeface="Segoe UI" panose="020B0502040204020203" pitchFamily="34" charset="0"/>
              </a:rPr>
            </a:br>
            <a:r>
              <a:rPr lang="en-US" sz="1800" b="0" i="0" dirty="0">
                <a:effectLst/>
                <a:latin typeface="Segoe UI" panose="020B0502040204020203" pitchFamily="34" charset="0"/>
              </a:rPr>
              <a:t>Listen to your child read aloud and celebrate their progress.</a:t>
            </a:r>
          </a:p>
          <a:p>
            <a:pPr fontAlgn="t"/>
            <a:endParaRPr lang="en-US" sz="1800" b="0" i="0" dirty="0">
              <a:effectLst/>
              <a:latin typeface="Segoe UI" panose="020B0502040204020203" pitchFamily="34" charset="0"/>
            </a:endParaRPr>
          </a:p>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Share the story</a:t>
            </a:r>
            <a:br>
              <a:rPr lang="en-US" sz="1800" b="0" i="0" dirty="0">
                <a:effectLst/>
                <a:latin typeface="Segoe UI" panose="020B0502040204020203" pitchFamily="34" charset="0"/>
              </a:rPr>
            </a:br>
            <a:r>
              <a:rPr lang="en-US" sz="1800" b="0" i="0" dirty="0">
                <a:effectLst/>
                <a:latin typeface="Segoe UI" panose="020B0502040204020203" pitchFamily="34" charset="0"/>
              </a:rPr>
              <a:t>Take turns reading a page or chapter together.</a:t>
            </a:r>
          </a:p>
          <a:p>
            <a:pPr fontAlgn="t"/>
            <a:endParaRPr lang="en-US" sz="1800" b="0" i="0" dirty="0">
              <a:effectLst/>
              <a:latin typeface="Segoe UI" panose="020B0502040204020203" pitchFamily="34" charset="0"/>
            </a:endParaRPr>
          </a:p>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Talk about the book</a:t>
            </a:r>
            <a:br>
              <a:rPr lang="en-US" sz="1800" b="0" i="0" dirty="0">
                <a:effectLst/>
                <a:latin typeface="Segoe UI" panose="020B0502040204020203" pitchFamily="34" charset="0"/>
              </a:rPr>
            </a:br>
            <a:r>
              <a:rPr lang="en-US" sz="1800" b="0" i="0" dirty="0">
                <a:effectLst/>
                <a:latin typeface="Segoe UI" panose="020B0502040204020203" pitchFamily="34" charset="0"/>
              </a:rPr>
              <a:t>Discuss favourite characters, exciting moments and surprising events.</a:t>
            </a:r>
          </a:p>
          <a:p>
            <a:pPr fontAlgn="t"/>
            <a:endParaRPr lang="en-US" sz="1800" b="0" i="0" dirty="0">
              <a:effectLst/>
              <a:latin typeface="Segoe UI" panose="020B0502040204020203" pitchFamily="34" charset="0"/>
            </a:endParaRPr>
          </a:p>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Explore new words</a:t>
            </a:r>
            <a:br>
              <a:rPr lang="en-US" sz="1800" b="0" i="0" dirty="0">
                <a:effectLst/>
                <a:latin typeface="Segoe UI" panose="020B0502040204020203" pitchFamily="34" charset="0"/>
              </a:rPr>
            </a:br>
            <a:r>
              <a:rPr lang="en-US" sz="1800" b="0" i="0" dirty="0">
                <a:effectLst/>
                <a:latin typeface="Segoe UI" panose="020B0502040204020203" pitchFamily="34" charset="0"/>
              </a:rPr>
              <a:t>Spot interesting vocabulary and work out meanings together.</a:t>
            </a:r>
          </a:p>
          <a:p>
            <a:pPr fontAlgn="t"/>
            <a:endParaRPr lang="en-US" sz="1800" b="0" i="0" dirty="0">
              <a:effectLst/>
              <a:latin typeface="Segoe UI" panose="020B0502040204020203" pitchFamily="34" charset="0"/>
            </a:endParaRPr>
          </a:p>
          <a:p>
            <a:pPr fontAlgn="t"/>
            <a:r>
              <a:rPr lang="en-US" sz="1800" b="0" i="0" dirty="0">
                <a:effectLst/>
                <a:latin typeface="Segoe UI" panose="020B0502040204020203" pitchFamily="34" charset="0"/>
              </a:rPr>
              <a:t>📰 </a:t>
            </a:r>
            <a:r>
              <a:rPr lang="en-US" sz="1800" b="1" i="0" dirty="0">
                <a:effectLst/>
                <a:latin typeface="Segoe UI" panose="020B0502040204020203" pitchFamily="34" charset="0"/>
              </a:rPr>
              <a:t>Read anything, anywhere!</a:t>
            </a:r>
            <a:br>
              <a:rPr lang="en-US" sz="1800" b="0" i="0" dirty="0">
                <a:effectLst/>
                <a:latin typeface="Segoe UI" panose="020B0502040204020203" pitchFamily="34" charset="0"/>
              </a:rPr>
            </a:br>
            <a:r>
              <a:rPr lang="en-US" sz="1800" b="0" i="0" dirty="0">
                <a:effectLst/>
                <a:latin typeface="Segoe UI" panose="020B0502040204020203" pitchFamily="34" charset="0"/>
              </a:rPr>
              <a:t>Books, comics, magazines, recipes, websites, instructions, audio books and newspapers all count!</a:t>
            </a:r>
          </a:p>
          <a:p>
            <a:endParaRPr lang="en-GB" dirty="0"/>
          </a:p>
        </p:txBody>
      </p:sp>
      <p:sp>
        <p:nvSpPr>
          <p:cNvPr id="3" name="TextBox 2">
            <a:extLst>
              <a:ext uri="{FF2B5EF4-FFF2-40B4-BE49-F238E27FC236}">
                <a16:creationId xmlns:a16="http://schemas.microsoft.com/office/drawing/2014/main" id="{9FD7EE52-561E-41D8-A63E-12FB832D918E}"/>
              </a:ext>
            </a:extLst>
          </p:cNvPr>
          <p:cNvSpPr txBox="1"/>
          <p:nvPr/>
        </p:nvSpPr>
        <p:spPr>
          <a:xfrm>
            <a:off x="9914021" y="2406316"/>
            <a:ext cx="1790299" cy="584775"/>
          </a:xfrm>
          <a:prstGeom prst="rect">
            <a:avLst/>
          </a:prstGeom>
          <a:noFill/>
        </p:spPr>
        <p:txBody>
          <a:bodyPr wrap="square" rtlCol="0">
            <a:spAutoFit/>
          </a:bodyPr>
          <a:lstStyle/>
          <a:p>
            <a:r>
              <a:rPr lang="en-GB" sz="1600" dirty="0"/>
              <a:t>Reading Rocket</a:t>
            </a:r>
          </a:p>
          <a:p>
            <a:endParaRPr lang="en-GB" sz="1600" dirty="0"/>
          </a:p>
        </p:txBody>
      </p:sp>
      <p:pic>
        <p:nvPicPr>
          <p:cNvPr id="5" name="Picture 4">
            <a:extLst>
              <a:ext uri="{FF2B5EF4-FFF2-40B4-BE49-F238E27FC236}">
                <a16:creationId xmlns:a16="http://schemas.microsoft.com/office/drawing/2014/main" id="{EC9C5F0E-44CE-4899-9E2C-DD81C63A234B}"/>
              </a:ext>
            </a:extLst>
          </p:cNvPr>
          <p:cNvPicPr>
            <a:picLocks noChangeAspect="1"/>
          </p:cNvPicPr>
          <p:nvPr/>
        </p:nvPicPr>
        <p:blipFill>
          <a:blip r:embed="rId2"/>
          <a:stretch>
            <a:fillRect/>
          </a:stretch>
        </p:blipFill>
        <p:spPr>
          <a:xfrm>
            <a:off x="10418948" y="2814264"/>
            <a:ext cx="917622" cy="1089081"/>
          </a:xfrm>
          <a:prstGeom prst="rect">
            <a:avLst/>
          </a:prstGeom>
        </p:spPr>
      </p:pic>
    </p:spTree>
    <p:extLst>
      <p:ext uri="{BB962C8B-B14F-4D97-AF65-F5344CB8AC3E}">
        <p14:creationId xmlns:p14="http://schemas.microsoft.com/office/powerpoint/2010/main" val="2702643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35131" y="-5417"/>
            <a:ext cx="11425646" cy="1261884"/>
          </a:xfrm>
          <a:prstGeom prst="rect">
            <a:avLst/>
          </a:prstGeom>
        </p:spPr>
        <p:txBody>
          <a:bodyPr wrap="square">
            <a:spAutoFit/>
          </a:bodyPr>
          <a:lstStyle/>
          <a:p>
            <a:r>
              <a:rPr lang="en-GB" sz="3200" b="1" u="sng" dirty="0"/>
              <a:t>Literacy:</a:t>
            </a:r>
          </a:p>
          <a:p>
            <a:pPr marL="457200" indent="-457200">
              <a:buFont typeface="Arial" panose="020B0604020202020204" pitchFamily="34" charset="0"/>
              <a:buChar char="•"/>
            </a:pPr>
            <a:endParaRPr lang="en-GB" sz="2200" dirty="0"/>
          </a:p>
          <a:p>
            <a:pPr marL="457200" indent="-457200">
              <a:buFont typeface="Arial" panose="020B0604020202020204" pitchFamily="34" charset="0"/>
              <a:buChar char="•"/>
            </a:pPr>
            <a:endParaRPr lang="en-GB" sz="2200" dirty="0"/>
          </a:p>
        </p:txBody>
      </p:sp>
      <p:sp>
        <p:nvSpPr>
          <p:cNvPr id="4" name="TextBox 3">
            <a:extLst>
              <a:ext uri="{FF2B5EF4-FFF2-40B4-BE49-F238E27FC236}">
                <a16:creationId xmlns:a16="http://schemas.microsoft.com/office/drawing/2014/main" id="{FE5E3269-8B7C-4F9A-8051-BCC40CD45002}"/>
              </a:ext>
            </a:extLst>
          </p:cNvPr>
          <p:cNvSpPr txBox="1"/>
          <p:nvPr/>
        </p:nvSpPr>
        <p:spPr>
          <a:xfrm>
            <a:off x="6400800" y="1123950"/>
            <a:ext cx="5259977" cy="369332"/>
          </a:xfrm>
          <a:prstGeom prst="rect">
            <a:avLst/>
          </a:prstGeom>
          <a:noFill/>
        </p:spPr>
        <p:txBody>
          <a:bodyPr wrap="square" rtlCol="0">
            <a:spAutoFit/>
          </a:bodyPr>
          <a:lstStyle/>
          <a:p>
            <a:endParaRPr lang="en-US" dirty="0"/>
          </a:p>
        </p:txBody>
      </p:sp>
      <p:sp>
        <p:nvSpPr>
          <p:cNvPr id="2" name="TextBox 1">
            <a:extLst>
              <a:ext uri="{FF2B5EF4-FFF2-40B4-BE49-F238E27FC236}">
                <a16:creationId xmlns:a16="http://schemas.microsoft.com/office/drawing/2014/main" id="{91779849-7A60-475A-BCFF-781E1A0A7F4B}"/>
              </a:ext>
            </a:extLst>
          </p:cNvPr>
          <p:cNvSpPr txBox="1"/>
          <p:nvPr/>
        </p:nvSpPr>
        <p:spPr>
          <a:xfrm>
            <a:off x="2066924" y="625525"/>
            <a:ext cx="8905875" cy="1754326"/>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p:txBody>
      </p:sp>
      <p:graphicFrame>
        <p:nvGraphicFramePr>
          <p:cNvPr id="9" name="Table 8">
            <a:extLst>
              <a:ext uri="{FF2B5EF4-FFF2-40B4-BE49-F238E27FC236}">
                <a16:creationId xmlns:a16="http://schemas.microsoft.com/office/drawing/2014/main" id="{377E5547-BC46-4F0C-AB1E-6A342B70FFA8}"/>
              </a:ext>
            </a:extLst>
          </p:cNvPr>
          <p:cNvGraphicFramePr>
            <a:graphicFrameLocks noGrp="1"/>
          </p:cNvGraphicFramePr>
          <p:nvPr>
            <p:extLst>
              <p:ext uri="{D42A27DB-BD31-4B8C-83A1-F6EECF244321}">
                <p14:modId xmlns:p14="http://schemas.microsoft.com/office/powerpoint/2010/main" val="3325066258"/>
              </p:ext>
            </p:extLst>
          </p:nvPr>
        </p:nvGraphicFramePr>
        <p:xfrm>
          <a:off x="1809549" y="625525"/>
          <a:ext cx="9673390" cy="6415983"/>
        </p:xfrm>
        <a:graphic>
          <a:graphicData uri="http://schemas.openxmlformats.org/drawingml/2006/table">
            <a:tbl>
              <a:tblPr/>
              <a:tblGrid>
                <a:gridCol w="9673390">
                  <a:extLst>
                    <a:ext uri="{9D8B030D-6E8A-4147-A177-3AD203B41FA5}">
                      <a16:colId xmlns:a16="http://schemas.microsoft.com/office/drawing/2014/main" val="3281289897"/>
                    </a:ext>
                  </a:extLst>
                </a:gridCol>
              </a:tblGrid>
              <a:tr h="5298342">
                <a:tc>
                  <a:txBody>
                    <a:bodyPr/>
                    <a:lstStyle/>
                    <a:p>
                      <a:pPr fontAlgn="t"/>
                      <a:r>
                        <a:rPr lang="en-US" sz="1600" b="1" i="0" dirty="0">
                          <a:effectLst/>
                          <a:latin typeface="Segoe UI" panose="020B0502040204020203" pitchFamily="34" charset="0"/>
                        </a:rPr>
                        <a:t>✍️ English This Term</a:t>
                      </a:r>
                    </a:p>
                    <a:p>
                      <a:pPr fontAlgn="t"/>
                      <a:r>
                        <a:rPr lang="en-US" sz="1600" b="0" i="0" dirty="0">
                          <a:effectLst/>
                          <a:latin typeface="Segoe UI" panose="020B0502040204020203" pitchFamily="34" charset="0"/>
                        </a:rPr>
                        <a:t>This term, our writing lessons are inspired by two engaging texts:</a:t>
                      </a:r>
                    </a:p>
                    <a:p>
                      <a:pPr fontAlgn="t"/>
                      <a:endParaRPr lang="en-US" sz="1600" b="0" i="0" dirty="0">
                        <a:effectLst/>
                        <a:latin typeface="Segoe UI" panose="020B0502040204020203" pitchFamily="34" charset="0"/>
                      </a:endParaRPr>
                    </a:p>
                    <a:p>
                      <a:pPr fontAlgn="t"/>
                      <a:r>
                        <a:rPr lang="en-US" sz="1600" b="0" i="0" dirty="0">
                          <a:effectLst/>
                          <a:latin typeface="Segoe UI" panose="020B0502040204020203" pitchFamily="34" charset="0"/>
                        </a:rPr>
                        <a:t>⭐ </a:t>
                      </a:r>
                      <a:r>
                        <a:rPr lang="en-US" sz="1600" b="1" i="0" dirty="0">
                          <a:effectLst/>
                          <a:latin typeface="Segoe UI" panose="020B0502040204020203" pitchFamily="34" charset="0"/>
                        </a:rPr>
                        <a:t>Star of Fear, Star of Hope</a:t>
                      </a:r>
                      <a:r>
                        <a:rPr lang="en-US" sz="1600" b="0" i="0" dirty="0">
                          <a:effectLst/>
                          <a:latin typeface="Segoe UI" panose="020B0502040204020203" pitchFamily="34" charset="0"/>
                        </a:rPr>
                        <a:t> – a moving story about 2 friends whose lives change forever during WWII.</a:t>
                      </a:r>
                      <a:br>
                        <a:rPr lang="en-US" sz="1600" b="0" i="0" dirty="0">
                          <a:effectLst/>
                          <a:latin typeface="Segoe UI" panose="020B0502040204020203" pitchFamily="34" charset="0"/>
                        </a:rPr>
                      </a:br>
                      <a:r>
                        <a:rPr lang="en-US" sz="1600" b="0" i="0" dirty="0">
                          <a:effectLst/>
                          <a:latin typeface="Segoe UI" panose="020B0502040204020203" pitchFamily="34" charset="0"/>
                        </a:rPr>
                        <a:t>🚀 </a:t>
                      </a:r>
                      <a:r>
                        <a:rPr lang="en-US" sz="1600" b="1" i="0" dirty="0">
                          <a:effectLst/>
                          <a:latin typeface="Segoe UI" panose="020B0502040204020203" pitchFamily="34" charset="0"/>
                        </a:rPr>
                        <a:t>The Darkest Dark</a:t>
                      </a:r>
                      <a:r>
                        <a:rPr lang="en-US" sz="1600" b="0" i="0" dirty="0">
                          <a:effectLst/>
                          <a:latin typeface="Segoe UI" panose="020B0502040204020203" pitchFamily="34" charset="0"/>
                        </a:rPr>
                        <a:t> a true story about Chris Hadfield’s dream of becoming an astronaut.</a:t>
                      </a:r>
                    </a:p>
                    <a:p>
                      <a:pPr fontAlgn="t"/>
                      <a:endParaRPr lang="en-US" sz="1600" b="0" i="0" dirty="0">
                        <a:effectLst/>
                        <a:latin typeface="Segoe UI" panose="020B0502040204020203" pitchFamily="34" charset="0"/>
                      </a:endParaRPr>
                    </a:p>
                    <a:p>
                      <a:pPr fontAlgn="t"/>
                      <a:r>
                        <a:rPr lang="en-US" sz="1600" b="0" i="0" dirty="0">
                          <a:effectLst/>
                          <a:latin typeface="Segoe UI" panose="020B0502040204020203" pitchFamily="34" charset="0"/>
                        </a:rPr>
                        <a:t>Through these books, children will explore themes of courage, hope, resilience and determination while developing their skills as writers.</a:t>
                      </a:r>
                    </a:p>
                    <a:p>
                      <a:pPr fontAlgn="t"/>
                      <a:endParaRPr lang="en-US" sz="1600" b="0" i="0" dirty="0">
                        <a:effectLst/>
                        <a:latin typeface="Segoe UI" panose="020B0502040204020203" pitchFamily="34" charset="0"/>
                      </a:endParaRPr>
                    </a:p>
                    <a:p>
                      <a:pPr fontAlgn="t"/>
                      <a:r>
                        <a:rPr lang="en-US" sz="1600" b="1" i="0" dirty="0">
                          <a:effectLst/>
                          <a:latin typeface="Segoe UI" panose="020B0502040204020203" pitchFamily="34" charset="0"/>
                        </a:rPr>
                        <a:t>📖 Writing</a:t>
                      </a:r>
                    </a:p>
                    <a:p>
                      <a:pPr fontAlgn="t"/>
                      <a:r>
                        <a:rPr lang="en-US" sz="1600" b="0" i="0" dirty="0">
                          <a:effectLst/>
                          <a:latin typeface="Segoe UI" panose="020B0502040204020203" pitchFamily="34" charset="0"/>
                        </a:rPr>
                        <a:t>Children will immerse themselves in both texts, exploring characters, settings and key themes before creating their own pieces of writing. They will learn how to plan, draft, edit and improve their work, using ambitious vocabulary and a range of writing techniques to engage their readers.</a:t>
                      </a:r>
                    </a:p>
                    <a:p>
                      <a:pPr fontAlgn="t"/>
                      <a:endParaRPr lang="en-US" sz="1600" b="0" i="0" dirty="0">
                        <a:effectLst/>
                        <a:latin typeface="Segoe UI" panose="020B0502040204020203" pitchFamily="34" charset="0"/>
                      </a:endParaRPr>
                    </a:p>
                    <a:p>
                      <a:pPr fontAlgn="t"/>
                      <a:r>
                        <a:rPr lang="en-US" sz="1600" b="1" i="0" dirty="0">
                          <a:effectLst/>
                          <a:latin typeface="Segoe UI" panose="020B0502040204020203" pitchFamily="34" charset="0"/>
                        </a:rPr>
                        <a:t>✍️ Spelling, Handwriting, Grammar &amp; Punctuation</a:t>
                      </a:r>
                    </a:p>
                    <a:p>
                      <a:pPr fontAlgn="t"/>
                      <a:r>
                        <a:rPr lang="en-US" sz="1600" b="0" i="0" dirty="0">
                          <a:effectLst/>
                          <a:latin typeface="Segoe UI" panose="020B0502040204020203" pitchFamily="34" charset="0"/>
                        </a:rPr>
                        <a:t>Alongside their writing lessons, children take part in regular spelling, handwriting and </a:t>
                      </a:r>
                      <a:r>
                        <a:rPr lang="en-US" sz="1600" b="0" i="0" dirty="0" err="1">
                          <a:effectLst/>
                          <a:latin typeface="Segoe UI" panose="020B0502040204020203" pitchFamily="34" charset="0"/>
                        </a:rPr>
                        <a:t>SPaG</a:t>
                      </a:r>
                      <a:r>
                        <a:rPr lang="en-US" sz="1600" b="0" i="0" dirty="0">
                          <a:effectLst/>
                          <a:latin typeface="Segoe UI" panose="020B0502040204020203" pitchFamily="34" charset="0"/>
                        </a:rPr>
                        <a:t> sessions. Skills are </a:t>
                      </a:r>
                      <a:r>
                        <a:rPr lang="en-US" sz="1600" b="0" i="0" dirty="0" err="1">
                          <a:effectLst/>
                          <a:latin typeface="Segoe UI" panose="020B0502040204020203" pitchFamily="34" charset="0"/>
                        </a:rPr>
                        <a:t>practised</a:t>
                      </a:r>
                      <a:r>
                        <a:rPr lang="en-US" sz="1600" b="0" i="0" dirty="0">
                          <a:effectLst/>
                          <a:latin typeface="Segoe UI" panose="020B0502040204020203" pitchFamily="34" charset="0"/>
                        </a:rPr>
                        <a:t> both in discrete lessons and applied across all areas of writing to help children become confident and effective communicators.</a:t>
                      </a:r>
                    </a:p>
                    <a:p>
                      <a:pPr fontAlgn="t"/>
                      <a:endParaRPr lang="en-US" sz="1600" b="0" i="0" dirty="0">
                        <a:effectLst/>
                        <a:latin typeface="Segoe UI" panose="020B0502040204020203" pitchFamily="34" charset="0"/>
                      </a:endParaRPr>
                    </a:p>
                    <a:p>
                      <a:pPr fontAlgn="t"/>
                      <a:r>
                        <a:rPr lang="en-US" sz="1600" b="1" i="0" dirty="0">
                          <a:effectLst/>
                          <a:latin typeface="Segoe UI" panose="020B0502040204020203" pitchFamily="34" charset="0"/>
                        </a:rPr>
                        <a:t>🌟 Supporting Every Child</a:t>
                      </a:r>
                    </a:p>
                    <a:p>
                      <a:pPr fontAlgn="t"/>
                      <a:r>
                        <a:rPr lang="en-US" sz="1600" b="0" i="0" dirty="0">
                          <a:effectLst/>
                          <a:latin typeface="Segoe UI" panose="020B0502040204020203" pitchFamily="34" charset="0"/>
                        </a:rPr>
                        <a:t>To ensure all pupils receive teaching that is closely matched to their age-related expectations, the Year 5 and Year 6 classes have been </a:t>
                      </a:r>
                      <a:r>
                        <a:rPr lang="en-US" sz="1600" b="0" i="0" dirty="0" err="1">
                          <a:effectLst/>
                          <a:latin typeface="Segoe UI" panose="020B0502040204020203" pitchFamily="34" charset="0"/>
                        </a:rPr>
                        <a:t>reorganised</a:t>
                      </a:r>
                      <a:r>
                        <a:rPr lang="en-US" sz="1600" b="0" i="0" dirty="0">
                          <a:effectLst/>
                          <a:latin typeface="Segoe UI" panose="020B0502040204020203" pitchFamily="34" charset="0"/>
                        </a:rPr>
                        <a:t> into </a:t>
                      </a:r>
                      <a:r>
                        <a:rPr lang="en-US" sz="1600" b="1" i="0" dirty="0">
                          <a:effectLst/>
                          <a:latin typeface="Segoe UI" panose="020B0502040204020203" pitchFamily="34" charset="0"/>
                        </a:rPr>
                        <a:t>two Year 5 classes and two Year 6 classes</a:t>
                      </a:r>
                      <a:r>
                        <a:rPr lang="en-US" sz="1600" b="0" i="0" dirty="0">
                          <a:effectLst/>
                          <a:latin typeface="Segoe UI" panose="020B0502040204020203" pitchFamily="34" charset="0"/>
                        </a:rPr>
                        <a:t>. This allows teachers to provide more targeted support and challenge, helping every child make the best possible progress throughout the year.</a:t>
                      </a:r>
                    </a:p>
                    <a:p>
                      <a:pPr fontAlgn="t"/>
                      <a:endParaRPr lang="en-US" sz="1600" b="0" i="0" dirty="0">
                        <a:effectLst/>
                        <a:latin typeface="Segoe UI" panose="020B0502040204020203" pitchFamily="34" charset="0"/>
                      </a:endParaRPr>
                    </a:p>
                  </a:txBody>
                  <a:tcPr marL="52516" marR="52516" marT="26258" marB="26258">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2443203342"/>
                  </a:ext>
                </a:extLst>
              </a:tr>
              <a:tr h="267467">
                <a:tc>
                  <a:txBody>
                    <a:bodyPr/>
                    <a:lstStyle/>
                    <a:p>
                      <a:endParaRPr lang="en-GB" sz="1000" dirty="0"/>
                    </a:p>
                  </a:txBody>
                  <a:tcPr marL="52516" marR="52516" marT="26258" marB="26258">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1508985511"/>
                  </a:ext>
                </a:extLst>
              </a:tr>
            </a:tbl>
          </a:graphicData>
        </a:graphic>
      </p:graphicFrame>
    </p:spTree>
    <p:extLst>
      <p:ext uri="{BB962C8B-B14F-4D97-AF65-F5344CB8AC3E}">
        <p14:creationId xmlns:p14="http://schemas.microsoft.com/office/powerpoint/2010/main" val="2429714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612464-0E93-4D93-A5D6-841DA5803290}"/>
              </a:ext>
            </a:extLst>
          </p:cNvPr>
          <p:cNvGraphicFramePr>
            <a:graphicFrameLocks noGrp="1"/>
          </p:cNvGraphicFramePr>
          <p:nvPr>
            <p:extLst>
              <p:ext uri="{D42A27DB-BD31-4B8C-83A1-F6EECF244321}">
                <p14:modId xmlns:p14="http://schemas.microsoft.com/office/powerpoint/2010/main" val="1945913216"/>
              </p:ext>
            </p:extLst>
          </p:nvPr>
        </p:nvGraphicFramePr>
        <p:xfrm>
          <a:off x="2146434" y="577516"/>
          <a:ext cx="9143999" cy="6531335"/>
        </p:xfrm>
        <a:graphic>
          <a:graphicData uri="http://schemas.openxmlformats.org/drawingml/2006/table">
            <a:tbl>
              <a:tblPr/>
              <a:tblGrid>
                <a:gridCol w="9143999">
                  <a:extLst>
                    <a:ext uri="{9D8B030D-6E8A-4147-A177-3AD203B41FA5}">
                      <a16:colId xmlns:a16="http://schemas.microsoft.com/office/drawing/2014/main" val="562187463"/>
                    </a:ext>
                  </a:extLst>
                </a:gridCol>
              </a:tblGrid>
              <a:tr h="5336241">
                <a:tc>
                  <a:txBody>
                    <a:bodyPr/>
                    <a:lstStyle/>
                    <a:p>
                      <a:pPr fontAlgn="t"/>
                      <a:r>
                        <a:rPr lang="en-US" sz="2000" b="1" i="0" dirty="0">
                          <a:effectLst/>
                          <a:latin typeface="Segoe UI" panose="020B0502040204020203" pitchFamily="34" charset="0"/>
                        </a:rPr>
                        <a:t>🔢 Mathematics</a:t>
                      </a:r>
                    </a:p>
                    <a:p>
                      <a:pPr fontAlgn="t"/>
                      <a:endParaRPr lang="en-US" sz="2000" b="1" i="0" dirty="0">
                        <a:effectLst/>
                        <a:latin typeface="Segoe UI" panose="020B0502040204020203" pitchFamily="34" charset="0"/>
                      </a:endParaRPr>
                    </a:p>
                    <a:p>
                      <a:pPr fontAlgn="t">
                        <a:buFont typeface="Arial" panose="020B0604020202020204" pitchFamily="34" charset="0"/>
                        <a:buChar char="•"/>
                      </a:pPr>
                      <a:r>
                        <a:rPr lang="en-US" sz="2000" b="0" i="0" dirty="0">
                          <a:effectLst/>
                          <a:latin typeface="Segoe UI" panose="020B0502040204020203" pitchFamily="34" charset="0"/>
                        </a:rPr>
                        <a:t>Children are taught in </a:t>
                      </a:r>
                      <a:r>
                        <a:rPr lang="en-US" sz="2000" b="1" i="0" dirty="0">
                          <a:effectLst/>
                          <a:latin typeface="Segoe UI" panose="020B0502040204020203" pitchFamily="34" charset="0"/>
                        </a:rPr>
                        <a:t>ability-based groups within their year group</a:t>
                      </a:r>
                      <a:r>
                        <a:rPr lang="en-US" sz="2000" b="0" i="0" dirty="0">
                          <a:effectLst/>
                          <a:latin typeface="Segoe UI" panose="020B0502040204020203" pitchFamily="34" charset="0"/>
                        </a:rPr>
                        <a:t> to ensure teaching is closely matched to their needs. Year 6 pupils are taught by </a:t>
                      </a:r>
                      <a:r>
                        <a:rPr lang="en-US" sz="2000" b="1" i="0" dirty="0" err="1">
                          <a:effectLst/>
                          <a:latin typeface="Segoe UI" panose="020B0502040204020203" pitchFamily="34" charset="0"/>
                        </a:rPr>
                        <a:t>Mrs</a:t>
                      </a:r>
                      <a:r>
                        <a:rPr lang="en-US" sz="2000" b="1" i="0" dirty="0">
                          <a:effectLst/>
                          <a:latin typeface="Segoe UI" panose="020B0502040204020203" pitchFamily="34" charset="0"/>
                        </a:rPr>
                        <a:t> Ashdown</a:t>
                      </a:r>
                      <a:r>
                        <a:rPr lang="en-US" sz="2000" b="0" i="0" dirty="0">
                          <a:effectLst/>
                          <a:latin typeface="Segoe UI" panose="020B0502040204020203" pitchFamily="34" charset="0"/>
                        </a:rPr>
                        <a:t> and </a:t>
                      </a:r>
                      <a:r>
                        <a:rPr lang="en-US" sz="2000" b="1" i="0" dirty="0" err="1">
                          <a:effectLst/>
                          <a:latin typeface="Segoe UI" panose="020B0502040204020203" pitchFamily="34" charset="0"/>
                        </a:rPr>
                        <a:t>Mrs</a:t>
                      </a:r>
                      <a:r>
                        <a:rPr lang="en-US" sz="2000" b="1" i="0" dirty="0">
                          <a:effectLst/>
                          <a:latin typeface="Segoe UI" panose="020B0502040204020203" pitchFamily="34" charset="0"/>
                        </a:rPr>
                        <a:t> Cook</a:t>
                      </a:r>
                      <a:r>
                        <a:rPr lang="en-US" sz="2000" b="0" i="0" dirty="0">
                          <a:effectLst/>
                          <a:latin typeface="Segoe UI" panose="020B0502040204020203" pitchFamily="34" charset="0"/>
                        </a:rPr>
                        <a:t>, while Year 5 pupils are taught by </a:t>
                      </a:r>
                      <a:r>
                        <a:rPr lang="en-US" sz="2000" b="1" i="0" dirty="0">
                          <a:effectLst/>
                          <a:latin typeface="Segoe UI" panose="020B0502040204020203" pitchFamily="34" charset="0"/>
                        </a:rPr>
                        <a:t>Mr Dewdney</a:t>
                      </a:r>
                      <a:r>
                        <a:rPr lang="en-US" sz="2000" b="0" i="0" dirty="0">
                          <a:effectLst/>
                          <a:latin typeface="Segoe UI" panose="020B0502040204020203" pitchFamily="34" charset="0"/>
                        </a:rPr>
                        <a:t> and </a:t>
                      </a:r>
                      <a:r>
                        <a:rPr lang="en-US" sz="2000" b="1" i="0" dirty="0" err="1">
                          <a:effectLst/>
                          <a:latin typeface="Segoe UI" panose="020B0502040204020203" pitchFamily="34" charset="0"/>
                        </a:rPr>
                        <a:t>Mrs</a:t>
                      </a:r>
                      <a:r>
                        <a:rPr lang="en-US" sz="2000" b="1" i="0" dirty="0">
                          <a:effectLst/>
                          <a:latin typeface="Segoe UI" panose="020B0502040204020203" pitchFamily="34" charset="0"/>
                        </a:rPr>
                        <a:t> Hughes</a:t>
                      </a:r>
                      <a:r>
                        <a:rPr lang="en-US" sz="2000" b="0" i="0" dirty="0">
                          <a:effectLst/>
                          <a:latin typeface="Segoe UI" panose="020B0502040204020203" pitchFamily="34" charset="0"/>
                        </a:rPr>
                        <a:t>.</a:t>
                      </a:r>
                    </a:p>
                    <a:p>
                      <a:pPr fontAlgn="t">
                        <a:buFont typeface="Arial" panose="020B0604020202020204" pitchFamily="34" charset="0"/>
                        <a:buChar char="•"/>
                      </a:pPr>
                      <a:endParaRPr lang="en-US" sz="2000" b="0" i="0" dirty="0">
                        <a:effectLst/>
                        <a:latin typeface="Segoe UI" panose="020B0502040204020203" pitchFamily="34" charset="0"/>
                      </a:endParaRPr>
                    </a:p>
                    <a:p>
                      <a:pPr fontAlgn="t">
                        <a:buFont typeface="Arial" panose="020B0604020202020204" pitchFamily="34" charset="0"/>
                        <a:buChar char="•"/>
                      </a:pPr>
                      <a:r>
                        <a:rPr lang="en-US" sz="2000" b="0" i="0" dirty="0">
                          <a:effectLst/>
                          <a:latin typeface="Segoe UI" panose="020B0502040204020203" pitchFamily="34" charset="0"/>
                        </a:rPr>
                        <a:t>All groups follow the same curriculum units throughout the year. However, lessons are carefully adapted to provide the right level of support and challenge, enabling every child to make progress while also extending those working at </a:t>
                      </a:r>
                      <a:r>
                        <a:rPr lang="en-US" sz="2000" b="1" i="0" dirty="0">
                          <a:effectLst/>
                          <a:latin typeface="Segoe UI" panose="020B0502040204020203" pitchFamily="34" charset="0"/>
                        </a:rPr>
                        <a:t>Greater Depth</a:t>
                      </a:r>
                      <a:r>
                        <a:rPr lang="en-US" sz="2000" b="0" i="0" dirty="0">
                          <a:effectLst/>
                          <a:latin typeface="Segoe UI" panose="020B0502040204020203" pitchFamily="34" charset="0"/>
                        </a:rPr>
                        <a:t>.</a:t>
                      </a:r>
                    </a:p>
                    <a:p>
                      <a:pPr fontAlgn="t">
                        <a:buFont typeface="Arial" panose="020B0604020202020204" pitchFamily="34" charset="0"/>
                        <a:buChar char="•"/>
                      </a:pPr>
                      <a:endParaRPr lang="en-US" sz="2000" b="0" i="0" dirty="0">
                        <a:effectLst/>
                        <a:latin typeface="Segoe UI" panose="020B0502040204020203" pitchFamily="34" charset="0"/>
                      </a:endParaRPr>
                    </a:p>
                    <a:p>
                      <a:pPr fontAlgn="t">
                        <a:buFont typeface="Arial" panose="020B0604020202020204" pitchFamily="34" charset="0"/>
                        <a:buChar char="•"/>
                      </a:pPr>
                      <a:r>
                        <a:rPr lang="en-US" sz="2000" b="0" i="0" dirty="0">
                          <a:effectLst/>
                          <a:latin typeface="Segoe UI" panose="020B0502040204020203" pitchFamily="34" charset="0"/>
                        </a:rPr>
                        <a:t>Our experienced Teaching Support Staff provide targeted </a:t>
                      </a:r>
                      <a:r>
                        <a:rPr lang="en-US" sz="2000" b="1" i="0" dirty="0">
                          <a:effectLst/>
                          <a:latin typeface="Segoe UI" panose="020B0502040204020203" pitchFamily="34" charset="0"/>
                        </a:rPr>
                        <a:t>'gap teaching'</a:t>
                      </a:r>
                      <a:r>
                        <a:rPr lang="en-US" sz="2000" b="0" i="0" dirty="0">
                          <a:effectLst/>
                          <a:latin typeface="Segoe UI" panose="020B0502040204020203" pitchFamily="34" charset="0"/>
                        </a:rPr>
                        <a:t> throughout the week. These additional sessions help reinforce key skills, address misconceptions and ensure children remain confident and on track with their learning.</a:t>
                      </a:r>
                    </a:p>
                    <a:p>
                      <a:pPr fontAlgn="t">
                        <a:buFont typeface="Arial" panose="020B0604020202020204" pitchFamily="34" charset="0"/>
                        <a:buChar char="•"/>
                      </a:pPr>
                      <a:endParaRPr lang="en-US" sz="2000" b="0" i="0" dirty="0">
                        <a:effectLst/>
                        <a:latin typeface="Segoe UI" panose="020B0502040204020203" pitchFamily="34" charset="0"/>
                      </a:endParaRPr>
                    </a:p>
                    <a:p>
                      <a:pPr fontAlgn="t">
                        <a:buFont typeface="Arial" panose="020B0604020202020204" pitchFamily="34" charset="0"/>
                        <a:buChar char="•"/>
                      </a:pPr>
                      <a:r>
                        <a:rPr lang="en-US" sz="2000" b="0" i="0" dirty="0">
                          <a:effectLst/>
                          <a:latin typeface="Segoe UI" panose="020B0502040204020203" pitchFamily="34" charset="0"/>
                        </a:rPr>
                        <a:t>As part of their preparation for secondary school, </a:t>
                      </a:r>
                      <a:r>
                        <a:rPr lang="en-US" sz="2000" b="1" i="0" dirty="0">
                          <a:effectLst/>
                          <a:latin typeface="Segoe UI" panose="020B0502040204020203" pitchFamily="34" charset="0"/>
                        </a:rPr>
                        <a:t>Year 6 pupils</a:t>
                      </a:r>
                      <a:r>
                        <a:rPr lang="en-US" sz="2000" b="0" i="0" dirty="0">
                          <a:effectLst/>
                          <a:latin typeface="Segoe UI" panose="020B0502040204020203" pitchFamily="34" charset="0"/>
                        </a:rPr>
                        <a:t> will also become increasingly familiar with </a:t>
                      </a:r>
                      <a:r>
                        <a:rPr lang="en-US" sz="2000" b="1" i="0" dirty="0">
                          <a:effectLst/>
                          <a:latin typeface="Segoe UI" panose="020B0502040204020203" pitchFamily="34" charset="0"/>
                        </a:rPr>
                        <a:t>SATs-style questions</a:t>
                      </a:r>
                      <a:r>
                        <a:rPr lang="en-US" sz="2000" b="0" i="0" dirty="0">
                          <a:effectLst/>
                          <a:latin typeface="Segoe UI" panose="020B0502040204020203" pitchFamily="34" charset="0"/>
                        </a:rPr>
                        <a:t>, helping them develop reasoning, fluency and problem-solving skills in a supportive environment.</a:t>
                      </a:r>
                    </a:p>
                  </a:txBody>
                  <a:tcPr marL="69396" marR="69396" marT="34698" marB="34698">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2398523303"/>
                  </a:ext>
                </a:extLst>
              </a:tr>
              <a:tr h="365939">
                <a:tc>
                  <a:txBody>
                    <a:bodyPr/>
                    <a:lstStyle/>
                    <a:p>
                      <a:endParaRPr lang="en-GB" sz="1400" dirty="0"/>
                    </a:p>
                  </a:txBody>
                  <a:tcPr marL="69396" marR="69396" marT="34698" marB="34698">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2940744180"/>
                  </a:ext>
                </a:extLst>
              </a:tr>
            </a:tbl>
          </a:graphicData>
        </a:graphic>
      </p:graphicFrame>
    </p:spTree>
    <p:extLst>
      <p:ext uri="{BB962C8B-B14F-4D97-AF65-F5344CB8AC3E}">
        <p14:creationId xmlns:p14="http://schemas.microsoft.com/office/powerpoint/2010/main" val="111816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330133" y="49757"/>
            <a:ext cx="7772400" cy="772160"/>
          </a:xfrm>
        </p:spPr>
        <p:txBody>
          <a:bodyPr>
            <a:normAutofit/>
          </a:bodyPr>
          <a:lstStyle/>
          <a:p>
            <a:r>
              <a:rPr lang="en-US" altLang="en-US" dirty="0"/>
              <a:t>Our school learning powers:</a:t>
            </a:r>
          </a:p>
        </p:txBody>
      </p:sp>
      <p:pic>
        <p:nvPicPr>
          <p:cNvPr id="3379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86023" y="846024"/>
            <a:ext cx="7772401" cy="5052132"/>
          </a:xfrm>
        </p:spPr>
      </p:pic>
      <p:pic>
        <p:nvPicPr>
          <p:cNvPr id="33796"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544544" y="3362030"/>
            <a:ext cx="2761433" cy="301091"/>
          </a:xfrm>
        </p:spPr>
      </p:pic>
      <p:pic>
        <p:nvPicPr>
          <p:cNvPr id="33797"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34567" y="3238155"/>
            <a:ext cx="2761433" cy="37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38470" y="1458777"/>
            <a:ext cx="2238010" cy="412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15284" y="1182313"/>
            <a:ext cx="4647792" cy="364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5659278"/>
            <a:ext cx="3853536" cy="323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594280" y="5495485"/>
            <a:ext cx="31051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3E874BB6-62F8-421C-A0A3-ADB82FC4B0E1}"/>
              </a:ext>
            </a:extLst>
          </p:cNvPr>
          <p:cNvCxnSpPr/>
          <p:nvPr/>
        </p:nvCxnSpPr>
        <p:spPr>
          <a:xfrm flipV="1">
            <a:off x="2330133" y="2839453"/>
            <a:ext cx="259063" cy="13379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12FDB16-CAEA-48D8-ACEA-917A369861A3}"/>
              </a:ext>
            </a:extLst>
          </p:cNvPr>
          <p:cNvSpPr txBox="1"/>
          <p:nvPr/>
        </p:nvSpPr>
        <p:spPr>
          <a:xfrm>
            <a:off x="1981200" y="4177364"/>
            <a:ext cx="1426143" cy="369332"/>
          </a:xfrm>
          <a:prstGeom prst="rect">
            <a:avLst/>
          </a:prstGeom>
          <a:noFill/>
        </p:spPr>
        <p:txBody>
          <a:bodyPr wrap="square" rtlCol="0">
            <a:spAutoFit/>
          </a:bodyPr>
          <a:lstStyle/>
          <a:p>
            <a:r>
              <a:rPr lang="en-GB" dirty="0"/>
              <a:t>This term</a:t>
            </a:r>
          </a:p>
        </p:txBody>
      </p:sp>
    </p:spTree>
    <p:extLst>
      <p:ext uri="{BB962C8B-B14F-4D97-AF65-F5344CB8AC3E}">
        <p14:creationId xmlns:p14="http://schemas.microsoft.com/office/powerpoint/2010/main" val="3657769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9774" y="513089"/>
            <a:ext cx="10862226" cy="6278642"/>
          </a:xfrm>
          <a:prstGeom prst="rect">
            <a:avLst/>
          </a:prstGeom>
        </p:spPr>
        <p:txBody>
          <a:bodyPr wrap="square" lIns="91440" tIns="45720" rIns="91440" bIns="45720" anchor="t">
            <a:spAutoFit/>
          </a:bodyPr>
          <a:lstStyle/>
          <a:p>
            <a:r>
              <a:rPr lang="en-GB" sz="3200" b="1" u="sng" dirty="0"/>
              <a:t>Expectations in Year 5/6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Water bottles are to be in school everyday.</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US" sz="2200" dirty="0"/>
              <a:t>Year 6 children have been given their new roles within school. </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Children need to demonstrate greater independence.</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Homework and reading records are to be brought into school everyday – to keep in their bags.</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Healthy snacks. (no nuts please)</a:t>
            </a:r>
            <a:endParaRPr lang="en-GB" sz="2200" dirty="0"/>
          </a:p>
          <a:p>
            <a:pPr marL="457200" indent="-457200">
              <a:buFont typeface="Arial" panose="020B0604020202020204" pitchFamily="34" charset="0"/>
              <a:buChar char="•"/>
            </a:pPr>
            <a:endParaRPr lang="en-GB" sz="22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181287993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1272</TotalTime>
  <Words>980</Words>
  <Application>Microsoft Office PowerPoint</Application>
  <PresentationFormat>Widescreen</PresentationFormat>
  <Paragraphs>109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Century Gothic</vt:lpstr>
      <vt:lpstr>Comic Sans MS</vt:lpstr>
      <vt:lpstr>Letter-join 8</vt:lpstr>
      <vt:lpstr>Segoe UI</vt:lpstr>
      <vt:lpstr>Wingdings 3</vt:lpstr>
      <vt:lpstr>Wisp</vt:lpstr>
      <vt:lpstr>Year 5 / 6</vt:lpstr>
      <vt:lpstr>Welcome  to our team</vt:lpstr>
      <vt:lpstr>PowerPoint Presentation</vt:lpstr>
      <vt:lpstr>PowerPoint Presentation</vt:lpstr>
      <vt:lpstr>What can you do to at home?</vt:lpstr>
      <vt:lpstr>PowerPoint Presentation</vt:lpstr>
      <vt:lpstr>PowerPoint Presentation</vt:lpstr>
      <vt:lpstr>Our school learning powers:</vt:lpstr>
      <vt:lpstr>PowerPoint Presentation</vt:lpstr>
      <vt:lpstr>PowerPoint Presentation</vt:lpstr>
      <vt:lpstr>Additional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5 / 6</dc:title>
  <dc:creator>Andrew Preston</dc:creator>
  <cp:lastModifiedBy>Ceri Ashdown</cp:lastModifiedBy>
  <cp:revision>146</cp:revision>
  <dcterms:created xsi:type="dcterms:W3CDTF">2018-10-03T14:55:14Z</dcterms:created>
  <dcterms:modified xsi:type="dcterms:W3CDTF">2026-09-14T15:42:30Z</dcterms:modified>
</cp:coreProperties>
</file>