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handoutMasterIdLst>
    <p:handoutMasterId r:id="rId17"/>
  </p:handoutMasterIdLst>
  <p:sldIdLst>
    <p:sldId id="256" r:id="rId5"/>
    <p:sldId id="266" r:id="rId6"/>
    <p:sldId id="258" r:id="rId7"/>
    <p:sldId id="259" r:id="rId8"/>
    <p:sldId id="274" r:id="rId9"/>
    <p:sldId id="273" r:id="rId10"/>
    <p:sldId id="276" r:id="rId11"/>
    <p:sldId id="262" r:id="rId12"/>
    <p:sldId id="267" r:id="rId13"/>
    <p:sldId id="265" r:id="rId14"/>
    <p:sldId id="278" r:id="rId15"/>
    <p:sldId id="277" r:id="rId1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D23881-5930-5A95-86A6-38D85BFF990F}" v="8" dt="2025-09-12T09:17:20.3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19" autoAdjust="0"/>
    <p:restoredTop sz="94660"/>
  </p:normalViewPr>
  <p:slideViewPr>
    <p:cSldViewPr snapToGrid="0">
      <p:cViewPr varScale="1">
        <p:scale>
          <a:sx n="55" d="100"/>
          <a:sy n="55" d="100"/>
        </p:scale>
        <p:origin x="475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3179C-70D9-4468-9660-9159255E13B7}" type="datetimeFigureOut">
              <a:rPr lang="en-GB" smtClean="0"/>
              <a:t>12/09/2025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3866D-42BC-4B6E-9DDF-B1B6DEC85F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0499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6CE8-CC5B-41B5-84A4-6CAF5655FBB8}" type="datetimeFigureOut">
              <a:rPr lang="en-GB" smtClean="0"/>
              <a:t>12/09/2025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FF78B-286E-406C-AD84-883FBF8791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2925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6CE8-CC5B-41B5-84A4-6CAF5655FBB8}" type="datetimeFigureOut">
              <a:rPr lang="en-GB" smtClean="0"/>
              <a:t>12/09/2025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FF78B-286E-406C-AD84-883FBF8791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5800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6CE8-CC5B-41B5-84A4-6CAF5655FBB8}" type="datetimeFigureOut">
              <a:rPr lang="en-GB" smtClean="0"/>
              <a:t>12/09/2025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FF78B-286E-406C-AD84-883FBF87912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2173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6CE8-CC5B-41B5-84A4-6CAF5655FBB8}" type="datetimeFigureOut">
              <a:rPr lang="en-GB" smtClean="0"/>
              <a:t>12/09/2025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FF78B-286E-406C-AD84-883FBF8791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3736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6CE8-CC5B-41B5-84A4-6CAF5655FBB8}" type="datetimeFigureOut">
              <a:rPr lang="en-GB" smtClean="0"/>
              <a:t>12/09/2025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FF78B-286E-406C-AD84-883FBF87912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9495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6CE8-CC5B-41B5-84A4-6CAF5655FBB8}" type="datetimeFigureOut">
              <a:rPr lang="en-GB" smtClean="0"/>
              <a:t>12/09/2025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FF78B-286E-406C-AD84-883FBF8791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4269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6CE8-CC5B-41B5-84A4-6CAF5655FBB8}" type="datetimeFigureOut">
              <a:rPr lang="en-GB" smtClean="0"/>
              <a:t>12/09/2025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FF78B-286E-406C-AD84-883FBF8791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9343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6CE8-CC5B-41B5-84A4-6CAF5655FBB8}" type="datetimeFigureOut">
              <a:rPr lang="en-GB" smtClean="0"/>
              <a:t>12/09/2025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FF78B-286E-406C-AD84-883FBF8791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2485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6CE8-CC5B-41B5-84A4-6CAF5655FBB8}" type="datetimeFigureOut">
              <a:rPr lang="en-GB" smtClean="0"/>
              <a:t>12/09/2025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FF78B-286E-406C-AD84-883FBF8791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1581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6CE8-CC5B-41B5-84A4-6CAF5655FBB8}" type="datetimeFigureOut">
              <a:rPr lang="en-GB" smtClean="0"/>
              <a:t>12/09/2025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FF78B-286E-406C-AD84-883FBF8791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0208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6CE8-CC5B-41B5-84A4-6CAF5655FBB8}" type="datetimeFigureOut">
              <a:rPr lang="en-GB" smtClean="0"/>
              <a:t>12/09/2025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FF78B-286E-406C-AD84-883FBF8791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2648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6CE8-CC5B-41B5-84A4-6CAF5655FBB8}" type="datetimeFigureOut">
              <a:rPr lang="en-GB" smtClean="0"/>
              <a:t>12/09/2025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FF78B-286E-406C-AD84-883FBF8791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2649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6CE8-CC5B-41B5-84A4-6CAF5655FBB8}" type="datetimeFigureOut">
              <a:rPr lang="en-GB" smtClean="0"/>
              <a:t>12/09/2025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FF78B-286E-406C-AD84-883FBF8791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4796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6CE8-CC5B-41B5-84A4-6CAF5655FBB8}" type="datetimeFigureOut">
              <a:rPr lang="en-GB" smtClean="0"/>
              <a:t>12/09/2025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FF78B-286E-406C-AD84-883FBF8791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0460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6CE8-CC5B-41B5-84A4-6CAF5655FBB8}" type="datetimeFigureOut">
              <a:rPr lang="en-GB" smtClean="0"/>
              <a:t>12/09/2025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FF78B-286E-406C-AD84-883FBF8791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3041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6CE8-CC5B-41B5-84A4-6CAF5655FBB8}" type="datetimeFigureOut">
              <a:rPr lang="en-GB" smtClean="0"/>
              <a:t>12/09/2025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FF78B-286E-406C-AD84-883FBF8791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5282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56CE8-CC5B-41B5-84A4-6CAF5655FBB8}" type="datetimeFigureOut">
              <a:rPr lang="en-GB" smtClean="0"/>
              <a:t>12/09/2025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66FF78B-286E-406C-AD84-883FBF8791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0599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178" y="1751656"/>
            <a:ext cx="10363200" cy="1470025"/>
          </a:xfrm>
        </p:spPr>
        <p:txBody>
          <a:bodyPr>
            <a:normAutofit fontScale="90000"/>
          </a:bodyPr>
          <a:lstStyle/>
          <a:p>
            <a:pPr algn="ctr"/>
            <a:br>
              <a:rPr lang="en-GB" b="1" dirty="0">
                <a:latin typeface="Letter-join 8" panose="02000805000000020003" pitchFamily="50" charset="0"/>
              </a:rPr>
            </a:br>
            <a:r>
              <a:rPr lang="en-GB" b="1" dirty="0">
                <a:latin typeface="Letter-join 8" panose="02000805000000020003" pitchFamily="50" charset="0"/>
              </a:rPr>
              <a:t>Year 3 and 4 </a:t>
            </a:r>
            <a:br>
              <a:rPr lang="en-GB" b="1" dirty="0">
                <a:latin typeface="Letter-join 8" panose="02000805000000020003" pitchFamily="50" charset="0"/>
              </a:rPr>
            </a:br>
            <a:r>
              <a:rPr lang="en-GB" b="1" dirty="0">
                <a:latin typeface="Letter-join 8" panose="02000805000000020003" pitchFamily="50" charset="0"/>
              </a:rPr>
              <a:t>Information Evening 2025</a:t>
            </a:r>
          </a:p>
        </p:txBody>
      </p:sp>
      <p:sp>
        <p:nvSpPr>
          <p:cNvPr id="3" name="Rectangle 2"/>
          <p:cNvSpPr/>
          <p:nvPr/>
        </p:nvSpPr>
        <p:spPr>
          <a:xfrm>
            <a:off x="1675453" y="5020746"/>
            <a:ext cx="74866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i="1" dirty="0">
                <a:latin typeface="Letter-join 8" panose="02000805000000020003" pitchFamily="50" charset="0"/>
              </a:rPr>
              <a:t>Becoming a more independent learner</a:t>
            </a:r>
            <a:r>
              <a:rPr lang="en-GB" sz="2800" i="1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3074" name="Picture 2" descr="Saughall All Saints C of E Primary Schoo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100" y="145534"/>
            <a:ext cx="7425684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831" y="3411737"/>
            <a:ext cx="1654221" cy="121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5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26" y="175490"/>
            <a:ext cx="9366325" cy="1143000"/>
          </a:xfrm>
        </p:spPr>
        <p:txBody>
          <a:bodyPr/>
          <a:lstStyle/>
          <a:p>
            <a:r>
              <a:rPr lang="en-GB" b="1" dirty="0">
                <a:latin typeface="Letter-join 8" panose="02000805000000020003" pitchFamily="50" charset="0"/>
              </a:rPr>
              <a:t>Homework…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057" y="710477"/>
            <a:ext cx="11166764" cy="5519406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GB" sz="2400" b="1" dirty="0">
                <a:latin typeface="Letter-join 8" panose="02000805000000020003" pitchFamily="50" charset="0"/>
              </a:rPr>
              <a:t>Given out on Thursdays.</a:t>
            </a:r>
            <a:endParaRPr lang="en-GB" sz="2000" b="1" dirty="0">
              <a:latin typeface="Letter-join 8" panose="02000805000000020003" pitchFamily="50" charset="0"/>
            </a:endParaRPr>
          </a:p>
          <a:p>
            <a:r>
              <a:rPr lang="en-GB" sz="2000" dirty="0">
                <a:latin typeface="Letter-join 8" panose="02000805000000020003" pitchFamily="50" charset="0"/>
              </a:rPr>
              <a:t>Maths – times tables, set by the maths teacher.</a:t>
            </a:r>
            <a:endParaRPr lang="en-GB" sz="2400" dirty="0">
              <a:latin typeface="Letter-join 8" panose="02000805000000020003" pitchFamily="50" charset="0"/>
            </a:endParaRPr>
          </a:p>
          <a:p>
            <a:r>
              <a:rPr lang="en-GB" sz="2000" dirty="0">
                <a:latin typeface="Letter-join 8" panose="02000805000000020003" pitchFamily="50" charset="0"/>
              </a:rPr>
              <a:t>Times tables -15 minute sessions on TTRS.</a:t>
            </a:r>
          </a:p>
          <a:p>
            <a:r>
              <a:rPr lang="en-GB" sz="2000" dirty="0">
                <a:latin typeface="Letter-join 8" panose="02000805000000020003" pitchFamily="50" charset="0"/>
              </a:rPr>
              <a:t>Spellings – learning a list of words &amp; connected task.</a:t>
            </a:r>
          </a:p>
          <a:p>
            <a:r>
              <a:rPr lang="en-GB" sz="2000" dirty="0">
                <a:latin typeface="Letter-join 8" panose="02000805000000020003" pitchFamily="50" charset="0"/>
              </a:rPr>
              <a:t>Reading – a minimum of 4 times each week. Reading records to be signed by parents.</a:t>
            </a:r>
          </a:p>
          <a:p>
            <a:pPr marL="0" indent="0">
              <a:buNone/>
            </a:pPr>
            <a:r>
              <a:rPr lang="en-GB" sz="2000" dirty="0">
                <a:latin typeface="Letter-join 8" panose="02000805000000020003" pitchFamily="50" charset="0"/>
              </a:rPr>
              <a:t>      *Reading records handed in the following week.</a:t>
            </a:r>
          </a:p>
          <a:p>
            <a:pPr marL="0" indent="0">
              <a:buNone/>
            </a:pPr>
            <a:r>
              <a:rPr lang="en-GB" sz="2000" dirty="0">
                <a:latin typeface="Letter-join 8" panose="02000805000000020003" pitchFamily="50" charset="0"/>
              </a:rPr>
              <a:t>+ Learning Logs sent home each term – research tasks linked to Topics.</a:t>
            </a:r>
          </a:p>
          <a:p>
            <a:pPr marL="0" indent="0">
              <a:buNone/>
            </a:pPr>
            <a:r>
              <a:rPr lang="en-GB" sz="2000" dirty="0">
                <a:latin typeface="Letter-join 8" panose="02000805000000020003" pitchFamily="50" charset="0"/>
              </a:rPr>
              <a:t>(Any PPTs send to school admin via email – these are then passed onto class teachers)</a:t>
            </a:r>
          </a:p>
          <a:p>
            <a:pPr marL="68580" indent="0">
              <a:buNone/>
            </a:pPr>
            <a:r>
              <a:rPr lang="en-GB" sz="2000" b="1" dirty="0">
                <a:latin typeface="Letter-join 8" panose="02000805000000020003" pitchFamily="50" charset="0"/>
              </a:rPr>
              <a:t>If there is any reason as to why your child is unable to hand in their homework, please send in a brief note to let us know.</a:t>
            </a:r>
          </a:p>
          <a:p>
            <a:pPr marL="68580" indent="0">
              <a:buNone/>
            </a:pPr>
            <a:endParaRPr lang="en-GB" sz="2000" dirty="0">
              <a:latin typeface="Letter-join 8" panose="02000805000000020003" pitchFamily="50" charset="0"/>
            </a:endParaRPr>
          </a:p>
          <a:p>
            <a:pPr marL="68580" indent="0">
              <a:buNone/>
            </a:pPr>
            <a:r>
              <a:rPr lang="en-GB" sz="2000" dirty="0">
                <a:latin typeface="Letter-join 8" panose="02000805000000020003" pitchFamily="50" charset="0"/>
              </a:rPr>
              <a:t>*We do provide a homework club on a Thursday.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6982" y="5852314"/>
            <a:ext cx="3093528" cy="8871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4356" y="134345"/>
            <a:ext cx="1568419" cy="174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968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98" y="92364"/>
            <a:ext cx="8596668" cy="683491"/>
          </a:xfrm>
        </p:spPr>
        <p:txBody>
          <a:bodyPr/>
          <a:lstStyle/>
          <a:p>
            <a:r>
              <a:rPr lang="en-GB" dirty="0">
                <a:latin typeface="Letter-join Plus 8" panose="02000505000000020003" pitchFamily="50" charset="0"/>
              </a:rPr>
              <a:t>Extra info…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9406" y="858982"/>
            <a:ext cx="9962957" cy="4516582"/>
          </a:xfrm>
        </p:spPr>
        <p:txBody>
          <a:bodyPr>
            <a:normAutofit fontScale="85000" lnSpcReduction="20000"/>
          </a:bodyPr>
          <a:lstStyle/>
          <a:p>
            <a:r>
              <a:rPr lang="en-GB" sz="2800" dirty="0">
                <a:latin typeface="Letter-join Plus 8" panose="02000505000000020003" pitchFamily="50" charset="0"/>
              </a:rPr>
              <a:t>Small pencil cases and bags only please.</a:t>
            </a:r>
          </a:p>
          <a:p>
            <a:r>
              <a:rPr lang="en-GB" sz="2800" dirty="0">
                <a:latin typeface="Letter-join Plus 8" panose="02000505000000020003" pitchFamily="50" charset="0"/>
              </a:rPr>
              <a:t>Coats in wet/cold weather (with names in).</a:t>
            </a:r>
          </a:p>
          <a:p>
            <a:r>
              <a:rPr lang="en-GB" sz="2800" dirty="0">
                <a:latin typeface="Letter-join Plus 8" panose="02000505000000020003" pitchFamily="50" charset="0"/>
              </a:rPr>
              <a:t>Toys </a:t>
            </a:r>
            <a:r>
              <a:rPr lang="en-GB" sz="2800" dirty="0" err="1">
                <a:latin typeface="Letter-join Plus 8" panose="02000505000000020003" pitchFamily="50" charset="0"/>
              </a:rPr>
              <a:t>etc</a:t>
            </a:r>
            <a:r>
              <a:rPr lang="en-GB" sz="2800" dirty="0">
                <a:latin typeface="Letter-join Plus 8" panose="02000505000000020003" pitchFamily="50" charset="0"/>
              </a:rPr>
              <a:t> should be kept at home.</a:t>
            </a:r>
          </a:p>
          <a:p>
            <a:r>
              <a:rPr lang="en-GB" sz="2800" dirty="0">
                <a:latin typeface="Letter-join Plus 8" panose="02000505000000020003" pitchFamily="50" charset="0"/>
              </a:rPr>
              <a:t>Any questions/information to share each day – please feel free to speak to us briefly at the classroom door in the morning/end of the day.</a:t>
            </a:r>
          </a:p>
          <a:p>
            <a:r>
              <a:rPr lang="en-GB" sz="2800" dirty="0">
                <a:latin typeface="Letter-join Plus 8" panose="02000505000000020003" pitchFamily="50" charset="0"/>
              </a:rPr>
              <a:t>Check our Y3/4 page on the school </a:t>
            </a:r>
            <a:r>
              <a:rPr lang="en-GB" sz="2800" dirty="0">
                <a:solidFill>
                  <a:srgbClr val="00B050"/>
                </a:solidFill>
                <a:latin typeface="Letter-join Plus 8" panose="02000505000000020003" pitchFamily="50" charset="0"/>
              </a:rPr>
              <a:t>website</a:t>
            </a:r>
            <a:r>
              <a:rPr lang="en-GB" sz="2800" dirty="0">
                <a:latin typeface="Letter-join Plus 8" panose="02000505000000020003" pitchFamily="50" charset="0"/>
              </a:rPr>
              <a:t> for all key info, topics, tasks, spellings, </a:t>
            </a:r>
            <a:r>
              <a:rPr lang="en-GB" sz="2800" dirty="0" err="1">
                <a:latin typeface="Letter-join Plus 8" panose="02000505000000020003" pitchFamily="50" charset="0"/>
              </a:rPr>
              <a:t>homeworks</a:t>
            </a:r>
            <a:r>
              <a:rPr lang="en-GB" sz="2800" dirty="0">
                <a:latin typeface="Letter-join Plus 8" panose="02000505000000020003" pitchFamily="50" charset="0"/>
              </a:rPr>
              <a:t>, QR code links for games to support learning etc. </a:t>
            </a:r>
          </a:p>
          <a:p>
            <a:pPr marL="0" indent="0">
              <a:buNone/>
            </a:pPr>
            <a:r>
              <a:rPr lang="en-GB" sz="3900" dirty="0">
                <a:solidFill>
                  <a:srgbClr val="92D050"/>
                </a:solidFill>
                <a:latin typeface="Letter-join Plus 8" panose="02000505000000020003" pitchFamily="50" charset="0"/>
              </a:rPr>
              <a:t>Events coming up…</a:t>
            </a:r>
          </a:p>
          <a:p>
            <a:r>
              <a:rPr lang="en-GB" sz="2800" dirty="0">
                <a:latin typeface="Letter-join Plus 8" panose="02000505000000020003" pitchFamily="50" charset="0"/>
              </a:rPr>
              <a:t>Friday 26</a:t>
            </a:r>
            <a:r>
              <a:rPr lang="en-GB" sz="2800" baseline="30000" dirty="0">
                <a:latin typeface="Letter-join Plus 8" panose="02000505000000020003" pitchFamily="50" charset="0"/>
              </a:rPr>
              <a:t>th</a:t>
            </a:r>
            <a:r>
              <a:rPr lang="en-GB" sz="2800" dirty="0">
                <a:latin typeface="Letter-join Plus 8" panose="02000505000000020003" pitchFamily="50" charset="0"/>
              </a:rPr>
              <a:t> September – all Y3/4 children will sing for parents at the Macmillan coffee morning.</a:t>
            </a:r>
          </a:p>
          <a:p>
            <a:r>
              <a:rPr lang="en-GB" sz="2800" dirty="0">
                <a:latin typeface="Letter-join Plus 8" panose="02000505000000020003" pitchFamily="50" charset="0"/>
              </a:rPr>
              <a:t>All Y3/4 will be involved in a carol service at Christmas.</a:t>
            </a:r>
            <a:endParaRPr lang="en-GB" dirty="0">
              <a:latin typeface="Letter-join Plus 8" panose="02000505000000020003" pitchFamily="50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109" y="5288415"/>
            <a:ext cx="2017053" cy="1485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504" y="5331521"/>
            <a:ext cx="1389335" cy="15264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0316" y="203518"/>
            <a:ext cx="1981477" cy="164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14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957" y="2013527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GB" sz="6700" dirty="0">
                <a:latin typeface="Letter-join Plus 8" panose="02000505000000020003" pitchFamily="50" charset="0"/>
              </a:rPr>
              <a:t>Thankyou for attending.</a:t>
            </a:r>
            <a:br>
              <a:rPr lang="en-GB" dirty="0"/>
            </a:b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935" y="3251198"/>
            <a:ext cx="2367387" cy="235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008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15" y="120073"/>
            <a:ext cx="8596668" cy="1320800"/>
          </a:xfrm>
        </p:spPr>
        <p:txBody>
          <a:bodyPr/>
          <a:lstStyle/>
          <a:p>
            <a:r>
              <a:rPr lang="en-GB" b="1" dirty="0">
                <a:latin typeface="Letter-join 8" panose="02000805000000020003" pitchFamily="50" charset="0"/>
              </a:rPr>
              <a:t>Class</a:t>
            </a:r>
            <a:r>
              <a:rPr lang="en-GB" b="1" dirty="0">
                <a:latin typeface="OpenDyslexicAlta" pitchFamily="50" charset="0"/>
              </a:rPr>
              <a:t> </a:t>
            </a:r>
            <a:r>
              <a:rPr lang="en-GB" b="1" dirty="0">
                <a:latin typeface="Letter-join 8" panose="02000805000000020003" pitchFamily="50" charset="0"/>
              </a:rPr>
              <a:t>organisation…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406" y="1337193"/>
            <a:ext cx="10064558" cy="4431871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2400" dirty="0">
                <a:latin typeface="Letter-join 8" panose="02000805000000020003" pitchFamily="50" charset="0"/>
              </a:rPr>
              <a:t>Three Y3 and 4 classes – Mr Fuller’s class, Mr Dixon’s class &amp; Mrs Hooper/Mrs Hughes’ class.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2400" dirty="0">
                <a:latin typeface="Letter-join 8" panose="02000805000000020003" pitchFamily="50" charset="0"/>
              </a:rPr>
              <a:t>Children are taught as a class for all subjects by their class teacher.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2400" dirty="0">
                <a:latin typeface="Letter-join 8" panose="02000805000000020003" pitchFamily="50" charset="0"/>
              </a:rPr>
              <a:t>Maths – children set in year/ability groups. Mrs Cook is our additional teacher for Maths.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>
                <a:latin typeface="Letter-join 8" panose="02000805000000020003" pitchFamily="50" charset="0"/>
              </a:rPr>
              <a:t>Our teaching support - Mrs Pickering, Mrs Evans &amp; Mrs Rowlands.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>
                <a:latin typeface="Letter-join 8" panose="02000805000000020003" pitchFamily="50" charset="0"/>
              </a:rPr>
              <a:t>Mrs Fabby supports PPA cover/management time.</a:t>
            </a:r>
            <a:endParaRPr lang="en-GB" sz="2400" dirty="0">
              <a:latin typeface="Letter-join 8" panose="02000805000000020003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2183" y="4841791"/>
            <a:ext cx="3277993" cy="185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233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523" y="134045"/>
            <a:ext cx="9366325" cy="1143000"/>
          </a:xfrm>
        </p:spPr>
        <p:txBody>
          <a:bodyPr/>
          <a:lstStyle/>
          <a:p>
            <a:r>
              <a:rPr lang="en-GB" b="1" dirty="0">
                <a:latin typeface="Letter-join 8" panose="02000805000000020003" pitchFamily="50" charset="0"/>
              </a:rPr>
              <a:t>A typical school wee</a:t>
            </a:r>
            <a:r>
              <a:rPr lang="en-GB" dirty="0">
                <a:latin typeface="Letter-join 8" panose="02000805000000020003" pitchFamily="50" charset="0"/>
              </a:rPr>
              <a:t>k…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989" y="1200727"/>
            <a:ext cx="11843658" cy="4308629"/>
          </a:xfrm>
        </p:spPr>
        <p:txBody>
          <a:bodyPr>
            <a:noAutofit/>
          </a:bodyPr>
          <a:lstStyle/>
          <a:p>
            <a:r>
              <a:rPr lang="en-GB" sz="2000" dirty="0">
                <a:latin typeface="Letter-join 8" panose="02000805000000020003" pitchFamily="50" charset="0"/>
              </a:rPr>
              <a:t>Core subjects (Literacy and Maths) - taught every morning.</a:t>
            </a:r>
          </a:p>
          <a:p>
            <a:r>
              <a:rPr lang="en-GB" sz="2000" dirty="0">
                <a:latin typeface="Letter-join 8" panose="02000805000000020003" pitchFamily="50" charset="0"/>
              </a:rPr>
              <a:t>Foundation subjects (Topic, Science, French, PSHE, PE, RE, Computing) </a:t>
            </a:r>
          </a:p>
          <a:p>
            <a:pPr marL="0" indent="0">
              <a:buNone/>
            </a:pPr>
            <a:r>
              <a:rPr lang="en-GB" sz="2000" dirty="0">
                <a:latin typeface="Letter-join 8" panose="02000805000000020003" pitchFamily="50" charset="0"/>
              </a:rPr>
              <a:t>     - taught each afternoon.</a:t>
            </a:r>
          </a:p>
          <a:p>
            <a:r>
              <a:rPr lang="en-GB" sz="2000" dirty="0">
                <a:latin typeface="Letter-join 8" panose="02000805000000020003" pitchFamily="50" charset="0"/>
              </a:rPr>
              <a:t>Guided Reading – Friday mornings. </a:t>
            </a:r>
          </a:p>
          <a:p>
            <a:r>
              <a:rPr lang="en-GB" sz="2000" dirty="0">
                <a:latin typeface="Letter-join 8" panose="02000805000000020003" pitchFamily="50" charset="0"/>
              </a:rPr>
              <a:t>2 x PE sessions each week. This term - Badminton on Mondays &amp; </a:t>
            </a:r>
          </a:p>
          <a:p>
            <a:pPr marL="0" indent="0">
              <a:buNone/>
            </a:pPr>
            <a:r>
              <a:rPr lang="en-GB" sz="2000" dirty="0">
                <a:latin typeface="Letter-join 8" panose="02000805000000020003" pitchFamily="50" charset="0"/>
              </a:rPr>
              <a:t>    House of Dance on a Thursday.</a:t>
            </a:r>
          </a:p>
          <a:p>
            <a:r>
              <a:rPr lang="en-GB" sz="2000" dirty="0">
                <a:latin typeface="Letter-join 8" panose="02000805000000020003" pitchFamily="50" charset="0"/>
              </a:rPr>
              <a:t>Laps run around the field/playground throughout the day. </a:t>
            </a:r>
          </a:p>
          <a:p>
            <a:r>
              <a:rPr lang="en-GB" sz="2000" dirty="0">
                <a:latin typeface="Letter-join 8" panose="02000805000000020003" pitchFamily="50" charset="0"/>
              </a:rPr>
              <a:t>Spelling and handwriting skills taught each morning.</a:t>
            </a:r>
          </a:p>
          <a:p>
            <a:r>
              <a:rPr lang="en-GB" sz="2000" dirty="0">
                <a:latin typeface="Letter-join 8" panose="02000805000000020003" pitchFamily="50" charset="0"/>
              </a:rPr>
              <a:t>Collective worship each morning.</a:t>
            </a:r>
          </a:p>
          <a:p>
            <a:r>
              <a:rPr lang="en-GB" sz="2000" dirty="0">
                <a:latin typeface="Letter-join 8" panose="02000805000000020003" pitchFamily="50" charset="0"/>
              </a:rPr>
              <a:t>Celebration assembly each Friday.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0510" y="4299989"/>
            <a:ext cx="3611418" cy="24187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6033" y="2354967"/>
            <a:ext cx="1655895" cy="13080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3181" y="148175"/>
            <a:ext cx="1558465" cy="1477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9818" y="5184135"/>
            <a:ext cx="1886170" cy="139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911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63864" y="213149"/>
            <a:ext cx="11695611" cy="1143000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latin typeface="Letter-join 8" panose="02000805000000020003" pitchFamily="50" charset="0"/>
              </a:rPr>
              <a:t>Expectations in Year 3 and 4…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616" y="813156"/>
            <a:ext cx="9705967" cy="509451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300" dirty="0">
                <a:latin typeface="Letter-join 8" panose="02000805000000020003" pitchFamily="50" charset="0"/>
              </a:rPr>
              <a:t>To develop independence.</a:t>
            </a:r>
          </a:p>
          <a:p>
            <a:r>
              <a:rPr lang="en-GB" sz="2300" dirty="0">
                <a:latin typeface="Letter-join 8" panose="02000805000000020003" pitchFamily="50" charset="0"/>
              </a:rPr>
              <a:t>Water bottles in everyday - refilled at lunchtime/playtime.</a:t>
            </a:r>
          </a:p>
          <a:p>
            <a:r>
              <a:rPr lang="en-GB" sz="2300" dirty="0">
                <a:latin typeface="Letter-join 8"/>
              </a:rPr>
              <a:t>Toilet visits ideally during breaktime and lunchtime.</a:t>
            </a:r>
          </a:p>
          <a:p>
            <a:r>
              <a:rPr lang="en-GB" sz="2300" dirty="0">
                <a:latin typeface="Letter-join 8"/>
              </a:rPr>
              <a:t>Full PE kit in daily – trainers, white shorts, navy t-shirt, socks, warm clothes for Winter (outdoor PE.), bobble for long hair &amp; earrings out on PE days (or cover with tape in school). </a:t>
            </a:r>
          </a:p>
          <a:p>
            <a:pPr marL="0" indent="0">
              <a:buNone/>
            </a:pPr>
            <a:r>
              <a:rPr lang="en-GB" sz="2300" b="1" dirty="0">
                <a:latin typeface="Letter-join 8" panose="02000805000000020003" pitchFamily="50" charset="0"/>
              </a:rPr>
              <a:t>    *Kit in on a Monday and sent home on a Friday.</a:t>
            </a:r>
          </a:p>
          <a:p>
            <a:r>
              <a:rPr lang="en-GB" sz="2300" dirty="0">
                <a:latin typeface="Letter-join 8" panose="02000805000000020003" pitchFamily="50" charset="0"/>
              </a:rPr>
              <a:t>Healthy snacks for break time (no nuts) or order toast via the office (no free fruit anymore in the Juniors). </a:t>
            </a:r>
          </a:p>
          <a:p>
            <a:r>
              <a:rPr lang="en-GB" sz="2300" dirty="0">
                <a:latin typeface="Letter-join 8" panose="02000805000000020003" pitchFamily="50" charset="0"/>
              </a:rPr>
              <a:t>All clothes to be labelled with names, including PE kits.</a:t>
            </a:r>
          </a:p>
          <a:p>
            <a:r>
              <a:rPr lang="en-GB" sz="2300" dirty="0">
                <a:latin typeface="Letter-join 8" panose="02000805000000020003" pitchFamily="50" charset="0"/>
              </a:rPr>
              <a:t>Reading records in school/go home daily.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0802" y="140873"/>
            <a:ext cx="1246544" cy="13662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0583" y="5049913"/>
            <a:ext cx="1978492" cy="17053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5237" y="3219980"/>
            <a:ext cx="2133838" cy="14092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2778" y="947458"/>
            <a:ext cx="1296297" cy="185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83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0" y="-24572"/>
            <a:ext cx="7772400" cy="772160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Letter-join Plus 8" panose="02000505000000020003" pitchFamily="50" charset="0"/>
              </a:rPr>
              <a:t>Our school learning powers…</a:t>
            </a:r>
          </a:p>
        </p:txBody>
      </p:sp>
      <p:pic>
        <p:nvPicPr>
          <p:cNvPr id="3379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4032" y="620282"/>
            <a:ext cx="8328501" cy="5413602"/>
          </a:xfrm>
        </p:spPr>
      </p:pic>
      <p:pic>
        <p:nvPicPr>
          <p:cNvPr id="33796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48452" y="3362030"/>
            <a:ext cx="3057525" cy="333375"/>
          </a:xfrm>
        </p:spPr>
      </p:pic>
      <p:pic>
        <p:nvPicPr>
          <p:cNvPr id="3379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567" y="3238155"/>
            <a:ext cx="35290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92" y="1328022"/>
            <a:ext cx="294798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896" y="874894"/>
            <a:ext cx="53435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032" y="5824334"/>
            <a:ext cx="45339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105" y="5814809"/>
            <a:ext cx="31051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692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711" y="-46182"/>
            <a:ext cx="10231253" cy="66468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b="1" dirty="0">
                <a:solidFill>
                  <a:srgbClr val="92D050"/>
                </a:solidFill>
                <a:latin typeface="Letter-join 8" panose="02000805000000020003" pitchFamily="50" charset="0"/>
              </a:rPr>
              <a:t>Reading…</a:t>
            </a:r>
            <a:br>
              <a:rPr lang="en-GB" sz="2000" dirty="0">
                <a:latin typeface="Letter-join 8" panose="02000805000000020003" pitchFamily="50" charset="0"/>
              </a:rPr>
            </a:br>
            <a:r>
              <a:rPr lang="en-GB" dirty="0">
                <a:latin typeface="Letter-join 8" panose="02000805000000020003" pitchFamily="50" charset="0"/>
              </a:rPr>
              <a:t>~ Guided Reading takes place together as a class every Friday morning. We use high quality chapter books and texts. Teachers will read aloud so the children can focus on enjoying the text and think about given questions. </a:t>
            </a:r>
          </a:p>
          <a:p>
            <a:endParaRPr lang="en-GB" dirty="0">
              <a:latin typeface="Letter-join 8" panose="02000805000000020003" pitchFamily="50" charset="0"/>
            </a:endParaRPr>
          </a:p>
          <a:p>
            <a:r>
              <a:rPr lang="en-GB" dirty="0">
                <a:latin typeface="Letter-join 8" panose="02000805000000020003" pitchFamily="50" charset="0"/>
              </a:rPr>
              <a:t>~ We expect children to fill in their reading records at least 4 times a week – these can be a mixture of entries by themselves and parents. </a:t>
            </a:r>
          </a:p>
          <a:p>
            <a:endParaRPr lang="en-GB" dirty="0">
              <a:solidFill>
                <a:srgbClr val="000000"/>
              </a:solidFill>
              <a:latin typeface="Letter-join 8" panose="02000805000000020003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Letter-join 8" panose="02000805000000020003"/>
              </a:rPr>
              <a:t>~ Any reading can go into reading records – eg. books you read to them (from home, school or library), audio books, magazines, information about topics of interest looked up online, song lyrics they’re interested in, poems, recipe books etc!</a:t>
            </a:r>
          </a:p>
          <a:p>
            <a:br>
              <a:rPr lang="en-GB" dirty="0">
                <a:solidFill>
                  <a:srgbClr val="000000"/>
                </a:solidFill>
                <a:latin typeface="Letter-join 8" panose="02000805000000020003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solidFill>
                  <a:srgbClr val="000000"/>
                </a:solidFill>
                <a:latin typeface="Letter-join 8" panose="02000805000000020003"/>
                <a:ea typeface="Calibri" panose="020F0502020204030204" pitchFamily="34" charset="0"/>
                <a:cs typeface="Times New Roman" panose="02020603050405020304" pitchFamily="18" charset="0"/>
              </a:rPr>
              <a:t>~ Reading book colours are continuously reviewed: the aim is for Year 3 children to reach </a:t>
            </a:r>
            <a:r>
              <a:rPr lang="en-GB" b="1" dirty="0">
                <a:solidFill>
                  <a:srgbClr val="002060"/>
                </a:solidFill>
                <a:latin typeface="Letter-join 8" panose="02000805000000020003"/>
                <a:ea typeface="Calibri" panose="020F0502020204030204" pitchFamily="34" charset="0"/>
                <a:cs typeface="Times New Roman" panose="02020603050405020304" pitchFamily="18" charset="0"/>
              </a:rPr>
              <a:t>‘dark blue’ </a:t>
            </a:r>
            <a:r>
              <a:rPr lang="en-GB" dirty="0">
                <a:solidFill>
                  <a:srgbClr val="000000"/>
                </a:solidFill>
                <a:latin typeface="Letter-join 8" panose="02000805000000020003"/>
                <a:ea typeface="Calibri" panose="020F0502020204030204" pitchFamily="34" charset="0"/>
                <a:cs typeface="Times New Roman" panose="02020603050405020304" pitchFamily="18" charset="0"/>
              </a:rPr>
              <a:t>by the end of the year and for Year 4 children to be a </a:t>
            </a:r>
            <a:r>
              <a:rPr lang="en-GB" b="1" dirty="0">
                <a:solidFill>
                  <a:srgbClr val="000000"/>
                </a:solidFill>
                <a:latin typeface="Letter-join 8" panose="02000805000000020003"/>
                <a:ea typeface="Calibri" panose="020F0502020204030204" pitchFamily="34" charset="0"/>
                <a:cs typeface="Times New Roman" panose="02020603050405020304" pitchFamily="18" charset="0"/>
              </a:rPr>
              <a:t>free reader </a:t>
            </a:r>
            <a:r>
              <a:rPr lang="en-GB" dirty="0">
                <a:solidFill>
                  <a:srgbClr val="000000"/>
                </a:solidFill>
                <a:latin typeface="Letter-join 8" panose="02000805000000020003"/>
                <a:ea typeface="Calibri" panose="020F0502020204030204" pitchFamily="34" charset="0"/>
                <a:cs typeface="Times New Roman" panose="02020603050405020304" pitchFamily="18" charset="0"/>
              </a:rPr>
              <a:t>as they head into Upper KS2.</a:t>
            </a:r>
            <a:endParaRPr lang="en-GB" dirty="0">
              <a:latin typeface="Letter-join 8" panose="02000805000000020003" pitchFamily="50" charset="0"/>
            </a:endParaRPr>
          </a:p>
          <a:p>
            <a:endParaRPr lang="en-GB" dirty="0">
              <a:latin typeface="Letter-join 8" panose="02000805000000020003" pitchFamily="50" charset="0"/>
            </a:endParaRPr>
          </a:p>
          <a:p>
            <a:r>
              <a:rPr lang="en-GB" dirty="0">
                <a:latin typeface="Letter-join 8"/>
              </a:rPr>
              <a:t>~ Children encouraged to change their reading books each morning upon entry into class (if need be).</a:t>
            </a:r>
            <a:endParaRPr lang="en-GB" dirty="0">
              <a:latin typeface="Letter-join 8" panose="02000805000000020003" pitchFamily="50" charset="0"/>
            </a:endParaRPr>
          </a:p>
          <a:p>
            <a:endParaRPr lang="en-GB" dirty="0">
              <a:latin typeface="Letter-join 8" panose="02000805000000020003" pitchFamily="50" charset="0"/>
            </a:endParaRPr>
          </a:p>
          <a:p>
            <a:r>
              <a:rPr lang="en-GB" dirty="0">
                <a:latin typeface="Letter-join 8" panose="02000805000000020003" pitchFamily="50" charset="0"/>
              </a:rPr>
              <a:t>~ Reading rewards to celebrate reading recorded in records. </a:t>
            </a:r>
          </a:p>
          <a:p>
            <a:endParaRPr lang="en-GB" dirty="0">
              <a:latin typeface="Letter-join 8" panose="02000805000000020003" pitchFamily="50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Letter-join 8" panose="02000805000000020003" pitchFamily="50" charset="0"/>
              </a:rPr>
              <a:t>~ </a:t>
            </a:r>
            <a:r>
              <a:rPr lang="en-US" dirty="0">
                <a:solidFill>
                  <a:srgbClr val="000000"/>
                </a:solidFill>
                <a:latin typeface="Letter-join 8" panose="02000805000000020003"/>
                <a:cs typeface="Times New Roman" panose="02020603050405020304" pitchFamily="18" charset="0"/>
              </a:rPr>
              <a:t>We e</a:t>
            </a:r>
            <a:r>
              <a:rPr lang="en-US" dirty="0">
                <a:solidFill>
                  <a:srgbClr val="000000"/>
                </a:solidFill>
                <a:latin typeface="Letter-join 8" panose="02000805000000020003"/>
                <a:ea typeface="Calibri" panose="020F0502020204030204" pitchFamily="34" charset="0"/>
                <a:cs typeface="Times New Roman" panose="02020603050405020304" pitchFamily="18" charset="0"/>
              </a:rPr>
              <a:t>ncourage children  to discuss book recommendations with one another.</a:t>
            </a:r>
          </a:p>
          <a:p>
            <a:endParaRPr lang="en-GB" sz="2000" dirty="0">
              <a:latin typeface="Letter-join 8" panose="02000805000000020003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b="1" i="1" dirty="0">
              <a:latin typeface="Letter-join 8" panose="02000805000000020003" pitchFamily="50" charset="0"/>
            </a:endParaRPr>
          </a:p>
        </p:txBody>
      </p:sp>
      <p:pic>
        <p:nvPicPr>
          <p:cNvPr id="3" name="Picture 2" descr="Epic: Kids' Books &amp; Reading - Apps on Google Pl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337" y="0"/>
            <a:ext cx="2008481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Reading and storytelling with children | Raising Children Netwo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5436435"/>
            <a:ext cx="2346036" cy="131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4137" y="2613891"/>
            <a:ext cx="1997863" cy="100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5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49173" y="139360"/>
            <a:ext cx="114256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92D050"/>
                </a:solidFill>
                <a:latin typeface="Letter-join 8" panose="02000805000000020003"/>
              </a:rPr>
              <a:t>Literacy text this term…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A17DB1-F3FD-40D4-8E23-CC3470765290}"/>
              </a:ext>
            </a:extLst>
          </p:cNvPr>
          <p:cNvSpPr/>
          <p:nvPr/>
        </p:nvSpPr>
        <p:spPr>
          <a:xfrm>
            <a:off x="4994563" y="1349176"/>
            <a:ext cx="49195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/>
              <a:t>Hannah loves gorillas but has never seen one. Her father's too busy to take her to the zoo – or for anything else come to that. For her birthday, Hannah asks her father for a gorilla – but is disappointed when she discovers that the gorilla she's got is just a toy one. But then something extraordinary happens ... the toy turns into a real gorilla, who puts on her father's hat and coat and takes her off for a magical visit to the zoo...</a:t>
            </a:r>
            <a:endParaRPr lang="en-GB" sz="2000" dirty="0">
              <a:latin typeface="Letterjoin-Air Plus 8" panose="02000805000000020003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2421" y="139360"/>
            <a:ext cx="2976784" cy="12098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76" y="1349176"/>
            <a:ext cx="420052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000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40" y="201308"/>
            <a:ext cx="8485216" cy="534436"/>
          </a:xfrm>
        </p:spPr>
        <p:txBody>
          <a:bodyPr>
            <a:noAutofit/>
          </a:bodyPr>
          <a:lstStyle/>
          <a:p>
            <a:r>
              <a:rPr lang="en-GB" b="1" dirty="0">
                <a:latin typeface="Letter-join 8" panose="02000805000000020003" pitchFamily="50" charset="0"/>
              </a:rPr>
              <a:t>Handwriting &amp; Spelling…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17040" y="1009972"/>
            <a:ext cx="8687257" cy="56863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GB" sz="2600" b="1" dirty="0">
                <a:solidFill>
                  <a:schemeClr val="tx1"/>
                </a:solidFill>
                <a:latin typeface="Letter-join 8" panose="02000805000000020003" pitchFamily="50" charset="0"/>
              </a:rPr>
              <a:t>Handwriting</a:t>
            </a:r>
            <a:r>
              <a:rPr lang="en-GB" sz="2600" dirty="0">
                <a:solidFill>
                  <a:schemeClr val="tx1"/>
                </a:solidFill>
                <a:latin typeface="Letter-join 8" panose="02000805000000020003" pitchFamily="50" charset="0"/>
              </a:rPr>
              <a:t> – children are expected to develop a cursive style that is consistently joined, throughout books. 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1"/>
                </a:solidFill>
                <a:latin typeface="Letter-join 8" panose="02000805000000020003" pitchFamily="50" charset="0"/>
              </a:rPr>
              <a:t>Children can move onto </a:t>
            </a:r>
            <a:r>
              <a:rPr lang="en-GB" sz="2600" i="1" dirty="0">
                <a:solidFill>
                  <a:schemeClr val="tx1"/>
                </a:solidFill>
                <a:latin typeface="Letter-join 8" panose="02000805000000020003" pitchFamily="50" charset="0"/>
              </a:rPr>
              <a:t>black</a:t>
            </a:r>
            <a:r>
              <a:rPr lang="en-GB" sz="2600" dirty="0">
                <a:solidFill>
                  <a:schemeClr val="tx1"/>
                </a:solidFill>
                <a:latin typeface="Letter-join 8" panose="02000805000000020003" pitchFamily="50" charset="0"/>
              </a:rPr>
              <a:t> pen once they have achieved this.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1"/>
                </a:solidFill>
                <a:latin typeface="Letter-join 8" panose="02000805000000020003" pitchFamily="50" charset="0"/>
              </a:rPr>
              <a:t>We have a subscription to the Letter-join scheme where children can request log-</a:t>
            </a:r>
            <a:r>
              <a:rPr lang="en-GB" sz="2600" dirty="0" err="1">
                <a:solidFill>
                  <a:schemeClr val="tx1"/>
                </a:solidFill>
                <a:latin typeface="Letter-join 8" panose="02000805000000020003" pitchFamily="50" charset="0"/>
              </a:rPr>
              <a:t>ons</a:t>
            </a:r>
            <a:r>
              <a:rPr lang="en-GB" sz="2600" dirty="0">
                <a:solidFill>
                  <a:schemeClr val="tx1"/>
                </a:solidFill>
                <a:latin typeface="Letter-join 8" panose="02000805000000020003" pitchFamily="50" charset="0"/>
              </a:rPr>
              <a:t> to practice their letter formation online at home.</a:t>
            </a:r>
          </a:p>
          <a:p>
            <a:pPr marL="68580" indent="0">
              <a:buClrTx/>
              <a:buSzPct val="100000"/>
              <a:buNone/>
            </a:pPr>
            <a:endParaRPr lang="en-GB" sz="2600" dirty="0">
              <a:solidFill>
                <a:schemeClr val="tx1"/>
              </a:solidFill>
              <a:latin typeface="Letter-join 8" panose="02000805000000020003" pitchFamily="50" charset="0"/>
            </a:endParaRP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endParaRPr lang="en-GB" sz="1100" dirty="0">
              <a:solidFill>
                <a:schemeClr val="tx1"/>
              </a:solidFill>
              <a:latin typeface="Letter-join 8" panose="02000805000000020003" pitchFamily="50" charset="0"/>
            </a:endParaRP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GB" sz="2600" b="1" dirty="0">
                <a:solidFill>
                  <a:schemeClr val="tx1"/>
                </a:solidFill>
                <a:latin typeface="Letter-join 8" panose="02000805000000020003" pitchFamily="50" charset="0"/>
              </a:rPr>
              <a:t>Spelling</a:t>
            </a:r>
            <a:r>
              <a:rPr lang="en-GB" sz="2600" dirty="0">
                <a:solidFill>
                  <a:schemeClr val="tx1"/>
                </a:solidFill>
                <a:latin typeface="Letter-join 8" panose="02000805000000020003" pitchFamily="50" charset="0"/>
              </a:rPr>
              <a:t> – children are expected to learn and spell the common exception words on the Year 3/4 National spelling list with increasing accuracy. We practise other spelling rules through our Pathways Literacy programme too. We also teach a specific HSPAG lesson every Monday.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GB" sz="2600" dirty="0">
                <a:latin typeface="Letter-join 8" panose="02000805000000020003" pitchFamily="50" charset="0"/>
              </a:rPr>
              <a:t>We have high standards of presentation and encourage all to take pride in their work.</a:t>
            </a:r>
            <a:endParaRPr lang="en-GB" dirty="0">
              <a:solidFill>
                <a:schemeClr val="tx1"/>
              </a:solidFill>
              <a:latin typeface="Letter-join 8" panose="02000805000000020003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1223" y="924865"/>
            <a:ext cx="2999921" cy="18555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8298" y="4679785"/>
            <a:ext cx="3022846" cy="20165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146" name="Picture 2" descr="Image result for writing 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020" y="-39829"/>
            <a:ext cx="1512588" cy="113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3738" y="3074307"/>
            <a:ext cx="1538275" cy="118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541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09" y="72580"/>
            <a:ext cx="9366325" cy="1143000"/>
          </a:xfrm>
        </p:spPr>
        <p:txBody>
          <a:bodyPr/>
          <a:lstStyle/>
          <a:p>
            <a:r>
              <a:rPr lang="en-GB" b="1" dirty="0">
                <a:latin typeface="Letter-join 8" panose="02000805000000020003" pitchFamily="50" charset="0"/>
              </a:rPr>
              <a:t>Maths…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175" y="644080"/>
            <a:ext cx="9652762" cy="548802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2400" dirty="0">
                <a:latin typeface="Letter-join 8" panose="02000805000000020003" pitchFamily="50" charset="0"/>
              </a:rPr>
              <a:t>~ We follow the White Rose scheme for Maths lessons.</a:t>
            </a:r>
          </a:p>
          <a:p>
            <a:pPr marL="0" indent="0">
              <a:buNone/>
            </a:pPr>
            <a:r>
              <a:rPr lang="en-GB" sz="2400" dirty="0">
                <a:latin typeface="Letter-join 8"/>
              </a:rPr>
              <a:t>~ Help children at home learn their times tables by using TTRS (Times Table Rock Stars) – all have their own log-in.</a:t>
            </a:r>
          </a:p>
          <a:p>
            <a:pPr marL="0" indent="0">
              <a:buNone/>
            </a:pPr>
            <a:endParaRPr lang="en-GB" sz="2400" b="1" dirty="0">
              <a:latin typeface="Letter-join 8" panose="02000805000000020003" pitchFamily="50" charset="0"/>
            </a:endParaRPr>
          </a:p>
          <a:p>
            <a:pPr marL="0" indent="0">
              <a:buNone/>
            </a:pPr>
            <a:r>
              <a:rPr lang="en-GB" sz="2400" b="1" dirty="0">
                <a:latin typeface="Letter-join 8" panose="02000805000000020003" pitchFamily="50" charset="0"/>
              </a:rPr>
              <a:t>End of year expectation for Year 3 </a:t>
            </a:r>
            <a:r>
              <a:rPr lang="en-GB" sz="2400" dirty="0">
                <a:latin typeface="Letter-join 8" panose="02000805000000020003" pitchFamily="50" charset="0"/>
              </a:rPr>
              <a:t>(x , ÷, out of order)</a:t>
            </a:r>
          </a:p>
          <a:p>
            <a:pPr>
              <a:buFontTx/>
              <a:buChar char="-"/>
            </a:pPr>
            <a:r>
              <a:rPr lang="en-GB" sz="2400" dirty="0">
                <a:latin typeface="Letter-join 8" panose="02000805000000020003" pitchFamily="50" charset="0"/>
              </a:rPr>
              <a:t>3s, 4s, 8s - in addition to recalling the 2s, 5s and 10s from Year 2.</a:t>
            </a:r>
          </a:p>
          <a:p>
            <a:pPr marL="0" indent="0">
              <a:buNone/>
            </a:pPr>
            <a:r>
              <a:rPr lang="en-GB" sz="2400" b="1" dirty="0">
                <a:latin typeface="Letter-join 8" panose="02000805000000020003" pitchFamily="50" charset="0"/>
              </a:rPr>
              <a:t>End of year expectation for Year 4 </a:t>
            </a:r>
            <a:r>
              <a:rPr lang="en-GB" sz="2400" dirty="0">
                <a:latin typeface="Letter-join 8" panose="02000805000000020003" pitchFamily="50" charset="0"/>
              </a:rPr>
              <a:t>(x , ÷, out of order)</a:t>
            </a:r>
          </a:p>
          <a:p>
            <a:pPr>
              <a:buFontTx/>
              <a:buChar char="-"/>
            </a:pPr>
            <a:r>
              <a:rPr lang="en-GB" sz="2400" dirty="0">
                <a:latin typeface="Letter-join 8" panose="02000805000000020003" pitchFamily="50" charset="0"/>
              </a:rPr>
              <a:t>6s, 7s, 9s - all facts up to 12 x 12. </a:t>
            </a:r>
          </a:p>
          <a:p>
            <a:pPr marL="0" indent="0">
              <a:buNone/>
            </a:pPr>
            <a:endParaRPr lang="en-GB" sz="2400" dirty="0">
              <a:latin typeface="Letter-join 8" panose="02000805000000020003" pitchFamily="50" charset="0"/>
            </a:endParaRPr>
          </a:p>
          <a:p>
            <a:pPr marL="0" indent="0">
              <a:buNone/>
            </a:pPr>
            <a:r>
              <a:rPr lang="en-GB" sz="2400" dirty="0">
                <a:latin typeface="Letter-join 8" panose="02000805000000020003" pitchFamily="50" charset="0"/>
              </a:rPr>
              <a:t>~ Formal national testing of times tables takes place for all Year 4 pupils towards the end of the year in the Summer term. </a:t>
            </a:r>
          </a:p>
        </p:txBody>
      </p:sp>
      <p:pic>
        <p:nvPicPr>
          <p:cNvPr id="4100" name="Picture 4" descr="Image result for numerac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0903" y="2524835"/>
            <a:ext cx="2006857" cy="155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0166" y="4914029"/>
            <a:ext cx="2273808" cy="17895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0166" y="42968"/>
            <a:ext cx="2332931" cy="164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3908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E96D97969A1F48A58CF018F4774FB2" ma:contentTypeVersion="18" ma:contentTypeDescription="Create a new document." ma:contentTypeScope="" ma:versionID="9f08a27609286bd31a8f39c25941c1e7">
  <xsd:schema xmlns:xsd="http://www.w3.org/2001/XMLSchema" xmlns:xs="http://www.w3.org/2001/XMLSchema" xmlns:p="http://schemas.microsoft.com/office/2006/metadata/properties" xmlns:ns3="805b2f2a-cb09-4e7c-b55f-ff83a6c10664" xmlns:ns4="62d884eb-b5fa-4cea-a6e9-36ae7aead15c" targetNamespace="http://schemas.microsoft.com/office/2006/metadata/properties" ma:root="true" ma:fieldsID="4ca169c422c0703de74478f42e383a8f" ns3:_="" ns4:_="">
    <xsd:import namespace="805b2f2a-cb09-4e7c-b55f-ff83a6c10664"/>
    <xsd:import namespace="62d884eb-b5fa-4cea-a6e9-36ae7aead15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5b2f2a-cb09-4e7c-b55f-ff83a6c1066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d884eb-b5fa-4cea-a6e9-36ae7aead1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2d884eb-b5fa-4cea-a6e9-36ae7aead15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C72A4B-918A-4454-ADAD-E7F3982E52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5b2f2a-cb09-4e7c-b55f-ff83a6c10664"/>
    <ds:schemaRef ds:uri="62d884eb-b5fa-4cea-a6e9-36ae7aead1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19D2439-A957-48DF-A8A2-B1244C4091E8}">
  <ds:schemaRefs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www.w3.org/XML/1998/namespace"/>
    <ds:schemaRef ds:uri="62d884eb-b5fa-4cea-a6e9-36ae7aead15c"/>
    <ds:schemaRef ds:uri="http://schemas.microsoft.com/office/2006/documentManagement/types"/>
    <ds:schemaRef ds:uri="http://purl.org/dc/dcmitype/"/>
    <ds:schemaRef ds:uri="805b2f2a-cb09-4e7c-b55f-ff83a6c10664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71A61BD-103F-4F1F-A46A-AF76656F2F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1567</TotalTime>
  <Words>1145</Words>
  <Application>Microsoft Office PowerPoint</Application>
  <PresentationFormat>Widescreen</PresentationFormat>
  <Paragraphs>83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Calibri</vt:lpstr>
      <vt:lpstr>Comic Sans MS</vt:lpstr>
      <vt:lpstr>Letter-join 8</vt:lpstr>
      <vt:lpstr>Letter-join Plus 8</vt:lpstr>
      <vt:lpstr>Letterjoin-Air Plus 8</vt:lpstr>
      <vt:lpstr>OpenDyslexicAlta</vt:lpstr>
      <vt:lpstr>Times New Roman</vt:lpstr>
      <vt:lpstr>Trebuchet MS</vt:lpstr>
      <vt:lpstr>Wingdings 2</vt:lpstr>
      <vt:lpstr>Wingdings 3</vt:lpstr>
      <vt:lpstr>Facet</vt:lpstr>
      <vt:lpstr> Year 3 and 4  Information Evening 2025</vt:lpstr>
      <vt:lpstr>Class organisation…</vt:lpstr>
      <vt:lpstr>A typical school week…</vt:lpstr>
      <vt:lpstr>Expectations in Year 3 and 4…</vt:lpstr>
      <vt:lpstr>Our school learning powers…</vt:lpstr>
      <vt:lpstr>PowerPoint Presentation</vt:lpstr>
      <vt:lpstr>PowerPoint Presentation</vt:lpstr>
      <vt:lpstr>Handwriting &amp; Spelling…</vt:lpstr>
      <vt:lpstr>Maths…</vt:lpstr>
      <vt:lpstr>Homework…</vt:lpstr>
      <vt:lpstr>Extra info…</vt:lpstr>
      <vt:lpstr>Thankyou for attending.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3 and 4 Information Evening</dc:title>
  <dc:creator>Edward Amesbury</dc:creator>
  <cp:lastModifiedBy>Katie Hooper</cp:lastModifiedBy>
  <cp:revision>109</cp:revision>
  <cp:lastPrinted>2018-10-09T11:57:45Z</cp:lastPrinted>
  <dcterms:created xsi:type="dcterms:W3CDTF">2018-10-03T15:29:39Z</dcterms:created>
  <dcterms:modified xsi:type="dcterms:W3CDTF">2025-09-12T12:04:30Z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0x01010020E96D97969A1F48A58CF018F4774FB2</vt:lpwstr>
  </property>
</Properties>
</file>