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1" r:id="rId1"/>
  </p:sldMasterIdLst>
  <p:sldIdLst>
    <p:sldId id="256" r:id="rId2"/>
    <p:sldId id="270" r:id="rId3"/>
    <p:sldId id="257" r:id="rId4"/>
    <p:sldId id="258" r:id="rId5"/>
    <p:sldId id="266" r:id="rId6"/>
    <p:sldId id="259" r:id="rId7"/>
    <p:sldId id="260" r:id="rId8"/>
    <p:sldId id="267" r:id="rId9"/>
    <p:sldId id="262" r:id="rId10"/>
    <p:sldId id="26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18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7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70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2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8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9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3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0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0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3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8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5 /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Information Evening</a:t>
            </a:r>
          </a:p>
        </p:txBody>
      </p:sp>
      <p:pic>
        <p:nvPicPr>
          <p:cNvPr id="4" name="Picture 2" descr="Saughall All Saints C of E Primary School">
            <a:extLst>
              <a:ext uri="{FF2B5EF4-FFF2-40B4-BE49-F238E27FC236}">
                <a16:creationId xmlns:a16="http://schemas.microsoft.com/office/drawing/2014/main" id="{420AC986-2AD5-4655-A36B-B671642B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25" y="468562"/>
            <a:ext cx="7425684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11456E-2E5E-40F5-B7EC-4CCC93F5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50" y="1728019"/>
            <a:ext cx="2905474" cy="21353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279E99-CCAC-4FB0-B247-C135AB90783D}"/>
              </a:ext>
            </a:extLst>
          </p:cNvPr>
          <p:cNvSpPr/>
          <p:nvPr/>
        </p:nvSpPr>
        <p:spPr>
          <a:xfrm>
            <a:off x="3885253" y="5789273"/>
            <a:ext cx="748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>
                <a:latin typeface="Letter-join 8" panose="02000805000000020003" pitchFamily="50" charset="0"/>
              </a:rPr>
              <a:t>Becoming a more independent learner</a:t>
            </a:r>
            <a:r>
              <a:rPr lang="en-GB" sz="2800" i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19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437" y="116032"/>
            <a:ext cx="11429209" cy="71096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u="sng" dirty="0"/>
              <a:t>Homework: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Homework, as stated in the overview, will be sent home on a Wednesday/Thursday and is due in the following Tuesday. This will be a maths task, literacy task (grammar/punctuation or reading comprehension in their exercise books) or something relating to one of the foundation subjects.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Letterjoin</a:t>
            </a:r>
            <a:r>
              <a:rPr lang="en-US" sz="2000" dirty="0"/>
              <a:t> -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For year 6, most of their homework is tailored to link with SATs.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Spelling homework will be given as well as the spellings to learn for their test on a Monday.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Time</a:t>
            </a:r>
            <a:r>
              <a:rPr lang="en-US" sz="2000" dirty="0"/>
              <a:t>stable Rockstars is set by their math’s teacher and there is an expectation to practise their tables for at least 30 minutes per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And of course the reading – this will be from our reading menu!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latin typeface="Letter-join 8" panose="02000805000000020003" pitchFamily="50" charset="0"/>
              </a:rPr>
              <a:t>If there is any reason as to why your child is unable to hand in their homework, please send in a brief note to let us know.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1C6BF-90A2-4D23-A4FA-825D5BEB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64" y="2499637"/>
            <a:ext cx="2165462" cy="6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C023-488D-4960-A519-92468CB7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75447"/>
          </a:xfrm>
        </p:spPr>
        <p:txBody>
          <a:bodyPr>
            <a:normAutofit/>
          </a:bodyPr>
          <a:lstStyle/>
          <a:p>
            <a:r>
              <a:rPr lang="en-US" dirty="0"/>
              <a:t>Additional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72EB-90F7-4D89-A4B7-53045BB4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0" y="1461247"/>
            <a:ext cx="10018713" cy="466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Any photos that we take will be uploaded onto X, on our website and displayed in our group area window.</a:t>
            </a:r>
          </a:p>
          <a:p>
            <a:r>
              <a:rPr lang="en-US" sz="2000" dirty="0"/>
              <a:t>MacMillan coffee morning will be held on the 26</a:t>
            </a:r>
            <a:r>
              <a:rPr lang="en-US" sz="2000" baseline="30000" dirty="0"/>
              <a:t>th</a:t>
            </a:r>
            <a:r>
              <a:rPr lang="en-US" sz="2000" dirty="0"/>
              <a:t> September. Cake donations are very welcome and it would be lovely to see as many of you as possible.</a:t>
            </a:r>
          </a:p>
          <a:p>
            <a:r>
              <a:rPr lang="en-US" sz="2000" dirty="0"/>
              <a:t>Non-uniform days will be held in November to support the Christmas Fayre.</a:t>
            </a:r>
          </a:p>
          <a:p>
            <a:r>
              <a:rPr lang="en-US" sz="2000" dirty="0"/>
              <a:t>Year 5/6 Christmas Production in Church 16</a:t>
            </a:r>
            <a:r>
              <a:rPr lang="en-US" sz="2000" baseline="30000" dirty="0"/>
              <a:t>th</a:t>
            </a:r>
            <a:r>
              <a:rPr lang="en-US" sz="2000" dirty="0"/>
              <a:t> December.</a:t>
            </a:r>
          </a:p>
          <a:p>
            <a:r>
              <a:rPr lang="en-US" sz="2000" dirty="0"/>
              <a:t>Panto Day – 17</a:t>
            </a:r>
            <a:r>
              <a:rPr lang="en-US" sz="2000" baseline="30000" dirty="0"/>
              <a:t>th</a:t>
            </a:r>
            <a:r>
              <a:rPr lang="en-US" sz="2000" dirty="0"/>
              <a:t> December at the </a:t>
            </a:r>
            <a:r>
              <a:rPr lang="en-US" sz="2000" err="1"/>
              <a:t>Storyhouse</a:t>
            </a:r>
            <a:r>
              <a:rPr lang="en-US" sz="2000" dirty="0"/>
              <a:t>.</a:t>
            </a:r>
          </a:p>
          <a:p>
            <a:r>
              <a:rPr lang="en-US" sz="2000" dirty="0"/>
              <a:t>Year 5&amp;6 dress up day 60’s, 70’s, 80’s, 90’s on 25</a:t>
            </a:r>
            <a:r>
              <a:rPr lang="en-US" sz="2000" baseline="30000" dirty="0"/>
              <a:t>th</a:t>
            </a:r>
            <a:r>
              <a:rPr lang="en-US" sz="2000" dirty="0"/>
              <a:t> November.</a:t>
            </a:r>
          </a:p>
          <a:p>
            <a:r>
              <a:rPr lang="en-US" sz="2000" dirty="0"/>
              <a:t>End of term - Friday 19</a:t>
            </a:r>
            <a:r>
              <a:rPr lang="en-US" sz="2000" baseline="30000" dirty="0"/>
              <a:t>th</a:t>
            </a:r>
            <a:r>
              <a:rPr lang="en-US" sz="2000" dirty="0"/>
              <a:t> December.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7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5290-3591-4994-BDCA-BA130C29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 to our team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39FC-96FB-4241-B2B0-4D5278719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Yr 5/6 Teachers: Miss Humphreys, Mr Dewdney &amp; </a:t>
            </a:r>
            <a:r>
              <a:rPr lang="en-US" sz="2400" err="1"/>
              <a:t>Mrs</a:t>
            </a:r>
            <a:r>
              <a:rPr lang="en-US" sz="2400"/>
              <a:t> Ashdown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Mrs Cook joins us for Maths and anything else she can join in with!</a:t>
            </a:r>
          </a:p>
          <a:p>
            <a:endParaRPr lang="en-US" sz="2400" dirty="0"/>
          </a:p>
          <a:p>
            <a:r>
              <a:rPr lang="en-US" sz="2400" dirty="0"/>
              <a:t>Teaching Assistants: Mrs Beaumont, </a:t>
            </a:r>
            <a:r>
              <a:rPr lang="en-US" sz="2400" dirty="0" err="1"/>
              <a:t>Mrs</a:t>
            </a:r>
            <a:r>
              <a:rPr lang="en-US" sz="2400" dirty="0"/>
              <a:t> Williams &amp; </a:t>
            </a:r>
            <a:r>
              <a:rPr lang="en-US" sz="2400" dirty="0" err="1"/>
              <a:t>Mrs</a:t>
            </a:r>
            <a:r>
              <a:rPr lang="en-US" sz="2400" dirty="0"/>
              <a:t> Hand</a:t>
            </a:r>
          </a:p>
          <a:p>
            <a:endParaRPr lang="en-US" sz="2400" dirty="0"/>
          </a:p>
          <a:p>
            <a:r>
              <a:rPr lang="en-US" sz="2400" dirty="0"/>
              <a:t>Mrs Mitchell &amp; </a:t>
            </a:r>
            <a:r>
              <a:rPr lang="en-US" sz="2400" dirty="0" err="1"/>
              <a:t>Mrs</a:t>
            </a:r>
            <a:r>
              <a:rPr lang="en-US" sz="2400" dirty="0"/>
              <a:t> Fabby support PPA and management 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040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6136" y="0"/>
            <a:ext cx="7819769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Typical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Year 5/6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3E246-0F25-42FD-96B4-6D4FABBA30A5}"/>
              </a:ext>
            </a:extLst>
          </p:cNvPr>
          <p:cNvSpPr txBox="1"/>
          <p:nvPr/>
        </p:nvSpPr>
        <p:spPr>
          <a:xfrm>
            <a:off x="3267075" y="1219200"/>
            <a:ext cx="8115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Assembly every morning.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Spelling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Maths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Break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Literacy (</a:t>
            </a:r>
            <a:r>
              <a:rPr lang="en-US" sz="3600" dirty="0" err="1"/>
              <a:t>SPaG</a:t>
            </a:r>
            <a:r>
              <a:rPr lang="en-US" sz="3600" dirty="0"/>
              <a:t>, Writing, Reading)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Foundation subjects: PE, Computing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73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995" y="-97653"/>
            <a:ext cx="934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Reading For Pleasure</a:t>
            </a:r>
          </a:p>
        </p:txBody>
      </p:sp>
      <p:pic>
        <p:nvPicPr>
          <p:cNvPr id="4" name="Picture 3" descr="Timeline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7957643" y="1336604"/>
            <a:ext cx="4062907" cy="5349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114" y="973634"/>
            <a:ext cx="6968529" cy="33849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latin typeface="Letter-join 8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It’s been proven time and time again that children who read for pleasure regularly (ideally every day) are more likely to be successful and happy throughout their lives.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dirty="0">
              <a:solidFill>
                <a:srgbClr val="000000"/>
              </a:solidFill>
              <a:latin typeface="Letter-join 8" panose="020008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latin typeface="Letter-join 8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It is also one of the main contributing factors which will determine academic success</a:t>
            </a:r>
            <a:r>
              <a:rPr lang="en-GB" sz="2200" dirty="0">
                <a:solidFill>
                  <a:srgbClr val="202124"/>
                </a:solidFill>
                <a:latin typeface="Letter-join 8" panose="020008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dirty="0">
              <a:solidFill>
                <a:srgbClr val="202124"/>
              </a:solidFill>
              <a:effectLst/>
              <a:latin typeface="Letter-join 8" panose="020008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202124"/>
                </a:solidFill>
                <a:latin typeface="Letter-join 8" panose="020008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As a result, reading is still our school’s </a:t>
            </a:r>
            <a:r>
              <a:rPr lang="en-GB" sz="2200" b="1" dirty="0">
                <a:solidFill>
                  <a:srgbClr val="202124"/>
                </a:solidFill>
                <a:latin typeface="Letter-join 8" panose="020008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GB" sz="2200" dirty="0">
                <a:solidFill>
                  <a:srgbClr val="202124"/>
                </a:solidFill>
                <a:latin typeface="Letter-join 8" panose="020008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priority.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37AC9-B7B2-4796-B7D6-7850CAE12162}"/>
              </a:ext>
            </a:extLst>
          </p:cNvPr>
          <p:cNvSpPr txBox="1"/>
          <p:nvPr/>
        </p:nvSpPr>
        <p:spPr>
          <a:xfrm>
            <a:off x="2085975" y="4655225"/>
            <a:ext cx="541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home, children should read </a:t>
            </a:r>
            <a:r>
              <a:rPr lang="en-GB" b="1" dirty="0"/>
              <a:t>four times a week</a:t>
            </a:r>
            <a:r>
              <a:rPr lang="en-GB" dirty="0"/>
              <a:t>, including </a:t>
            </a:r>
            <a:r>
              <a:rPr lang="en-GB" b="1" dirty="0"/>
              <a:t>once with an adult</a:t>
            </a:r>
            <a:r>
              <a:rPr lang="en-GB" dirty="0"/>
              <a:t>. Reading Records are checked weekly, and we’ll be in touch if regular reading isn’t happening. All age-appropriate books are welcome, and library books are provided.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7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9935" y="479851"/>
            <a:ext cx="1046216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Reading:</a:t>
            </a:r>
          </a:p>
          <a:p>
            <a:endParaRPr lang="en-GB" sz="2800" b="1" u="sng" dirty="0"/>
          </a:p>
          <a:p>
            <a:r>
              <a:rPr lang="en-GB" sz="2000" b="1" dirty="0"/>
              <a:t>Guided Reading Overview:</a:t>
            </a:r>
            <a:endParaRPr lang="en-GB" sz="2000" dirty="0"/>
          </a:p>
          <a:p>
            <a:r>
              <a:rPr lang="en-GB" sz="2000" dirty="0"/>
              <a:t>Each week, children enjoy high-quality chapter books read aloud by their teacher. This allows them to focus on the story and explore a key question linked to the text. The book is revisited throughout the week to encourage reading for pleasure.</a:t>
            </a:r>
          </a:p>
          <a:p>
            <a:endParaRPr lang="en-GB" sz="2000" b="1" dirty="0"/>
          </a:p>
          <a:p>
            <a:r>
              <a:rPr lang="en-GB" sz="2000" b="1" dirty="0"/>
              <a:t>Our Approach:</a:t>
            </a:r>
          </a:p>
          <a:p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Reading for enjoyment</a:t>
            </a:r>
            <a:r>
              <a:rPr lang="en-GB" sz="2000" dirty="0"/>
              <a:t> is our main goal.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Teachers model key reading strategies, such as re-reading for understanding and using context to decode unfamiliar words—even making mistakes, which helps build children's confidence.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Sessions include rich discussion and opportunities for children to write about their thoughts.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Once a term, children take part in drama activities to act out extracts, boosting engagement and empathy. </a:t>
            </a:r>
          </a:p>
          <a:p>
            <a:endParaRPr lang="en-GB" sz="2500" b="1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5CD66E-A93D-4F4C-AD86-5D0131E8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297" y="209550"/>
            <a:ext cx="1141391" cy="1362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945E61-EA62-45BF-89F2-EB7A36531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5286375"/>
            <a:ext cx="910124" cy="13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131" y="-5417"/>
            <a:ext cx="114256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Literacy: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E3269-8B7C-4F9A-8051-BCC40CD45002}"/>
              </a:ext>
            </a:extLst>
          </p:cNvPr>
          <p:cNvSpPr txBox="1"/>
          <p:nvPr/>
        </p:nvSpPr>
        <p:spPr>
          <a:xfrm>
            <a:off x="6400800" y="1123950"/>
            <a:ext cx="52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79849-7A60-475A-BCFF-781E1A0A7F4B}"/>
              </a:ext>
            </a:extLst>
          </p:cNvPr>
          <p:cNvSpPr txBox="1"/>
          <p:nvPr/>
        </p:nvSpPr>
        <p:spPr>
          <a:xfrm>
            <a:off x="2066924" y="625525"/>
            <a:ext cx="89058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Literacy in Years 5 &amp; 6</a:t>
            </a:r>
          </a:p>
          <a:p>
            <a:endParaRPr lang="en-GB" dirty="0"/>
          </a:p>
          <a:p>
            <a:r>
              <a:rPr lang="en-GB" dirty="0"/>
              <a:t>Children develop key skills in writing, spelling, handwriting, punctuation, and grammar through daily literacy lessons.</a:t>
            </a:r>
          </a:p>
          <a:p>
            <a:endParaRPr lang="en-GB" dirty="0"/>
          </a:p>
          <a:p>
            <a:pPr lvl="0"/>
            <a:r>
              <a:rPr lang="en-GB" b="1" dirty="0"/>
              <a:t>Writing</a:t>
            </a:r>
            <a:r>
              <a:rPr lang="en-GB" dirty="0"/>
              <a:t>: Pupils explore a range of genres and learn to plan, draft, and edit their work with a focus on vocabulary, structure, and style.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Spelling</a:t>
            </a:r>
            <a:r>
              <a:rPr lang="en-GB" dirty="0"/>
              <a:t>: Weekly lessons cover spelling rules, patterns, and strategies for remembering tricky words.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Handwriting</a:t>
            </a:r>
            <a:r>
              <a:rPr lang="en-GB" dirty="0"/>
              <a:t>: Children work on fluency and neat presentation across all subjects.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Punctuation &amp; Grammar</a:t>
            </a:r>
            <a:r>
              <a:rPr lang="en-GB" dirty="0"/>
              <a:t>: Taught both in isolation and through writing tasks, covering sentence structure, verb tenses, clauses, and accurate punctuation.</a:t>
            </a:r>
          </a:p>
          <a:p>
            <a:r>
              <a:rPr lang="en-GB" dirty="0"/>
              <a:t>These lessons prepare children for the demands of Year 6 and beyond, helping them become confident and capable communicators.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1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7158" y="249382"/>
            <a:ext cx="1025618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Maths: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Maths classes are set within each year group. Year 6 are taught between Mrs Ashdown &amp; Mrs Cook and Year 5 are split between Mr Dewdney &amp; Miss Humphreys.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Each group will be taught the same units but at different speeds and at different levels; taking into account specific individual needs and abilities as well as how to further develop some children at Greater Depth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We are fortunate to have our Teaching Support Staff who do ‘gap’ teaching throughout the week to make sure that the children stay on track.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A real focus is on timestables – they will be set TTRS from their teacher. Some of </a:t>
            </a:r>
            <a:r>
              <a:rPr lang="en-US" sz="2600" b="1" dirty="0" err="1"/>
              <a:t>Mrs</a:t>
            </a:r>
            <a:r>
              <a:rPr lang="en-US" sz="2600" b="1" dirty="0"/>
              <a:t> Cook’s class have chosen to learn 13, 14 &amp; 15.</a:t>
            </a:r>
            <a:endParaRPr lang="en-GB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</a:t>
            </a:r>
            <a:r>
              <a:rPr lang="en-GB" sz="2600" dirty="0"/>
              <a:t>or the Year 6 children, they will also become familiar with SATs-style questions.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816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330133" y="49757"/>
            <a:ext cx="7772400" cy="772160"/>
          </a:xfrm>
        </p:spPr>
        <p:txBody>
          <a:bodyPr>
            <a:normAutofit/>
          </a:bodyPr>
          <a:lstStyle/>
          <a:p>
            <a:r>
              <a:rPr lang="en-US" altLang="en-US" dirty="0"/>
              <a:t>Our school learning powers:</a:t>
            </a:r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6023" y="846024"/>
            <a:ext cx="7772401" cy="5052132"/>
          </a:xfrm>
        </p:spPr>
      </p:pic>
      <p:pic>
        <p:nvPicPr>
          <p:cNvPr id="3379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4544" y="3362030"/>
            <a:ext cx="2761433" cy="301091"/>
          </a:xfrm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67" y="3238155"/>
            <a:ext cx="2761433" cy="3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70" y="1458777"/>
            <a:ext cx="2238010" cy="41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84" y="1182313"/>
            <a:ext cx="4647792" cy="36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59278"/>
            <a:ext cx="3853536" cy="32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80" y="5495485"/>
            <a:ext cx="3105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74" y="513089"/>
            <a:ext cx="10862226" cy="69557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u="sng" dirty="0"/>
              <a:t>Expectations in Year 5/6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</a:t>
            </a:r>
            <a:r>
              <a:rPr lang="en-GB" sz="2200" b="1" dirty="0"/>
              <a:t>full</a:t>
            </a:r>
            <a:r>
              <a:rPr lang="en-GB" sz="2200" dirty="0"/>
              <a:t> PE kit needs to be brought in on Monday and we will send it home to be washed on a Friday. (black shorts/ leggings instead of white is fine)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Water bottles are to be in school everyday.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Year 6 children have been given their new roles within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Children need to demonstrate greater independence.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Homework and reading records are to be brought into school everyday – to keep in their bags.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Healthy snacks. (no nuts please)</a:t>
            </a: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287993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1083</TotalTime>
  <Words>979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Letter-join 8</vt:lpstr>
      <vt:lpstr>Times New Roman</vt:lpstr>
      <vt:lpstr>Wingdings 3</vt:lpstr>
      <vt:lpstr>Wisp</vt:lpstr>
      <vt:lpstr>Year 5 / 6</vt:lpstr>
      <vt:lpstr>Welcome  to our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school learning powers:</vt:lpstr>
      <vt:lpstr>PowerPoint Presentation</vt:lpstr>
      <vt:lpstr>PowerPoint Presentation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/ 6</dc:title>
  <dc:creator>Andrew Preston</dc:creator>
  <cp:lastModifiedBy>Ceri Ashdown</cp:lastModifiedBy>
  <cp:revision>139</cp:revision>
  <dcterms:created xsi:type="dcterms:W3CDTF">2018-10-03T14:55:14Z</dcterms:created>
  <dcterms:modified xsi:type="dcterms:W3CDTF">2025-09-15T15:29:43Z</dcterms:modified>
</cp:coreProperties>
</file>