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85" r:id="rId4"/>
    <p:sldMasterId id="2147483719" r:id="rId5"/>
    <p:sldMasterId id="2147483774" r:id="rId6"/>
  </p:sldMasterIdLst>
  <p:notesMasterIdLst>
    <p:notesMasterId r:id="rId15"/>
  </p:notesMasterIdLst>
  <p:sldIdLst>
    <p:sldId id="257" r:id="rId7"/>
    <p:sldId id="449" r:id="rId8"/>
    <p:sldId id="446" r:id="rId9"/>
    <p:sldId id="413" r:id="rId10"/>
    <p:sldId id="448" r:id="rId11"/>
    <p:sldId id="442" r:id="rId12"/>
    <p:sldId id="432" r:id="rId13"/>
    <p:sldId id="44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CB6B6"/>
    <a:srgbClr val="1DC7D9"/>
    <a:srgbClr val="FF3399"/>
    <a:srgbClr val="FF8BE9"/>
    <a:srgbClr val="FF71BC"/>
    <a:srgbClr val="BED600"/>
    <a:srgbClr val="FFD5EB"/>
    <a:srgbClr val="000000"/>
    <a:srgbClr val="AF0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13" autoAdjust="0"/>
  </p:normalViewPr>
  <p:slideViewPr>
    <p:cSldViewPr>
      <p:cViewPr varScale="1">
        <p:scale>
          <a:sx n="61" d="100"/>
          <a:sy n="61" d="100"/>
        </p:scale>
        <p:origin x="1656" y="66"/>
      </p:cViewPr>
      <p:guideLst>
        <p:guide orient="horz" pos="2160"/>
        <p:guide pos="2880"/>
      </p:guideLst>
    </p:cSldViewPr>
  </p:slideViewPr>
  <p:outlineViewPr>
    <p:cViewPr>
      <p:scale>
        <a:sx n="33" d="100"/>
        <a:sy n="33" d="100"/>
      </p:scale>
      <p:origin x="0" y="1170"/>
    </p:cViewPr>
  </p:outlineViewPr>
  <p:notesTextViewPr>
    <p:cViewPr>
      <p:scale>
        <a:sx n="1" d="1"/>
        <a:sy n="1" d="1"/>
      </p:scale>
      <p:origin x="0" y="0"/>
    </p:cViewPr>
  </p:notesTextViewPr>
  <p:sorterViewPr>
    <p:cViewPr>
      <p:scale>
        <a:sx n="100" d="100"/>
        <a:sy n="100" d="100"/>
      </p:scale>
      <p:origin x="0" y="-3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2E8B5-F7DB-424F-91A5-8A98E6616DE7}" type="datetimeFigureOut">
              <a:rPr lang="en-GB" smtClean="0"/>
              <a:t>09/05/2017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3FF3E-2677-45C7-B261-5948C2B666A1}" type="slidenum">
              <a:rPr lang="en-GB" smtClean="0"/>
              <a:t>‹#›</a:t>
            </a:fld>
            <a:endParaRPr lang="en-GB" dirty="0"/>
          </a:p>
        </p:txBody>
      </p:sp>
    </p:spTree>
    <p:extLst>
      <p:ext uri="{BB962C8B-B14F-4D97-AF65-F5344CB8AC3E}">
        <p14:creationId xmlns:p14="http://schemas.microsoft.com/office/powerpoint/2010/main" val="32644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r>
              <a:rPr lang="en-GB" baseline="0" dirty="0" smtClean="0"/>
              <a:t> time allowance: 5 Minutes</a:t>
            </a:r>
          </a:p>
          <a:p>
            <a:endParaRPr lang="en-GB" baseline="0" dirty="0" smtClean="0"/>
          </a:p>
          <a:p>
            <a:r>
              <a:rPr lang="en-GB" baseline="0" dirty="0" smtClean="0"/>
              <a:t>Slide 1-3</a:t>
            </a:r>
            <a:endParaRPr lang="en-GB" dirty="0"/>
          </a:p>
        </p:txBody>
      </p:sp>
      <p:sp>
        <p:nvSpPr>
          <p:cNvPr id="4" name="Slide Number Placeholder 3"/>
          <p:cNvSpPr>
            <a:spLocks noGrp="1"/>
          </p:cNvSpPr>
          <p:nvPr>
            <p:ph type="sldNum" sz="quarter" idx="10"/>
          </p:nvPr>
        </p:nvSpPr>
        <p:spPr/>
        <p:txBody>
          <a:bodyPr/>
          <a:lstStyle/>
          <a:p>
            <a:fld id="{B1F3FF3E-2677-45C7-B261-5948C2B666A1}" type="slidenum">
              <a:rPr lang="en-GB" smtClean="0"/>
              <a:t>1</a:t>
            </a:fld>
            <a:endParaRPr lang="en-GB" dirty="0"/>
          </a:p>
        </p:txBody>
      </p:sp>
    </p:spTree>
    <p:extLst>
      <p:ext uri="{BB962C8B-B14F-4D97-AF65-F5344CB8AC3E}">
        <p14:creationId xmlns:p14="http://schemas.microsoft.com/office/powerpoint/2010/main" val="323007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b="1" dirty="0">
                <a:latin typeface="Arial" pitchFamily="34" charset="0"/>
              </a:rPr>
              <a:t>UK’s largest business-education charity</a:t>
            </a:r>
            <a:r>
              <a:rPr lang="en-GB" altLang="en-US" dirty="0">
                <a:latin typeface="Arial" pitchFamily="34" charset="0"/>
              </a:rPr>
              <a:t> –. Run a range of enterprise and entrepreneurship programmes for young people aged 4 – 25. </a:t>
            </a:r>
          </a:p>
          <a:p>
            <a:pPr eaLnBrk="1" hangingPunct="1">
              <a:lnSpc>
                <a:spcPct val="90000"/>
              </a:lnSpc>
            </a:pPr>
            <a:endParaRPr lang="en-GB" altLang="en-US" dirty="0">
              <a:latin typeface="Arial" pitchFamily="34" charset="0"/>
            </a:endParaRPr>
          </a:p>
          <a:p>
            <a:pPr eaLnBrk="1" hangingPunct="1">
              <a:lnSpc>
                <a:spcPct val="90000"/>
              </a:lnSpc>
            </a:pPr>
            <a:r>
              <a:rPr lang="en-GB" altLang="en-US" dirty="0">
                <a:latin typeface="Arial" pitchFamily="34" charset="0"/>
              </a:rPr>
              <a:t>YE was created in the UK in 1963 - Merchant banker Sir Walter Salomon founded Young Enterprise </a:t>
            </a:r>
            <a:r>
              <a:rPr lang="en-GB" altLang="en-US" dirty="0" smtClean="0">
                <a:latin typeface="Arial" pitchFamily="34" charset="0"/>
              </a:rPr>
              <a:t>It </a:t>
            </a:r>
            <a:r>
              <a:rPr lang="en-GB" altLang="en-US" dirty="0">
                <a:latin typeface="Arial" pitchFamily="34" charset="0"/>
              </a:rPr>
              <a:t>was based on the American Junior Achievement programme. </a:t>
            </a:r>
          </a:p>
          <a:p>
            <a:pPr eaLnBrk="1" hangingPunct="1">
              <a:lnSpc>
                <a:spcPct val="90000"/>
              </a:lnSpc>
            </a:pPr>
            <a:r>
              <a:rPr lang="en-GB" altLang="en-US" dirty="0">
                <a:latin typeface="Arial" pitchFamily="34" charset="0"/>
              </a:rPr>
              <a:t>	</a:t>
            </a:r>
          </a:p>
          <a:p>
            <a:pPr eaLnBrk="1" hangingPunct="1">
              <a:lnSpc>
                <a:spcPct val="90000"/>
              </a:lnSpc>
            </a:pPr>
            <a:r>
              <a:rPr lang="en-GB" altLang="en-US" b="1" dirty="0">
                <a:latin typeface="Arial" pitchFamily="34" charset="0"/>
              </a:rPr>
              <a:t>Over </a:t>
            </a:r>
            <a:r>
              <a:rPr lang="en-GB" altLang="en-US" b="1" dirty="0" smtClean="0">
                <a:latin typeface="Arial" pitchFamily="34" charset="0"/>
              </a:rPr>
              <a:t>250,000 </a:t>
            </a:r>
            <a:r>
              <a:rPr lang="en-GB" altLang="en-US" b="1" dirty="0">
                <a:latin typeface="Arial" pitchFamily="34" charset="0"/>
              </a:rPr>
              <a:t>young people each year</a:t>
            </a:r>
            <a:r>
              <a:rPr lang="en-GB" altLang="en-US" dirty="0">
                <a:latin typeface="Arial" pitchFamily="34" charset="0"/>
              </a:rPr>
              <a:t> - Every year we inspire and help </a:t>
            </a:r>
            <a:r>
              <a:rPr lang="en-GB" altLang="en-US" dirty="0" smtClean="0">
                <a:latin typeface="Arial" pitchFamily="34" charset="0"/>
              </a:rPr>
              <a:t>250,000 </a:t>
            </a:r>
            <a:r>
              <a:rPr lang="en-GB" altLang="en-US" dirty="0">
                <a:latin typeface="Arial" pitchFamily="34" charset="0"/>
              </a:rPr>
              <a:t>young people in over 5,000 schools, colleges, universities and local communities learn about business and the world of work in the classroom under the guidance of 5,000+ </a:t>
            </a:r>
            <a:r>
              <a:rPr lang="en-GB" altLang="en-US" b="1" dirty="0">
                <a:latin typeface="Arial" pitchFamily="34" charset="0"/>
              </a:rPr>
              <a:t>volunteers from 3,500 companies</a:t>
            </a:r>
            <a:r>
              <a:rPr lang="en-GB" altLang="en-US" dirty="0">
                <a:latin typeface="Arial" pitchFamily="34" charset="0"/>
              </a:rPr>
              <a:t>.</a:t>
            </a:r>
            <a:r>
              <a:rPr lang="en-GB" altLang="en-US" b="1" dirty="0">
                <a:latin typeface="Arial" pitchFamily="34" charset="0"/>
              </a:rPr>
              <a:t/>
            </a:r>
            <a:br>
              <a:rPr lang="en-GB" altLang="en-US" b="1" dirty="0">
                <a:latin typeface="Arial" pitchFamily="34" charset="0"/>
              </a:rPr>
            </a:br>
            <a:endParaRPr lang="en-GB" altLang="en-US" b="1" dirty="0">
              <a:latin typeface="Arial" pitchFamily="34" charset="0"/>
            </a:endParaRPr>
          </a:p>
          <a:p>
            <a:pPr eaLnBrk="1" hangingPunct="1">
              <a:lnSpc>
                <a:spcPct val="90000"/>
              </a:lnSpc>
            </a:pPr>
            <a:r>
              <a:rPr lang="en-GB" altLang="en-US" dirty="0">
                <a:latin typeface="Arial" pitchFamily="34" charset="0"/>
              </a:rPr>
              <a:t>Our method is </a:t>
            </a:r>
            <a:r>
              <a:rPr lang="en-GB" altLang="en-US" b="1" dirty="0">
                <a:latin typeface="Arial" pitchFamily="34" charset="0"/>
              </a:rPr>
              <a:t>Learning by Doing</a:t>
            </a:r>
            <a:r>
              <a:rPr lang="en-GB" altLang="en-US" dirty="0">
                <a:latin typeface="Arial" pitchFamily="34" charset="0"/>
              </a:rPr>
              <a:t>. </a:t>
            </a:r>
          </a:p>
          <a:p>
            <a:pPr eaLnBrk="1" hangingPunct="1">
              <a:lnSpc>
                <a:spcPct val="90000"/>
              </a:lnSpc>
            </a:pPr>
            <a:endParaRPr lang="en-GB" altLang="en-US" dirty="0">
              <a:latin typeface="Arial" pitchFamily="34" charset="0"/>
            </a:endParaRPr>
          </a:p>
          <a:p>
            <a:pPr defTabSz="457163">
              <a:lnSpc>
                <a:spcPct val="90000"/>
              </a:lnSpc>
              <a:defRPr/>
            </a:pPr>
            <a:r>
              <a:rPr lang="en-GB" altLang="en-US" b="1" dirty="0">
                <a:latin typeface="Arial" pitchFamily="34" charset="0"/>
              </a:rPr>
              <a:t>YE’s mission statement</a:t>
            </a:r>
            <a:r>
              <a:rPr lang="en-GB" altLang="en-US" dirty="0">
                <a:latin typeface="Arial" pitchFamily="34" charset="0"/>
              </a:rPr>
              <a:t> is "</a:t>
            </a:r>
            <a:r>
              <a:rPr lang="en-GB" altLang="en-US" dirty="0">
                <a:solidFill>
                  <a:prstClr val="black"/>
                </a:solidFill>
                <a:latin typeface="Century Gothic" panose="020B0502020202020204" pitchFamily="34" charset="0"/>
              </a:rPr>
              <a:t>To empower young people to discover, develop and celebrate their skills and potential”</a:t>
            </a:r>
            <a:endParaRPr lang="en-GB" altLang="en-US" dirty="0">
              <a:latin typeface="Arial" pitchFamily="34" charset="0"/>
            </a:endParaRPr>
          </a:p>
          <a:p>
            <a:pPr eaLnBrk="1" hangingPunct="1">
              <a:lnSpc>
                <a:spcPct val="90000"/>
              </a:lnSpc>
            </a:pPr>
            <a:endParaRPr lang="en-GB" altLang="en-US" dirty="0">
              <a:latin typeface="Arial" pitchFamily="34" charset="0"/>
            </a:endParaRPr>
          </a:p>
          <a:p>
            <a:pPr eaLnBrk="1" hangingPunct="1">
              <a:lnSpc>
                <a:spcPct val="90000"/>
              </a:lnSpc>
            </a:pPr>
            <a:endParaRPr lang="en-GB" altLang="en-US" b="1" dirty="0">
              <a:latin typeface="Arial" pitchFamily="34" charset="0"/>
            </a:endParaRPr>
          </a:p>
          <a:p>
            <a:pPr eaLnBrk="1" hangingPunct="1">
              <a:lnSpc>
                <a:spcPct val="90000"/>
              </a:lnSpc>
              <a:buFontTx/>
              <a:buChar char="•"/>
            </a:pPr>
            <a:endParaRPr lang="en-GB" altLang="en-US" dirty="0">
              <a:latin typeface="Arial" pitchFamily="34" charset="0"/>
            </a:endParaRPr>
          </a:p>
          <a:p>
            <a:pPr eaLnBrk="1" hangingPunct="1">
              <a:lnSpc>
                <a:spcPct val="90000"/>
              </a:lnSpc>
            </a:pP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6657A-E86D-5349-9D4A-971179F9BC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9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Entrepreneur is someone who starts a new business and usually risks their own money to get it started</a:t>
            </a:r>
          </a:p>
          <a:p>
            <a:endParaRPr lang="en-GB" dirty="0" smtClean="0"/>
          </a:p>
          <a:p>
            <a:r>
              <a:rPr lang="en-GB" dirty="0" smtClean="0"/>
              <a:t>Today</a:t>
            </a:r>
            <a:r>
              <a:rPr lang="en-GB" baseline="0" dirty="0" smtClean="0"/>
              <a:t> we are introducing The Fiver Challenge – What can you do with £5?</a:t>
            </a:r>
            <a:endParaRPr lang="en-GB" dirty="0"/>
          </a:p>
        </p:txBody>
      </p:sp>
      <p:sp>
        <p:nvSpPr>
          <p:cNvPr id="4" name="Slide Number Placeholder 3"/>
          <p:cNvSpPr>
            <a:spLocks noGrp="1"/>
          </p:cNvSpPr>
          <p:nvPr>
            <p:ph type="sldNum" sz="quarter" idx="10"/>
          </p:nvPr>
        </p:nvSpPr>
        <p:spPr/>
        <p:txBody>
          <a:bodyPr/>
          <a:lstStyle/>
          <a:p>
            <a:fld id="{B1F3FF3E-2677-45C7-B261-5948C2B666A1}" type="slidenum">
              <a:rPr lang="en-GB" smtClean="0"/>
              <a:t>3</a:t>
            </a:fld>
            <a:endParaRPr lang="en-GB" dirty="0"/>
          </a:p>
        </p:txBody>
      </p:sp>
    </p:spTree>
    <p:extLst>
      <p:ext uri="{BB962C8B-B14F-4D97-AF65-F5344CB8AC3E}">
        <p14:creationId xmlns:p14="http://schemas.microsoft.com/office/powerpoint/2010/main" val="338387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Lucida Fax" pitchFamily="18" charset="0"/>
              </a:rPr>
              <a:t>The Fiver Challenge will take place throughout from</a:t>
            </a:r>
            <a:r>
              <a:rPr lang="en-US" baseline="0" dirty="0" smtClean="0">
                <a:latin typeface="Lucida Fax" pitchFamily="18" charset="0"/>
              </a:rPr>
              <a:t> 5</a:t>
            </a:r>
            <a:r>
              <a:rPr lang="en-US" baseline="30000" dirty="0" smtClean="0">
                <a:latin typeface="Lucida Fax" pitchFamily="18" charset="0"/>
              </a:rPr>
              <a:t>th</a:t>
            </a:r>
            <a:r>
              <a:rPr lang="en-US" baseline="0" dirty="0" smtClean="0">
                <a:latin typeface="Lucida Fax" pitchFamily="18" charset="0"/>
              </a:rPr>
              <a:t> – 30</a:t>
            </a:r>
            <a:r>
              <a:rPr lang="en-US" baseline="30000" dirty="0" smtClean="0">
                <a:latin typeface="Lucida Fax" pitchFamily="18" charset="0"/>
              </a:rPr>
              <a:t>th</a:t>
            </a:r>
            <a:r>
              <a:rPr lang="en-US" baseline="0" dirty="0" smtClean="0">
                <a:latin typeface="Lucida Fax" pitchFamily="18" charset="0"/>
              </a:rPr>
              <a:t> June </a:t>
            </a:r>
            <a:r>
              <a:rPr lang="en-US" dirty="0" smtClean="0">
                <a:latin typeface="Lucida Fax" pitchFamily="18" charset="0"/>
              </a:rPr>
              <a:t>You will be pledged £5 to start a business – from the</a:t>
            </a:r>
            <a:r>
              <a:rPr lang="en-US" baseline="0" dirty="0" smtClean="0">
                <a:latin typeface="Lucida Fax" pitchFamily="18" charset="0"/>
              </a:rPr>
              <a:t> Fiv</a:t>
            </a:r>
            <a:r>
              <a:rPr lang="en-US" dirty="0" smtClean="0">
                <a:latin typeface="Lucida Fax" pitchFamily="18" charset="0"/>
              </a:rPr>
              <a:t>er Bank (YE). </a:t>
            </a:r>
          </a:p>
          <a:p>
            <a:pPr marL="171450" indent="-171450">
              <a:buFont typeface="Arial" pitchFamily="34" charset="0"/>
              <a:buChar char="•"/>
            </a:pPr>
            <a:r>
              <a:rPr lang="en-US" dirty="0" smtClean="0">
                <a:latin typeface="Lucida Fax" pitchFamily="18" charset="0"/>
              </a:rPr>
              <a:t>You must PAY BACK this £5 + 50p legacy donation at the end of the month – sustains</a:t>
            </a:r>
            <a:r>
              <a:rPr lang="en-US" baseline="0" dirty="0" smtClean="0">
                <a:latin typeface="Lucida Fax" pitchFamily="18" charset="0"/>
              </a:rPr>
              <a:t> the Fiver Bank so more young people can take part next year.  Only asked to give donation if business has made a profit</a:t>
            </a:r>
            <a:endParaRPr lang="en-US" dirty="0" smtClean="0">
              <a:latin typeface="Lucida Fax" pitchFamily="18" charset="0"/>
            </a:endParaRPr>
          </a:p>
          <a:p>
            <a:pPr marL="171450" indent="-171450">
              <a:buFont typeface="Arial" pitchFamily="34" charset="0"/>
              <a:buChar char="•"/>
            </a:pPr>
            <a:r>
              <a:rPr lang="en-US" dirty="0" smtClean="0">
                <a:latin typeface="Lucida Fax" pitchFamily="18" charset="0"/>
              </a:rPr>
              <a:t>Community</a:t>
            </a:r>
            <a:r>
              <a:rPr lang="en-US" baseline="0" dirty="0" smtClean="0">
                <a:latin typeface="Lucida Fax" pitchFamily="18" charset="0"/>
              </a:rPr>
              <a:t> engagement – can you reach out to your local community?  Ask them to help you with your business idea?  Approach them to help you advertise?  Invite them to your summer fete?  Do something to help your local community?</a:t>
            </a:r>
            <a:endParaRPr lang="en-US" dirty="0" smtClean="0">
              <a:latin typeface="Lucida Fax" pitchFamily="18" charset="0"/>
            </a:endParaRPr>
          </a:p>
          <a:p>
            <a:pPr marL="171450" indent="-171450">
              <a:buFont typeface="Arial" pitchFamily="34" charset="0"/>
              <a:buChar char="•"/>
            </a:pPr>
            <a:r>
              <a:rPr lang="en-US" dirty="0" smtClean="0">
                <a:latin typeface="Lucida Fax" pitchFamily="18" charset="0"/>
              </a:rPr>
              <a:t>Weekly competitions – logo design, sales pitch,</a:t>
            </a:r>
            <a:r>
              <a:rPr lang="en-US" baseline="0" dirty="0" smtClean="0">
                <a:latin typeface="Lucida Fax" pitchFamily="18" charset="0"/>
              </a:rPr>
              <a:t> advert and trade stand</a:t>
            </a:r>
            <a:r>
              <a:rPr lang="en-US" dirty="0" smtClean="0">
                <a:latin typeface="Lucida Fax" pitchFamily="18" charset="0"/>
              </a:rPr>
              <a:t>.  Teachers will upload on teams</a:t>
            </a:r>
            <a:r>
              <a:rPr lang="en-US" baseline="0" dirty="0" smtClean="0">
                <a:latin typeface="Lucida Fax" pitchFamily="18" charset="0"/>
              </a:rPr>
              <a:t> behalf</a:t>
            </a:r>
            <a:endParaRPr lang="en-US" dirty="0" smtClean="0">
              <a:latin typeface="Lucida Fax" pitchFamily="18" charset="0"/>
            </a:endParaRPr>
          </a:p>
          <a:p>
            <a:pPr marL="171450" indent="-171450">
              <a:buFont typeface="Arial" pitchFamily="34" charset="0"/>
              <a:buChar char="•"/>
            </a:pPr>
            <a:r>
              <a:rPr lang="en-US" dirty="0" smtClean="0">
                <a:latin typeface="Lucida Fax" pitchFamily="18" charset="0"/>
              </a:rPr>
              <a:t>National competition – to enter complete logbook,</a:t>
            </a:r>
            <a:r>
              <a:rPr lang="en-US" baseline="0" dirty="0" smtClean="0">
                <a:latin typeface="Lucida Fax" pitchFamily="18" charset="0"/>
              </a:rPr>
              <a:t> overview of the 4 weeks and give to your teacher</a:t>
            </a:r>
            <a:endParaRPr lang="en-US" dirty="0" smtClean="0">
              <a:latin typeface="Lucida Fax" pitchFamily="18" charset="0"/>
            </a:endParaRPr>
          </a:p>
          <a:p>
            <a:pPr marL="171450" indent="-171450">
              <a:buFont typeface="Arial" pitchFamily="34" charset="0"/>
              <a:buChar char="•"/>
            </a:pPr>
            <a:r>
              <a:rPr lang="en-US" dirty="0" smtClean="0">
                <a:latin typeface="Lucida Fax" pitchFamily="18" charset="0"/>
              </a:rPr>
              <a:t>For inspiration</a:t>
            </a:r>
            <a:r>
              <a:rPr lang="en-US" baseline="0" dirty="0" smtClean="0">
                <a:latin typeface="Lucida Fax" pitchFamily="18" charset="0"/>
              </a:rPr>
              <a:t> please visit the website</a:t>
            </a:r>
            <a:endParaRPr lang="en-US" dirty="0" smtClean="0">
              <a:latin typeface="Lucida Fax" pitchFamily="18" charset="0"/>
            </a:endParaRPr>
          </a:p>
          <a:p>
            <a:endParaRPr lang="en-US" dirty="0" smtClean="0">
              <a:latin typeface="Lucida Fax" pitchFamily="18" charset="0"/>
            </a:endParaRPr>
          </a:p>
          <a:p>
            <a:r>
              <a:rPr lang="en-US" dirty="0" smtClean="0">
                <a:latin typeface="Lucida Fax" pitchFamily="18" charset="0"/>
              </a:rPr>
              <a:t>More details </a:t>
            </a:r>
            <a:r>
              <a:rPr lang="en-US" baseline="0" dirty="0" smtClean="0">
                <a:latin typeface="Lucida Fax" pitchFamily="18" charset="0"/>
              </a:rPr>
              <a:t>on website – www.fiverchallenge.org.uk</a:t>
            </a:r>
            <a:endParaRPr lang="en-GB" dirty="0" smtClean="0"/>
          </a:p>
          <a:p>
            <a:endParaRPr lang="en-GB" dirty="0"/>
          </a:p>
        </p:txBody>
      </p:sp>
      <p:sp>
        <p:nvSpPr>
          <p:cNvPr id="4" name="Slide Number Placeholder 3"/>
          <p:cNvSpPr>
            <a:spLocks noGrp="1"/>
          </p:cNvSpPr>
          <p:nvPr>
            <p:ph type="sldNum" sz="quarter" idx="10"/>
          </p:nvPr>
        </p:nvSpPr>
        <p:spPr/>
        <p:txBody>
          <a:bodyPr/>
          <a:lstStyle/>
          <a:p>
            <a:fld id="{B1F3FF3E-2677-45C7-B261-5948C2B666A1}" type="slidenum">
              <a:rPr lang="en-GB" smtClean="0"/>
              <a:t>4</a:t>
            </a:fld>
            <a:endParaRPr lang="en-GB" dirty="0"/>
          </a:p>
        </p:txBody>
      </p:sp>
    </p:spTree>
    <p:extLst>
      <p:ext uri="{BB962C8B-B14F-4D97-AF65-F5344CB8AC3E}">
        <p14:creationId xmlns:p14="http://schemas.microsoft.com/office/powerpoint/2010/main" val="362326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Developing your business idea</a:t>
            </a:r>
          </a:p>
          <a:p>
            <a:r>
              <a:rPr lang="en-GB" dirty="0" smtClean="0"/>
              <a:t>Examples to consider</a:t>
            </a:r>
          </a:p>
        </p:txBody>
      </p:sp>
      <p:sp>
        <p:nvSpPr>
          <p:cNvPr id="4" name="Slide Number Placeholder 3"/>
          <p:cNvSpPr>
            <a:spLocks noGrp="1"/>
          </p:cNvSpPr>
          <p:nvPr>
            <p:ph type="sldNum" sz="quarter" idx="10"/>
          </p:nvPr>
        </p:nvSpPr>
        <p:spPr/>
        <p:txBody>
          <a:bodyPr/>
          <a:lstStyle/>
          <a:p>
            <a:fld id="{B1F3FF3E-2677-45C7-B261-5948C2B666A1}" type="slidenum">
              <a:rPr lang="en-GB" smtClean="0"/>
              <a:t>5</a:t>
            </a:fld>
            <a:endParaRPr lang="en-GB" dirty="0"/>
          </a:p>
        </p:txBody>
      </p:sp>
    </p:spTree>
    <p:extLst>
      <p:ext uri="{BB962C8B-B14F-4D97-AF65-F5344CB8AC3E}">
        <p14:creationId xmlns:p14="http://schemas.microsoft.com/office/powerpoint/2010/main" val="169163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A maximum of 5 entries per school can be entered for the weekly competitions, once entries have been selected your teacher will upload your entry</a:t>
            </a:r>
            <a:r>
              <a:rPr lang="en-GB" baseline="0" dirty="0" smtClean="0"/>
              <a:t> onto the website and enter for you.  Winners announced weekly on Thursday in Fiver newsletter ‘Take Five’</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A maximum of 3 entries per school can be selected for the National Competition – closing date is Friday 7</a:t>
            </a:r>
            <a:r>
              <a:rPr lang="en-GB" baseline="30000" dirty="0" smtClean="0"/>
              <a:t>th</a:t>
            </a:r>
            <a:r>
              <a:rPr lang="en-GB" baseline="0" dirty="0" smtClean="0"/>
              <a:t> July.  Winners will be contacted on Friday 14</a:t>
            </a:r>
            <a:r>
              <a:rPr lang="en-GB" baseline="30000" dirty="0" smtClean="0"/>
              <a:t>th</a:t>
            </a:r>
            <a:r>
              <a:rPr lang="en-GB" baseline="0" dirty="0" smtClean="0"/>
              <a:t> July.  Award ceremony takes place in September 2017</a:t>
            </a:r>
            <a:endParaRPr lang="en-GB" dirty="0" smtClean="0"/>
          </a:p>
          <a:p>
            <a:endParaRPr lang="en-GB" dirty="0"/>
          </a:p>
        </p:txBody>
      </p:sp>
      <p:sp>
        <p:nvSpPr>
          <p:cNvPr id="4" name="Slide Number Placeholder 3"/>
          <p:cNvSpPr>
            <a:spLocks noGrp="1"/>
          </p:cNvSpPr>
          <p:nvPr>
            <p:ph type="sldNum" sz="quarter" idx="10"/>
          </p:nvPr>
        </p:nvSpPr>
        <p:spPr/>
        <p:txBody>
          <a:bodyPr/>
          <a:lstStyle/>
          <a:p>
            <a:fld id="{B1F3FF3E-2677-45C7-B261-5948C2B666A1}" type="slidenum">
              <a:rPr lang="en-GB" smtClean="0"/>
              <a:t>6</a:t>
            </a:fld>
            <a:endParaRPr lang="en-GB" dirty="0"/>
          </a:p>
        </p:txBody>
      </p:sp>
    </p:spTree>
    <p:extLst>
      <p:ext uri="{BB962C8B-B14F-4D97-AF65-F5344CB8AC3E}">
        <p14:creationId xmlns:p14="http://schemas.microsoft.com/office/powerpoint/2010/main" val="61898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 Keep in touch and share your news and photos we love to hear from you fiverchallenge@y-e.org.uk or via Twitter @</a:t>
            </a:r>
            <a:r>
              <a:rPr lang="en-GB" dirty="0" err="1" smtClean="0"/>
              <a:t>TennerFiverye</a:t>
            </a:r>
            <a:r>
              <a:rPr lang="en-GB" dirty="0" smtClean="0"/>
              <a:t> </a:t>
            </a:r>
          </a:p>
          <a:p>
            <a:endParaRPr lang="en-GB" dirty="0"/>
          </a:p>
        </p:txBody>
      </p:sp>
      <p:sp>
        <p:nvSpPr>
          <p:cNvPr id="4" name="Slide Number Placeholder 3"/>
          <p:cNvSpPr>
            <a:spLocks noGrp="1"/>
          </p:cNvSpPr>
          <p:nvPr>
            <p:ph type="sldNum" sz="quarter" idx="10"/>
          </p:nvPr>
        </p:nvSpPr>
        <p:spPr/>
        <p:txBody>
          <a:bodyPr/>
          <a:lstStyle/>
          <a:p>
            <a:fld id="{B1F3FF3E-2677-45C7-B261-5948C2B666A1}" type="slidenum">
              <a:rPr lang="en-GB" smtClean="0"/>
              <a:t>7</a:t>
            </a:fld>
            <a:endParaRPr lang="en-GB" dirty="0"/>
          </a:p>
        </p:txBody>
      </p:sp>
    </p:spTree>
    <p:extLst>
      <p:ext uri="{BB962C8B-B14F-4D97-AF65-F5344CB8AC3E}">
        <p14:creationId xmlns:p14="http://schemas.microsoft.com/office/powerpoint/2010/main" val="42935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www.y-e.org.uk/" TargetMode="External"/><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s/slide4.xml"/><Relationship Id="rId2" Type="http://schemas.openxmlformats.org/officeDocument/2006/relationships/hyperlink" Target="http://www.twitter.com/youngenterprise" TargetMode="External"/><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hyperlink" Target="http://www.facebook.com/youngenterpriseuk" TargetMode="External"/><Relationship Id="rId4" Type="http://schemas.openxmlformats.org/officeDocument/2006/relationships/image" Target="../media/image12.png"/><Relationship Id="rId9" Type="http://schemas.openxmlformats.org/officeDocument/2006/relationships/hyperlink" Target="mailto:info@y-e.org.uk"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www.y-e.org.uk/"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hyperlink" Target="http://www.twitter.com/youngenterprise" TargetMode="External"/><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hyperlink" Target="http://www.facebook.com/youngenterpriseuk" TargetMode="External"/><Relationship Id="rId4" Type="http://schemas.openxmlformats.org/officeDocument/2006/relationships/image" Target="../media/image12.png"/><Relationship Id="rId9" Type="http://schemas.openxmlformats.org/officeDocument/2006/relationships/hyperlink" Target="mailto:info@y-e.org.uk"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slide" Target="../slides/sl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www.y-e.org.uk/" TargetMode="External"/><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s/slide4.xml"/><Relationship Id="rId2" Type="http://schemas.openxmlformats.org/officeDocument/2006/relationships/hyperlink" Target="http://www.twitter.com/youngenterprise" TargetMode="External"/><Relationship Id="rId1" Type="http://schemas.openxmlformats.org/officeDocument/2006/relationships/slideMaster" Target="../slideMasters/slideMaster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hyperlink" Target="http://www.facebook.com/youngenterpriseuk" TargetMode="External"/><Relationship Id="rId4" Type="http://schemas.openxmlformats.org/officeDocument/2006/relationships/image" Target="../media/image12.png"/><Relationship Id="rId9" Type="http://schemas.openxmlformats.org/officeDocument/2006/relationships/hyperlink" Target="mailto:info@y-e.org.uk"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slide" Target="../slides/slide4.xml"/></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www.y-e.org.uk/" TargetMode="External"/><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s/slide4.xml"/><Relationship Id="rId2" Type="http://schemas.openxmlformats.org/officeDocument/2006/relationships/hyperlink" Target="http://www.twitter.com/youngenterprise" TargetMode="External"/><Relationship Id="rId1" Type="http://schemas.openxmlformats.org/officeDocument/2006/relationships/slideMaster" Target="../slideMasters/slideMaster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hyperlink" Target="http://www.facebook.com/youngenterpriseuk" TargetMode="External"/><Relationship Id="rId4" Type="http://schemas.openxmlformats.org/officeDocument/2006/relationships/image" Target="../media/image12.png"/><Relationship Id="rId9" Type="http://schemas.openxmlformats.org/officeDocument/2006/relationships/hyperlink" Target="mailto:info@y-e.org.uk"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slide" Target="../slides/slide3.xml"/></Relationships>
</file>

<file path=ppt/slideLayouts/_rels/slideLayout4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y-e.org.uk/" TargetMode="External"/><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s/slide3.xml"/><Relationship Id="rId2" Type="http://schemas.openxmlformats.org/officeDocument/2006/relationships/hyperlink" Target="http://www.twitter.com/youngenterprise" TargetMode="External"/><Relationship Id="rId1" Type="http://schemas.openxmlformats.org/officeDocument/2006/relationships/slideMaster" Target="../slideMasters/slideMaster6.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hyperlink" Target="http://www.facebook.com/youngenterpriseuk" TargetMode="External"/><Relationship Id="rId4" Type="http://schemas.openxmlformats.org/officeDocument/2006/relationships/image" Target="../media/image12.png"/><Relationship Id="rId9" Type="http://schemas.openxmlformats.org/officeDocument/2006/relationships/hyperlink" Target="mailto:info@y-e.org.uk"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2200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15607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301841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nk Doodle Divider">
    <p:spTree>
      <p:nvGrpSpPr>
        <p:cNvPr id="1" name=""/>
        <p:cNvGrpSpPr/>
        <p:nvPr/>
      </p:nvGrpSpPr>
      <p:grpSpPr>
        <a:xfrm>
          <a:off x="0" y="0"/>
          <a:ext cx="0" cy="0"/>
          <a:chOff x="0" y="0"/>
          <a:chExt cx="0" cy="0"/>
        </a:xfrm>
      </p:grpSpPr>
      <p:pic>
        <p:nvPicPr>
          <p:cNvPr id="5" name="Picture 1" descr="Divider_3_plain-02-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53646" y="342655"/>
            <a:ext cx="4413739" cy="624499"/>
          </a:xfrm>
          <a:prstGeom prst="rect">
            <a:avLst/>
          </a:prstGeom>
        </p:spPr>
        <p:txBody>
          <a:bodyPr/>
          <a:lstStyle>
            <a:lvl1pPr algn="l">
              <a:defRPr sz="2400" b="1" i="0" spc="-150">
                <a:solidFill>
                  <a:srgbClr val="BED600"/>
                </a:solidFill>
                <a:latin typeface="Lucida Fax"/>
                <a:cs typeface="Lucida Fax"/>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353646" y="984738"/>
            <a:ext cx="4413739" cy="412262"/>
          </a:xfrm>
          <a:prstGeom prst="rect">
            <a:avLst/>
          </a:prstGeom>
        </p:spPr>
        <p:txBody>
          <a:bodyPr/>
          <a:lstStyle>
            <a:lvl1pPr marL="0" indent="0" algn="l">
              <a:buNone/>
              <a:defRPr sz="1800" b="0" i="0">
                <a:solidFill>
                  <a:srgbClr val="BED600"/>
                </a:solidFill>
                <a:latin typeface="Lucida Fax"/>
                <a:cs typeface="Lucida Fax"/>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1" name="Picture Placeholder 8"/>
          <p:cNvSpPr>
            <a:spLocks noGrp="1"/>
          </p:cNvSpPr>
          <p:nvPr>
            <p:ph type="pic" sz="quarter" idx="11"/>
          </p:nvPr>
        </p:nvSpPr>
        <p:spPr>
          <a:xfrm>
            <a:off x="4098559" y="2940538"/>
            <a:ext cx="4682041" cy="3630224"/>
          </a:xfrm>
          <a:prstGeom prst="rect">
            <a:avLst/>
          </a:prstGeom>
        </p:spPr>
        <p:txBody>
          <a:bodyPr vert="horz" anchor="ctr"/>
          <a:lstStyle>
            <a:lvl1pPr algn="ctr">
              <a:buNone/>
              <a:defRPr sz="1800" b="0" i="0">
                <a:solidFill>
                  <a:srgbClr val="BED600"/>
                </a:solidFill>
                <a:latin typeface="Lucida Fax"/>
                <a:cs typeface="Lucida Fax"/>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59359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en Doodle Divider">
    <p:spTree>
      <p:nvGrpSpPr>
        <p:cNvPr id="1" name=""/>
        <p:cNvGrpSpPr/>
        <p:nvPr/>
      </p:nvGrpSpPr>
      <p:grpSpPr>
        <a:xfrm>
          <a:off x="0" y="0"/>
          <a:ext cx="0" cy="0"/>
          <a:chOff x="0" y="0"/>
          <a:chExt cx="0" cy="0"/>
        </a:xfrm>
      </p:grpSpPr>
      <p:pic>
        <p:nvPicPr>
          <p:cNvPr id="5" name="Picture 1" descr="Divider_1_plain-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53646" y="342655"/>
            <a:ext cx="4413739" cy="624499"/>
          </a:xfrm>
          <a:prstGeom prst="rect">
            <a:avLst/>
          </a:prstGeom>
        </p:spPr>
        <p:txBody>
          <a:bodyPr/>
          <a:lstStyle>
            <a:lvl1pPr algn="l">
              <a:defRPr sz="2400" b="1" i="0" spc="-150">
                <a:solidFill>
                  <a:srgbClr val="E6007E"/>
                </a:solidFill>
                <a:latin typeface="Lucida Fax"/>
                <a:cs typeface="Lucida Fax"/>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353646" y="984738"/>
            <a:ext cx="4413739" cy="412262"/>
          </a:xfrm>
          <a:prstGeom prst="rect">
            <a:avLst/>
          </a:prstGeom>
        </p:spPr>
        <p:txBody>
          <a:bodyPr/>
          <a:lstStyle>
            <a:lvl1pPr marL="0" indent="0" algn="l">
              <a:buNone/>
              <a:defRPr sz="1800" b="0" i="0">
                <a:solidFill>
                  <a:srgbClr val="E6007E"/>
                </a:solidFill>
                <a:latin typeface="Lucida Fax"/>
                <a:cs typeface="Lucida Fax"/>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Picture Placeholder 8"/>
          <p:cNvSpPr>
            <a:spLocks noGrp="1"/>
          </p:cNvSpPr>
          <p:nvPr>
            <p:ph type="pic" sz="quarter" idx="11"/>
          </p:nvPr>
        </p:nvSpPr>
        <p:spPr>
          <a:xfrm>
            <a:off x="4098559" y="2940538"/>
            <a:ext cx="4682041" cy="3630224"/>
          </a:xfrm>
          <a:prstGeom prst="rect">
            <a:avLst/>
          </a:prstGeom>
        </p:spPr>
        <p:txBody>
          <a:bodyPr vert="horz" anchor="ctr"/>
          <a:lstStyle>
            <a:lvl1pPr algn="ctr">
              <a:buNone/>
              <a:defRPr sz="1800" b="0" i="0">
                <a:solidFill>
                  <a:srgbClr val="E6007E"/>
                </a:solidFill>
                <a:latin typeface="Lucida Fax"/>
                <a:cs typeface="Lucida Fax"/>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334368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in Layout">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8300" y="6551613"/>
            <a:ext cx="7681913" cy="287337"/>
          </a:xfrm>
          <a:prstGeom prst="rect">
            <a:avLst/>
          </a:prstGeom>
        </p:spPr>
        <p:txBody>
          <a:bodyPr vert="horz" lIns="0" tIns="0" rIns="0" bIns="0"/>
          <a:lstStyle>
            <a:lvl1pPr marL="0" indent="0">
              <a:spcBef>
                <a:spcPts val="0"/>
              </a:spcBef>
              <a:buNone/>
              <a:defRPr sz="900">
                <a:solidFill>
                  <a:schemeClr val="bg2"/>
                </a:solidFill>
              </a:defRPr>
            </a:lvl1pPr>
            <a:lvl2pPr>
              <a:buNone/>
              <a:defRPr sz="900">
                <a:solidFill>
                  <a:schemeClr val="bg2"/>
                </a:solidFill>
              </a:defRPr>
            </a:lvl2pPr>
            <a:lvl3pPr>
              <a:buNone/>
              <a:defRPr sz="900">
                <a:solidFill>
                  <a:schemeClr val="bg2"/>
                </a:solidFill>
              </a:defRPr>
            </a:lvl3pPr>
            <a:lvl4pPr>
              <a:buNone/>
              <a:defRPr sz="900">
                <a:solidFill>
                  <a:schemeClr val="bg2"/>
                </a:solidFill>
              </a:defRPr>
            </a:lvl4pPr>
            <a:lvl5pPr>
              <a:buNone/>
              <a:defRPr sz="900">
                <a:solidFill>
                  <a:schemeClr val="bg2"/>
                </a:solidFill>
              </a:defRPr>
            </a:lvl5pPr>
          </a:lstStyle>
          <a:p>
            <a:pPr lvl="0"/>
            <a:r>
              <a:rPr lang="en-GB" smtClean="0"/>
              <a:t>Click to edit Master text styles</a:t>
            </a:r>
          </a:p>
        </p:txBody>
      </p:sp>
      <p:sp>
        <p:nvSpPr>
          <p:cNvPr id="10" name="Text Placeholder 7"/>
          <p:cNvSpPr>
            <a:spLocks noGrp="1"/>
          </p:cNvSpPr>
          <p:nvPr>
            <p:ph type="body" sz="quarter" idx="11"/>
          </p:nvPr>
        </p:nvSpPr>
        <p:spPr>
          <a:xfrm>
            <a:off x="368300" y="304800"/>
            <a:ext cx="7681913" cy="368300"/>
          </a:xfrm>
          <a:prstGeom prst="rect">
            <a:avLst/>
          </a:prstGeom>
        </p:spPr>
        <p:txBody>
          <a:bodyPr vert="horz" lIns="0" tIns="0" rIns="0" bIns="0" anchor="b"/>
          <a:lstStyle>
            <a:lvl1pPr marL="0" indent="0">
              <a:lnSpc>
                <a:spcPct val="80000"/>
              </a:lnSpc>
              <a:spcBef>
                <a:spcPts val="0"/>
              </a:spcBef>
              <a:buNone/>
              <a:defRPr sz="1900">
                <a:solidFill>
                  <a:srgbClr val="4F81BD"/>
                </a:solidFill>
              </a:defRPr>
            </a:lvl1pPr>
            <a:lvl2pPr>
              <a:defRPr>
                <a:solidFill>
                  <a:srgbClr val="4F81BD"/>
                </a:solidFill>
              </a:defRPr>
            </a:lvl2pPr>
            <a:lvl3pPr>
              <a:defRPr>
                <a:solidFill>
                  <a:srgbClr val="4F81BD"/>
                </a:solidFill>
              </a:defRPr>
            </a:lvl3pPr>
            <a:lvl4pPr>
              <a:defRPr>
                <a:solidFill>
                  <a:srgbClr val="4F81BD"/>
                </a:solidFill>
              </a:defRPr>
            </a:lvl4pPr>
            <a:lvl5pPr>
              <a:defRPr>
                <a:solidFill>
                  <a:srgbClr val="4F81BD"/>
                </a:solidFill>
              </a:defRPr>
            </a:lvl5pPr>
          </a:lstStyle>
          <a:p>
            <a:pPr lvl="0"/>
            <a:r>
              <a:rPr lang="en-GB" smtClean="0"/>
              <a:t>Click to edit Master text styles</a:t>
            </a:r>
          </a:p>
        </p:txBody>
      </p:sp>
    </p:spTree>
    <p:extLst>
      <p:ext uri="{BB962C8B-B14F-4D97-AF65-F5344CB8AC3E}">
        <p14:creationId xmlns:p14="http://schemas.microsoft.com/office/powerpoint/2010/main" val="192493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Bullet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343021"/>
            <a:ext cx="7035800" cy="516671"/>
          </a:xfrm>
          <a:prstGeom prst="rect">
            <a:avLst/>
          </a:prstGeom>
        </p:spPr>
        <p:txBody>
          <a:bodyPr/>
          <a:lstStyle>
            <a:lvl1pPr algn="l">
              <a:defRPr sz="2400" b="1" i="0" spc="-150">
                <a:solidFill>
                  <a:srgbClr val="E6007E"/>
                </a:solidFill>
                <a:latin typeface="Lucida Fax"/>
                <a:cs typeface="Lucida Fax"/>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424354"/>
            <a:ext cx="7035800" cy="881185"/>
          </a:xfrm>
          <a:prstGeom prst="rect">
            <a:avLst/>
          </a:prstGeom>
        </p:spPr>
        <p:txBody>
          <a:bodyPr/>
          <a:lstStyle>
            <a:lvl1pPr marL="0" indent="0">
              <a:buNone/>
              <a:defRPr sz="1400" b="1" i="0">
                <a:solidFill>
                  <a:srgbClr val="3C3C3C"/>
                </a:solidFill>
                <a:latin typeface="Lucida Fax"/>
                <a:cs typeface="Lucida Fax"/>
              </a:defRPr>
            </a:lvl1pPr>
            <a:lvl2pPr>
              <a:defRPr b="0" i="0">
                <a:latin typeface="Lucida Fax"/>
                <a:cs typeface="Lucida Fax"/>
              </a:defRPr>
            </a:lvl2pPr>
          </a:lstStyle>
          <a:p>
            <a:pPr lvl="0"/>
            <a:r>
              <a:rPr lang="en-US" smtClean="0"/>
              <a:t>Click to edit Master text styles</a:t>
            </a:r>
          </a:p>
        </p:txBody>
      </p:sp>
      <p:sp>
        <p:nvSpPr>
          <p:cNvPr id="9" name="Content Placeholder 2"/>
          <p:cNvSpPr>
            <a:spLocks noGrp="1"/>
          </p:cNvSpPr>
          <p:nvPr>
            <p:ph idx="13"/>
          </p:nvPr>
        </p:nvSpPr>
        <p:spPr>
          <a:xfrm>
            <a:off x="457200" y="2411046"/>
            <a:ext cx="7035800" cy="3684954"/>
          </a:xfrm>
          <a:prstGeom prst="rect">
            <a:avLst/>
          </a:prstGeom>
        </p:spPr>
        <p:txBody>
          <a:bodyPr/>
          <a:lstStyle>
            <a:lvl1pPr marL="176213" indent="-176213">
              <a:buClr>
                <a:srgbClr val="00ABA8"/>
              </a:buClr>
              <a:buFont typeface="Arial"/>
              <a:buChar char="•"/>
              <a:defRPr sz="1400" b="0" i="0" baseline="0">
                <a:solidFill>
                  <a:srgbClr val="3C3C3C"/>
                </a:solidFill>
                <a:latin typeface="Lucida Fax"/>
                <a:cs typeface="Lucida Fax"/>
              </a:defRPr>
            </a:lvl1pPr>
            <a:lvl2pPr marL="0" indent="0">
              <a:buFont typeface="Arial"/>
              <a:buNone/>
              <a:defRPr sz="1400" b="0" i="0" baseline="0">
                <a:latin typeface="Lucida Fax"/>
                <a:cs typeface="Lucida Fax"/>
              </a:defRPr>
            </a:lvl2pPr>
          </a:lstStyle>
          <a:p>
            <a:pPr lvl="0"/>
            <a:r>
              <a:rPr lang="en-US" smtClean="0"/>
              <a:t>Click to edit Master text styles</a:t>
            </a:r>
          </a:p>
        </p:txBody>
      </p:sp>
      <p:sp>
        <p:nvSpPr>
          <p:cNvPr id="5" name="Slide Number Placeholder 5"/>
          <p:cNvSpPr>
            <a:spLocks noGrp="1"/>
          </p:cNvSpPr>
          <p:nvPr>
            <p:ph type="sldNum" sz="quarter" idx="14"/>
          </p:nvPr>
        </p:nvSpPr>
        <p:spPr>
          <a:xfrm>
            <a:off x="2930525" y="6356350"/>
            <a:ext cx="422275" cy="365125"/>
          </a:xfrm>
          <a:prstGeom prst="rect">
            <a:avLst/>
          </a:prstGeom>
        </p:spPr>
        <p:txBody>
          <a:bodyPr/>
          <a:lstStyle>
            <a:lvl1pPr>
              <a:defRPr/>
            </a:lvl1pPr>
          </a:lstStyle>
          <a:p>
            <a:fld id="{19B92F2C-52B3-4979-B2A1-3BCDF44D45B9}" type="slidenum">
              <a:rPr lang="en-GB"/>
              <a:pPr/>
              <a:t>‹#›</a:t>
            </a:fld>
            <a:endParaRPr lang="en-GB" dirty="0"/>
          </a:p>
        </p:txBody>
      </p:sp>
      <p:sp>
        <p:nvSpPr>
          <p:cNvPr id="6" name="Footer Placeholder 4"/>
          <p:cNvSpPr>
            <a:spLocks noGrp="1"/>
          </p:cNvSpPr>
          <p:nvPr>
            <p:ph type="ftr" sz="quarter" idx="15"/>
          </p:nvPr>
        </p:nvSpPr>
        <p:spPr>
          <a:xfrm>
            <a:off x="457200" y="6356350"/>
            <a:ext cx="2895600" cy="365125"/>
          </a:xfrm>
          <a:prstGeom prst="rect">
            <a:avLst/>
          </a:prstGeom>
        </p:spPr>
        <p:txBody>
          <a:bodyPr/>
          <a:lstStyle>
            <a:lvl1pPr>
              <a:defRPr/>
            </a:lvl1pPr>
          </a:lstStyle>
          <a:p>
            <a:endParaRPr lang="en-US" dirty="0">
              <a:solidFill>
                <a:prstClr val="black"/>
              </a:solidFill>
            </a:endParaRPr>
          </a:p>
        </p:txBody>
      </p:sp>
    </p:spTree>
    <p:extLst>
      <p:ext uri="{BB962C8B-B14F-4D97-AF65-F5344CB8AC3E}">
        <p14:creationId xmlns:p14="http://schemas.microsoft.com/office/powerpoint/2010/main" val="3943185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pic>
        <p:nvPicPr>
          <p:cNvPr id="4" name="Picture 6" descr="Divider_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53646" y="342655"/>
            <a:ext cx="4413739" cy="624499"/>
          </a:xfrm>
          <a:prstGeom prst="rect">
            <a:avLst/>
          </a:prstGeom>
        </p:spPr>
        <p:txBody>
          <a:bodyPr/>
          <a:lstStyle>
            <a:lvl1pPr algn="l">
              <a:defRPr sz="2400" b="1" i="0" spc="-150">
                <a:solidFill>
                  <a:srgbClr val="E6007E"/>
                </a:solidFill>
                <a:latin typeface="Lucida Fax"/>
                <a:cs typeface="Lucida Fax"/>
              </a:defRPr>
            </a:lvl1pPr>
          </a:lstStyle>
          <a:p>
            <a:r>
              <a:rPr lang="en-US" smtClean="0"/>
              <a:t>Click to edit Master title style</a:t>
            </a:r>
            <a:endParaRPr lang="en-US" dirty="0"/>
          </a:p>
        </p:txBody>
      </p:sp>
      <p:sp>
        <p:nvSpPr>
          <p:cNvPr id="10" name="Subtitle 2"/>
          <p:cNvSpPr>
            <a:spLocks noGrp="1"/>
          </p:cNvSpPr>
          <p:nvPr>
            <p:ph type="subTitle" idx="1"/>
          </p:nvPr>
        </p:nvSpPr>
        <p:spPr>
          <a:xfrm>
            <a:off x="353646" y="984738"/>
            <a:ext cx="4413739" cy="412262"/>
          </a:xfrm>
          <a:prstGeom prst="rect">
            <a:avLst/>
          </a:prstGeom>
        </p:spPr>
        <p:txBody>
          <a:bodyPr/>
          <a:lstStyle>
            <a:lvl1pPr marL="0" indent="0" algn="l">
              <a:buNone/>
              <a:defRPr sz="1800" b="0" i="0">
                <a:solidFill>
                  <a:srgbClr val="E6007E"/>
                </a:solidFill>
                <a:latin typeface="Lucida Fax"/>
                <a:cs typeface="Lucida Fax"/>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152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Divider">
    <p:spTree>
      <p:nvGrpSpPr>
        <p:cNvPr id="1" name=""/>
        <p:cNvGrpSpPr/>
        <p:nvPr/>
      </p:nvGrpSpPr>
      <p:grpSpPr>
        <a:xfrm>
          <a:off x="0" y="0"/>
          <a:ext cx="0" cy="0"/>
          <a:chOff x="0" y="0"/>
          <a:chExt cx="0" cy="0"/>
        </a:xfrm>
      </p:grpSpPr>
      <p:pic>
        <p:nvPicPr>
          <p:cNvPr id="4" name="Picture 6" descr="Divider_2-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353646" y="342655"/>
            <a:ext cx="4413739" cy="624499"/>
          </a:xfrm>
          <a:prstGeom prst="rect">
            <a:avLst/>
          </a:prstGeom>
        </p:spPr>
        <p:txBody>
          <a:bodyPr/>
          <a:lstStyle>
            <a:lvl1pPr algn="l">
              <a:defRPr sz="2400" b="1" i="0" spc="-150">
                <a:solidFill>
                  <a:srgbClr val="00ABA8"/>
                </a:solidFill>
                <a:latin typeface="Lucida Fax"/>
                <a:cs typeface="Lucida Fax"/>
              </a:defRPr>
            </a:lvl1pPr>
          </a:lstStyle>
          <a:p>
            <a:r>
              <a:rPr lang="en-US" smtClean="0"/>
              <a:t>Click to edit Master title style</a:t>
            </a:r>
            <a:endParaRPr lang="en-US" dirty="0"/>
          </a:p>
        </p:txBody>
      </p:sp>
      <p:sp>
        <p:nvSpPr>
          <p:cNvPr id="12" name="Subtitle 2"/>
          <p:cNvSpPr>
            <a:spLocks noGrp="1"/>
          </p:cNvSpPr>
          <p:nvPr>
            <p:ph type="subTitle" idx="1"/>
          </p:nvPr>
        </p:nvSpPr>
        <p:spPr>
          <a:xfrm>
            <a:off x="353646" y="984738"/>
            <a:ext cx="4413739" cy="412262"/>
          </a:xfrm>
          <a:prstGeom prst="rect">
            <a:avLst/>
          </a:prstGeom>
        </p:spPr>
        <p:txBody>
          <a:bodyPr/>
          <a:lstStyle>
            <a:lvl1pPr marL="0" indent="0" algn="l">
              <a:buNone/>
              <a:defRPr sz="1800" b="0" i="0">
                <a:solidFill>
                  <a:srgbClr val="00ABA8"/>
                </a:solidFill>
                <a:latin typeface="Lucida Fax"/>
                <a:cs typeface="Lucida Fax"/>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639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nk Divider">
    <p:spTree>
      <p:nvGrpSpPr>
        <p:cNvPr id="1" name=""/>
        <p:cNvGrpSpPr/>
        <p:nvPr/>
      </p:nvGrpSpPr>
      <p:grpSpPr>
        <a:xfrm>
          <a:off x="0" y="0"/>
          <a:ext cx="0" cy="0"/>
          <a:chOff x="0" y="0"/>
          <a:chExt cx="0" cy="0"/>
        </a:xfrm>
      </p:grpSpPr>
      <p:pic>
        <p:nvPicPr>
          <p:cNvPr id="4" name="Picture 6" descr="Divider_3-03-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3646" y="342655"/>
            <a:ext cx="4413739" cy="624499"/>
          </a:xfrm>
          <a:prstGeom prst="rect">
            <a:avLst/>
          </a:prstGeom>
        </p:spPr>
        <p:txBody>
          <a:bodyPr/>
          <a:lstStyle>
            <a:lvl1pPr algn="l">
              <a:defRPr sz="2400" b="1" i="0" spc="-150">
                <a:solidFill>
                  <a:srgbClr val="BED600"/>
                </a:solidFill>
                <a:latin typeface="Lucida Fax"/>
                <a:cs typeface="Lucida Fax"/>
              </a:defRPr>
            </a:lvl1pPr>
          </a:lstStyle>
          <a:p>
            <a:r>
              <a:rPr lang="en-US" smtClean="0"/>
              <a:t>Click to edit Master title style</a:t>
            </a:r>
            <a:endParaRPr lang="en-US" dirty="0"/>
          </a:p>
        </p:txBody>
      </p:sp>
      <p:sp>
        <p:nvSpPr>
          <p:cNvPr id="8" name="Subtitle 2"/>
          <p:cNvSpPr>
            <a:spLocks noGrp="1"/>
          </p:cNvSpPr>
          <p:nvPr>
            <p:ph type="subTitle" idx="1"/>
          </p:nvPr>
        </p:nvSpPr>
        <p:spPr>
          <a:xfrm>
            <a:off x="353646" y="984738"/>
            <a:ext cx="4413739" cy="412262"/>
          </a:xfrm>
          <a:prstGeom prst="rect">
            <a:avLst/>
          </a:prstGeom>
        </p:spPr>
        <p:txBody>
          <a:bodyPr/>
          <a:lstStyle>
            <a:lvl1pPr marL="0" indent="0" algn="l">
              <a:buNone/>
              <a:defRPr sz="1800" b="0" i="0">
                <a:solidFill>
                  <a:srgbClr val="BED600"/>
                </a:solidFill>
                <a:latin typeface="Lucida Fax"/>
                <a:cs typeface="Lucida Fax"/>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842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w_150640664-0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2"/>
            <a:ext cx="9144000" cy="6093419"/>
          </a:xfrm>
          <a:prstGeom prst="rect">
            <a:avLst/>
          </a:prstGeom>
        </p:spPr>
      </p:pic>
      <p:pic>
        <p:nvPicPr>
          <p:cNvPr id="8" name="Picture 7" descr="RGB_ChapterPagePanel_style A-03.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957353"/>
            <a:ext cx="9144000" cy="3918245"/>
          </a:xfrm>
          <a:prstGeom prst="rect">
            <a:avLst/>
          </a:prstGeom>
        </p:spPr>
      </p:pic>
      <p:sp>
        <p:nvSpPr>
          <p:cNvPr id="10" name="Title 1"/>
          <p:cNvSpPr>
            <a:spLocks noGrp="1"/>
          </p:cNvSpPr>
          <p:nvPr>
            <p:ph type="ctrTitle"/>
          </p:nvPr>
        </p:nvSpPr>
        <p:spPr>
          <a:xfrm>
            <a:off x="228580" y="4164463"/>
            <a:ext cx="5080399" cy="421706"/>
          </a:xfrm>
          <a:prstGeom prst="rect">
            <a:avLst/>
          </a:prstGeom>
        </p:spPr>
        <p:txBody>
          <a:bodyPr/>
          <a:lstStyle>
            <a:lvl1pPr algn="l">
              <a:defRPr sz="2200" b="1" baseline="0">
                <a:solidFill>
                  <a:schemeClr val="bg1"/>
                </a:solidFill>
                <a:latin typeface="Century Gothic" panose="020B0502020202020204" pitchFamily="34" charset="0"/>
              </a:defRPr>
            </a:lvl1pPr>
          </a:lstStyle>
          <a:p>
            <a:r>
              <a:rPr lang="en-GB" dirty="0" smtClean="0"/>
              <a:t>Click to edit Master title style</a:t>
            </a:r>
            <a:endParaRPr lang="en-US" dirty="0"/>
          </a:p>
        </p:txBody>
      </p:sp>
      <p:sp>
        <p:nvSpPr>
          <p:cNvPr id="11" name="Subtitle 2"/>
          <p:cNvSpPr>
            <a:spLocks noGrp="1"/>
          </p:cNvSpPr>
          <p:nvPr>
            <p:ph type="subTitle" idx="1"/>
          </p:nvPr>
        </p:nvSpPr>
        <p:spPr>
          <a:xfrm>
            <a:off x="251181" y="4599817"/>
            <a:ext cx="5057798"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2" name="TextBox 3"/>
          <p:cNvSpPr txBox="1">
            <a:spLocks noChangeArrowheads="1"/>
          </p:cNvSpPr>
          <p:nvPr userDrawn="1"/>
        </p:nvSpPr>
        <p:spPr bwMode="auto">
          <a:xfrm rot="5400000">
            <a:off x="-1157905" y="1910734"/>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pPr>
            <a:r>
              <a:rPr lang="en-US" sz="2000" dirty="0">
                <a:solidFill>
                  <a:srgbClr val="95C11F"/>
                </a:solidFill>
                <a:latin typeface="Century Gothic" charset="0"/>
                <a:cs typeface="Century Gothic" charset="0"/>
              </a:rPr>
              <a:t>the</a:t>
            </a:r>
            <a:r>
              <a:rPr lang="en-US" sz="2000" b="1" dirty="0">
                <a:solidFill>
                  <a:srgbClr val="95C11F"/>
                </a:solidFill>
                <a:latin typeface="Century Gothic" charset="0"/>
                <a:cs typeface="Century Gothic" charset="0"/>
              </a:rPr>
              <a:t> business</a:t>
            </a:r>
            <a:r>
              <a:rPr lang="en-US" sz="2000" dirty="0">
                <a:solidFill>
                  <a:srgbClr val="95C11F"/>
                </a:solidFill>
                <a:latin typeface="Century Gothic" charset="0"/>
                <a:cs typeface="Century Gothic" charset="0"/>
              </a:rPr>
              <a:t> of </a:t>
            </a:r>
            <a:r>
              <a:rPr lang="en-US" sz="2000" b="1" dirty="0">
                <a:solidFill>
                  <a:srgbClr val="95C11F"/>
                </a:solidFill>
                <a:latin typeface="Century Gothic" charset="0"/>
                <a:cs typeface="Century Gothic" charset="0"/>
              </a:rPr>
              <a:t>life</a:t>
            </a:r>
            <a:endParaRPr lang="en-US" sz="2000" dirty="0">
              <a:solidFill>
                <a:srgbClr val="95C11F"/>
              </a:solidFill>
              <a:latin typeface="Century Gothic" charset="0"/>
              <a:cs typeface="Century Gothic" charset="0"/>
            </a:endParaRPr>
          </a:p>
        </p:txBody>
      </p:sp>
      <p:pic>
        <p:nvPicPr>
          <p:cNvPr id="14" name="Picture 3" descr="C:\Users\ashleigh.baldwin_y-e\AppData\Local\Microsoft\Windows\Temporary Internet Files\Content.IE5\CNOYINSY\MC900432529[1].png">
            <a:hlinkClick r:id="rId4" action="ppaction://hlinksldjump"/>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1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1417086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0"/>
            <a:ext cx="9144000" cy="6887028"/>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prstClr val="white"/>
              </a:solidFill>
            </a:endParaRPr>
          </a:p>
        </p:txBody>
      </p:sp>
      <p:pic>
        <p:nvPicPr>
          <p:cNvPr id="7" name="Picture 2" descr="M:\Events &amp; Marketing\Marketing\Brand\YE Brand Pack\Logos\Logos for docs, ppt, excel etc &amp; digital\Small Text\YE_Logo_SmallText_whiteoutRGB.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95774" y="5718630"/>
            <a:ext cx="960716"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457200" y="274638"/>
            <a:ext cx="8229600" cy="1143000"/>
          </a:xfrm>
          <a:prstGeom prst="rect">
            <a:avLst/>
          </a:prstGeom>
        </p:spPr>
        <p:txBody>
          <a:bodyPr/>
          <a:lstStyle>
            <a:lvl1pPr algn="l">
              <a:defRPr sz="2800" b="1" baseline="0">
                <a:solidFill>
                  <a:schemeClr val="accent3">
                    <a:lumMod val="50000"/>
                  </a:schemeClr>
                </a:solidFill>
                <a:latin typeface="Century Gothic" panose="020B0502020202020204" pitchFamily="34" charset="0"/>
              </a:defRPr>
            </a:lvl1pPr>
          </a:lstStyle>
          <a:p>
            <a:r>
              <a:rPr lang="en-GB" dirty="0" smtClean="0"/>
              <a:t>Click to edit Master title style</a:t>
            </a:r>
            <a:endParaRPr lang="en-US"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8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RGB_FooterPagePanel-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lstStyle>
            <a:lvl1pPr algn="l">
              <a:defRPr sz="2800" b="1" baseline="0">
                <a:solidFill>
                  <a:srgbClr val="95C11F"/>
                </a:solidFill>
                <a:latin typeface="Century Gothic" panose="020B0502020202020204" pitchFamily="34" charset="0"/>
              </a:defRPr>
            </a:lvl1pPr>
          </a:lstStyle>
          <a:p>
            <a:r>
              <a:rPr lang="en-GB" dirty="0" smtClean="0"/>
              <a:t>Click to edit Master title style</a:t>
            </a:r>
            <a:endParaRPr lang="en-US" dirty="0"/>
          </a:p>
        </p:txBody>
      </p:sp>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6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21"/>
          <p:cNvSpPr txBox="1">
            <a:spLocks noChangeArrowheads="1"/>
          </p:cNvSpPr>
          <p:nvPr userDrawn="1"/>
        </p:nvSpPr>
        <p:spPr bwMode="auto">
          <a:xfrm>
            <a:off x="210253" y="477560"/>
            <a:ext cx="464404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lnSpc>
                <a:spcPct val="90000"/>
              </a:lnSpc>
              <a:spcBef>
                <a:spcPct val="0"/>
              </a:spcBef>
              <a:spcAft>
                <a:spcPct val="0"/>
              </a:spcAft>
              <a:defRPr/>
            </a:pPr>
            <a:r>
              <a:rPr lang="en-US" sz="2800" b="1" spc="-150" dirty="0" smtClean="0">
                <a:solidFill>
                  <a:srgbClr val="95C11F"/>
                </a:solidFill>
                <a:latin typeface="Century Gothic" charset="0"/>
                <a:cs typeface="Century Gothic" charset="0"/>
              </a:rPr>
              <a:t>More Information</a:t>
            </a:r>
            <a:r>
              <a:rPr lang="en-US" sz="2000" b="1" spc="-150" dirty="0" smtClean="0">
                <a:solidFill>
                  <a:srgbClr val="95C11F"/>
                </a:solidFill>
                <a:latin typeface="Century Gothic" charset="0"/>
                <a:cs typeface="Century Gothic" charset="0"/>
              </a:rPr>
              <a:t/>
            </a:r>
            <a:br>
              <a:rPr lang="en-US" sz="2000" b="1" spc="-150" dirty="0" smtClean="0">
                <a:solidFill>
                  <a:srgbClr val="95C11F"/>
                </a:solidFill>
                <a:latin typeface="Century Gothic" charset="0"/>
                <a:cs typeface="Century Gothic" charset="0"/>
              </a:rPr>
            </a:br>
            <a:endParaRPr lang="en-US" sz="2000" b="1" spc="-150" dirty="0" smtClean="0">
              <a:solidFill>
                <a:srgbClr val="95C11F"/>
              </a:solidFill>
              <a:latin typeface="Century Gothic" charset="0"/>
              <a:cs typeface="Century Gothic" charset="0"/>
            </a:endParaRPr>
          </a:p>
          <a:p>
            <a:pPr defTabSz="457200" eaLnBrk="1" fontAlgn="base" hangingPunct="1">
              <a:lnSpc>
                <a:spcPct val="90000"/>
              </a:lnSpc>
              <a:spcBef>
                <a:spcPct val="0"/>
              </a:spcBef>
              <a:spcAft>
                <a:spcPct val="0"/>
              </a:spcAft>
              <a:defRPr/>
            </a:pPr>
            <a:endParaRPr lang="en-US" sz="2000" spc="-150" dirty="0" smtClean="0">
              <a:solidFill>
                <a:prstClr val="black">
                  <a:lumMod val="65000"/>
                  <a:lumOff val="35000"/>
                </a:prstClr>
              </a:solidFill>
              <a:latin typeface="Century Gothic" charset="0"/>
              <a:cs typeface="Century Gothic" charset="0"/>
            </a:endParaRPr>
          </a:p>
        </p:txBody>
      </p:sp>
      <p:sp>
        <p:nvSpPr>
          <p:cNvPr id="8" name="Rectangle 7"/>
          <p:cNvSpPr/>
          <p:nvPr userDrawn="1"/>
        </p:nvSpPr>
        <p:spPr>
          <a:xfrm>
            <a:off x="4978596" y="2026201"/>
            <a:ext cx="3409696" cy="424732"/>
          </a:xfrm>
          <a:prstGeom prst="rect">
            <a:avLst/>
          </a:prstGeom>
        </p:spPr>
        <p:txBody>
          <a:bodyPr wrap="square">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2"/>
              </a:rPr>
              <a:t>twitter.com/youngenterprise</a:t>
            </a:r>
            <a:endParaRPr lang="en-GB" altLang="en-US" dirty="0">
              <a:solidFill>
                <a:prstClr val="black"/>
              </a:solidFill>
              <a:latin typeface="Century Gothic" panose="020B0502020202020204" pitchFamily="34" charset="0"/>
              <a:ea typeface="ＭＳ Ｐゴシック" charset="0"/>
            </a:endParaRPr>
          </a:p>
        </p:txBody>
      </p:sp>
      <p:pic>
        <p:nvPicPr>
          <p:cNvPr id="9"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690" t="6956" r="14050" b="3629"/>
          <a:stretch/>
        </p:blipFill>
        <p:spPr bwMode="auto">
          <a:xfrm>
            <a:off x="893552" y="3950118"/>
            <a:ext cx="2165155" cy="18876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 name="Picture 4" descr="http://bestcamera.biz/wp-content/uploads/2014/08/facebook-logo-icon.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197365" y="3758763"/>
            <a:ext cx="781229" cy="781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97367" y="1806384"/>
            <a:ext cx="781229" cy="7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img3.wikia.nocookie.net/__cb20120205042450/glee/images/b/b6/Youtube-logo.png"/>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4112728" y="4617354"/>
            <a:ext cx="950501" cy="950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www.accesslockservice.com.au/images/pinterest.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133646" y="2747702"/>
            <a:ext cx="908669" cy="9086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10253" y="1139423"/>
            <a:ext cx="3586348" cy="2529923"/>
          </a:xfrm>
          <a:prstGeom prst="rect">
            <a:avLst/>
          </a:prstGeom>
          <a:noFill/>
        </p:spPr>
        <p:txBody>
          <a:bodyPr wrap="square" rtlCol="0">
            <a:spAutoFit/>
          </a:bodyPr>
          <a:lstStyle/>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Contact your local YE </a:t>
            </a:r>
            <a:r>
              <a:rPr lang="en-GB" altLang="en-US" sz="2400" dirty="0" smtClean="0">
                <a:solidFill>
                  <a:prstClr val="black"/>
                </a:solidFill>
                <a:latin typeface="Century Gothic" panose="020B0502020202020204" pitchFamily="34" charset="0"/>
                <a:ea typeface="ＭＳ Ｐゴシック" charset="0"/>
              </a:rPr>
              <a:t>representative:</a:t>
            </a:r>
          </a:p>
          <a:p>
            <a:pPr defTabSz="457200" fontAlgn="base">
              <a:lnSpc>
                <a:spcPct val="120000"/>
              </a:lnSpc>
              <a:spcBef>
                <a:spcPct val="0"/>
              </a:spcBef>
              <a:spcAft>
                <a:spcPct val="0"/>
              </a:spcAft>
            </a:pPr>
            <a:endParaRPr lang="en-GB" altLang="en-US" sz="1100" dirty="0" smtClean="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Visit </a:t>
            </a:r>
            <a:r>
              <a:rPr lang="en-GB" altLang="en-US" sz="2400" dirty="0" smtClean="0">
                <a:solidFill>
                  <a:prstClr val="black"/>
                </a:solidFill>
                <a:latin typeface="Century Gothic" panose="020B0502020202020204" pitchFamily="34" charset="0"/>
                <a:ea typeface="ＭＳ Ｐゴシック" charset="0"/>
                <a:hlinkClick r:id="rId8"/>
              </a:rPr>
              <a:t>www.y-e.org.uk</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Phone </a:t>
            </a:r>
            <a:r>
              <a:rPr lang="en-GB" altLang="en-US" sz="2400" dirty="0">
                <a:solidFill>
                  <a:prstClr val="black"/>
                </a:solidFill>
                <a:latin typeface="Century Gothic" panose="020B0502020202020204" pitchFamily="34" charset="0"/>
                <a:ea typeface="ＭＳ Ｐゴシック" charset="0"/>
              </a:rPr>
              <a:t>01865 </a:t>
            </a:r>
            <a:r>
              <a:rPr lang="en-GB" altLang="en-US" sz="2400" dirty="0" smtClean="0">
                <a:solidFill>
                  <a:prstClr val="black"/>
                </a:solidFill>
                <a:latin typeface="Century Gothic" panose="020B0502020202020204" pitchFamily="34" charset="0"/>
                <a:ea typeface="ＭＳ Ｐゴシック" charset="0"/>
              </a:rPr>
              <a:t>776 845</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Email </a:t>
            </a:r>
            <a:r>
              <a:rPr lang="en-GB" altLang="en-US" sz="2400" dirty="0">
                <a:solidFill>
                  <a:prstClr val="black"/>
                </a:solidFill>
                <a:latin typeface="Century Gothic" panose="020B0502020202020204" pitchFamily="34" charset="0"/>
                <a:ea typeface="ＭＳ Ｐゴシック" charset="0"/>
                <a:hlinkClick r:id="rId9"/>
              </a:rPr>
              <a:t>info@y-e.org.uk</a:t>
            </a:r>
            <a:endParaRPr lang="en-GB" altLang="en-US" sz="2400" dirty="0">
              <a:solidFill>
                <a:prstClr val="black"/>
              </a:solidFill>
              <a:latin typeface="Century Gothic" panose="020B0502020202020204" pitchFamily="34" charset="0"/>
              <a:ea typeface="ＭＳ Ｐゴシック" charset="0"/>
            </a:endParaRPr>
          </a:p>
        </p:txBody>
      </p:sp>
      <p:sp>
        <p:nvSpPr>
          <p:cNvPr id="15" name="TextBox 14"/>
          <p:cNvSpPr txBox="1"/>
          <p:nvPr userDrawn="1"/>
        </p:nvSpPr>
        <p:spPr>
          <a:xfrm>
            <a:off x="4949300" y="3981058"/>
            <a:ext cx="4160160" cy="424732"/>
          </a:xfrm>
          <a:prstGeom prst="rect">
            <a:avLst/>
          </a:prstGeom>
          <a:noFill/>
        </p:spPr>
        <p:txBody>
          <a:bodyPr wrap="square" rtlCol="0">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10"/>
              </a:rPr>
              <a:t>facebook.com/youngenterpriseuk</a:t>
            </a:r>
            <a:endParaRPr lang="en-GB" altLang="en-US" dirty="0">
              <a:solidFill>
                <a:prstClr val="black"/>
              </a:solidFill>
              <a:latin typeface="Century Gothic" panose="020B0502020202020204" pitchFamily="34" charset="0"/>
              <a:ea typeface="ＭＳ Ｐゴシック" charset="0"/>
            </a:endParaRPr>
          </a:p>
        </p:txBody>
      </p:sp>
      <p:sp>
        <p:nvSpPr>
          <p:cNvPr id="16" name="TextBox 15"/>
          <p:cNvSpPr txBox="1"/>
          <p:nvPr userDrawn="1"/>
        </p:nvSpPr>
        <p:spPr>
          <a:xfrm>
            <a:off x="5042315" y="3003722"/>
            <a:ext cx="4117010" cy="369332"/>
          </a:xfrm>
          <a:prstGeom prst="rect">
            <a:avLst/>
          </a:prstGeom>
          <a:noFill/>
        </p:spPr>
        <p:txBody>
          <a:bodyPr wrap="square" rtlCol="0">
            <a:spAutoFit/>
          </a:bodyPr>
          <a:lstStyle/>
          <a:p>
            <a:pPr defTabSz="457200" fontAlgn="base">
              <a:spcBef>
                <a:spcPct val="0"/>
              </a:spcBef>
              <a:spcAft>
                <a:spcPct val="0"/>
              </a:spcAft>
            </a:pPr>
            <a:r>
              <a:rPr lang="en-GB" u="sng" dirty="0">
                <a:solidFill>
                  <a:srgbClr val="00B0F0"/>
                </a:solidFill>
                <a:latin typeface="Century Gothic" panose="020B0502020202020204" pitchFamily="34" charset="0"/>
                <a:ea typeface="ＭＳ Ｐゴシック" charset="0"/>
              </a:rPr>
              <a:t>p</a:t>
            </a:r>
            <a:r>
              <a:rPr lang="en-GB" u="sng" dirty="0" smtClean="0">
                <a:solidFill>
                  <a:srgbClr val="00B0F0"/>
                </a:solidFill>
                <a:latin typeface="Century Gothic" panose="020B0502020202020204" pitchFamily="34" charset="0"/>
                <a:ea typeface="ＭＳ Ｐゴシック" charset="0"/>
              </a:rPr>
              <a:t>interest.com/youngenterprise</a:t>
            </a:r>
            <a:endParaRPr lang="en-GB" u="sng" dirty="0">
              <a:solidFill>
                <a:srgbClr val="00B0F0"/>
              </a:solidFill>
              <a:latin typeface="Century Gothic" panose="020B0502020202020204" pitchFamily="34" charset="0"/>
              <a:ea typeface="ＭＳ Ｐゴシック" charset="0"/>
            </a:endParaRPr>
          </a:p>
        </p:txBody>
      </p:sp>
      <p:sp>
        <p:nvSpPr>
          <p:cNvPr id="17" name="TextBox 16"/>
          <p:cNvSpPr txBox="1"/>
          <p:nvPr userDrawn="1"/>
        </p:nvSpPr>
        <p:spPr>
          <a:xfrm>
            <a:off x="5063229" y="4996506"/>
            <a:ext cx="4492598" cy="424732"/>
          </a:xfrm>
          <a:prstGeom prst="rect">
            <a:avLst/>
          </a:prstGeom>
          <a:noFill/>
        </p:spPr>
        <p:txBody>
          <a:bodyPr wrap="square" rtlCol="0">
            <a:spAutoFit/>
          </a:bodyPr>
          <a:lstStyle/>
          <a:p>
            <a:pPr algn="thaiDist" defTabSz="457200" fontAlgn="base">
              <a:lnSpc>
                <a:spcPct val="120000"/>
              </a:lnSpc>
              <a:spcBef>
                <a:spcPct val="0"/>
              </a:spcBef>
              <a:spcAft>
                <a:spcPct val="0"/>
              </a:spcAft>
            </a:pPr>
            <a:r>
              <a:rPr lang="en-GB" altLang="en-US" u="sng" dirty="0">
                <a:solidFill>
                  <a:srgbClr val="00B0F0"/>
                </a:solidFill>
                <a:latin typeface="Century Gothic" panose="020B0502020202020204" pitchFamily="34" charset="0"/>
                <a:ea typeface="ＭＳ Ｐゴシック" charset="0"/>
              </a:rPr>
              <a:t>y</a:t>
            </a:r>
            <a:r>
              <a:rPr lang="en-GB" altLang="en-US" u="sng" dirty="0" smtClean="0">
                <a:solidFill>
                  <a:srgbClr val="00B0F0"/>
                </a:solidFill>
                <a:latin typeface="Century Gothic" panose="020B0502020202020204" pitchFamily="34" charset="0"/>
                <a:ea typeface="ＭＳ Ｐゴシック" charset="0"/>
              </a:rPr>
              <a:t>outube.com/youngenterpriseuk</a:t>
            </a:r>
            <a:endParaRPr lang="en-GB" altLang="en-US" u="sng" dirty="0">
              <a:solidFill>
                <a:srgbClr val="00B0F0"/>
              </a:solidFill>
              <a:latin typeface="Century Gothic" panose="020B0502020202020204" pitchFamily="34" charset="0"/>
              <a:ea typeface="ＭＳ Ｐゴシック" charset="0"/>
            </a:endParaRPr>
          </a:p>
        </p:txBody>
      </p:sp>
      <p:sp>
        <p:nvSpPr>
          <p:cNvPr id="18" name="TextBox 17"/>
          <p:cNvSpPr txBox="1"/>
          <p:nvPr userDrawn="1"/>
        </p:nvSpPr>
        <p:spPr>
          <a:xfrm>
            <a:off x="6163436" y="4525095"/>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5C11F"/>
                </a:solidFill>
                <a:latin typeface="Century Gothic" panose="020B0502020202020204" pitchFamily="34" charset="0"/>
                <a:ea typeface="ＭＳ Ｐゴシック" charset="0"/>
              </a:rPr>
              <a:t>See us</a:t>
            </a:r>
            <a:endParaRPr lang="en-GB" sz="2400" b="1" dirty="0">
              <a:solidFill>
                <a:srgbClr val="95C11F"/>
              </a:solidFill>
              <a:latin typeface="Century Gothic" panose="020B0502020202020204" pitchFamily="34" charset="0"/>
              <a:ea typeface="ＭＳ Ｐゴシック" charset="0"/>
            </a:endParaRPr>
          </a:p>
        </p:txBody>
      </p:sp>
      <p:sp>
        <p:nvSpPr>
          <p:cNvPr id="19" name="TextBox 18"/>
          <p:cNvSpPr txBox="1"/>
          <p:nvPr userDrawn="1"/>
        </p:nvSpPr>
        <p:spPr>
          <a:xfrm>
            <a:off x="6163436" y="3519393"/>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5C11F"/>
                </a:solidFill>
                <a:latin typeface="Century Gothic" panose="020B0502020202020204" pitchFamily="34" charset="0"/>
                <a:ea typeface="ＭＳ Ｐゴシック" charset="0"/>
              </a:rPr>
              <a:t>Like us</a:t>
            </a:r>
            <a:endParaRPr lang="en-GB" sz="2400" b="1" dirty="0">
              <a:solidFill>
                <a:srgbClr val="95C11F"/>
              </a:solidFill>
              <a:latin typeface="Century Gothic" panose="020B0502020202020204" pitchFamily="34" charset="0"/>
              <a:ea typeface="ＭＳ Ｐゴシック" charset="0"/>
            </a:endParaRPr>
          </a:p>
        </p:txBody>
      </p:sp>
      <p:sp>
        <p:nvSpPr>
          <p:cNvPr id="20" name="TextBox 19"/>
          <p:cNvSpPr txBox="1"/>
          <p:nvPr userDrawn="1"/>
        </p:nvSpPr>
        <p:spPr>
          <a:xfrm>
            <a:off x="6006520" y="1540664"/>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5C11F"/>
                </a:solidFill>
                <a:latin typeface="Century Gothic" panose="020B0502020202020204" pitchFamily="34" charset="0"/>
                <a:ea typeface="ＭＳ Ｐゴシック" charset="0"/>
              </a:rPr>
              <a:t>Follow us</a:t>
            </a:r>
            <a:endParaRPr lang="en-GB" sz="2400" b="1" dirty="0">
              <a:solidFill>
                <a:srgbClr val="95C11F"/>
              </a:solidFill>
              <a:latin typeface="Century Gothic" panose="020B0502020202020204" pitchFamily="34" charset="0"/>
              <a:ea typeface="ＭＳ Ｐゴシック" charset="0"/>
            </a:endParaRPr>
          </a:p>
        </p:txBody>
      </p:sp>
      <p:pic>
        <p:nvPicPr>
          <p:cNvPr id="21" name="Picture 20" descr="RGB_FooterPagePanel-03.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pic>
        <p:nvPicPr>
          <p:cNvPr id="24" name="Picture 3" descr="C:\Users\ashleigh.baldwin_y-e\AppData\Local\Microsoft\Windows\Temporary Internet Files\Content.IE5\CNOYINSY\MC900432529[1].png">
            <a:hlinkClick r:id="rId12" action="ppaction://hlinksldjump"/>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0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944E0-9EEF-4D5E-B83F-BFA72836ABC7}" type="datetimeFigureOut">
              <a:rPr lang="en-GB" smtClean="0">
                <a:solidFill>
                  <a:prstClr val="black">
                    <a:tint val="75000"/>
                  </a:prstClr>
                </a:solidFill>
              </a:rPr>
              <a:pPr/>
              <a:t>09/05/2017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00366-730A-4B1C-9A7E-FEC86A4CFC1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9546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w_150640664-0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2"/>
            <a:ext cx="9144000" cy="6093419"/>
          </a:xfrm>
          <a:prstGeom prst="rect">
            <a:avLst/>
          </a:prstGeom>
        </p:spPr>
      </p:pic>
      <p:pic>
        <p:nvPicPr>
          <p:cNvPr id="8" name="Picture 7" descr="RGB_ChapterPagePanel_style A-03.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957353"/>
            <a:ext cx="9144000" cy="3918245"/>
          </a:xfrm>
          <a:prstGeom prst="rect">
            <a:avLst/>
          </a:prstGeom>
        </p:spPr>
      </p:pic>
      <p:sp>
        <p:nvSpPr>
          <p:cNvPr id="10" name="Title 1"/>
          <p:cNvSpPr>
            <a:spLocks noGrp="1"/>
          </p:cNvSpPr>
          <p:nvPr>
            <p:ph type="ctrTitle"/>
          </p:nvPr>
        </p:nvSpPr>
        <p:spPr>
          <a:xfrm>
            <a:off x="228580" y="4164463"/>
            <a:ext cx="5080399" cy="421706"/>
          </a:xfrm>
          <a:prstGeom prst="rect">
            <a:avLst/>
          </a:prstGeom>
        </p:spPr>
        <p:txBody>
          <a:bodyPr/>
          <a:lstStyle>
            <a:lvl1pPr algn="l">
              <a:defRPr sz="2200" b="1" baseline="0">
                <a:solidFill>
                  <a:schemeClr val="bg1"/>
                </a:solidFill>
                <a:latin typeface="Century Gothic" panose="020B0502020202020204" pitchFamily="34" charset="0"/>
              </a:defRPr>
            </a:lvl1pPr>
          </a:lstStyle>
          <a:p>
            <a:r>
              <a:rPr lang="en-GB" dirty="0" smtClean="0"/>
              <a:t>Click to edit Master title style</a:t>
            </a:r>
            <a:endParaRPr lang="en-US" dirty="0"/>
          </a:p>
        </p:txBody>
      </p:sp>
      <p:sp>
        <p:nvSpPr>
          <p:cNvPr id="11" name="Subtitle 2"/>
          <p:cNvSpPr>
            <a:spLocks noGrp="1"/>
          </p:cNvSpPr>
          <p:nvPr>
            <p:ph type="subTitle" idx="1"/>
          </p:nvPr>
        </p:nvSpPr>
        <p:spPr>
          <a:xfrm>
            <a:off x="251181" y="4599817"/>
            <a:ext cx="5057798"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2" name="TextBox 3"/>
          <p:cNvSpPr txBox="1">
            <a:spLocks noChangeArrowheads="1"/>
          </p:cNvSpPr>
          <p:nvPr userDrawn="1"/>
        </p:nvSpPr>
        <p:spPr bwMode="auto">
          <a:xfrm rot="5400000">
            <a:off x="-1157905" y="1910734"/>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pPr>
            <a:r>
              <a:rPr lang="en-US" sz="2000" dirty="0">
                <a:solidFill>
                  <a:srgbClr val="95C11F"/>
                </a:solidFill>
                <a:latin typeface="Century Gothic" charset="0"/>
                <a:cs typeface="Century Gothic" charset="0"/>
              </a:rPr>
              <a:t>the</a:t>
            </a:r>
            <a:r>
              <a:rPr lang="en-US" sz="2000" b="1" dirty="0">
                <a:solidFill>
                  <a:srgbClr val="95C11F"/>
                </a:solidFill>
                <a:latin typeface="Century Gothic" charset="0"/>
                <a:cs typeface="Century Gothic" charset="0"/>
              </a:rPr>
              <a:t> business</a:t>
            </a:r>
            <a:r>
              <a:rPr lang="en-US" sz="2000" dirty="0">
                <a:solidFill>
                  <a:srgbClr val="95C11F"/>
                </a:solidFill>
                <a:latin typeface="Century Gothic" charset="0"/>
                <a:cs typeface="Century Gothic" charset="0"/>
              </a:rPr>
              <a:t> of </a:t>
            </a:r>
            <a:r>
              <a:rPr lang="en-US" sz="2000" b="1" dirty="0">
                <a:solidFill>
                  <a:srgbClr val="95C11F"/>
                </a:solidFill>
                <a:latin typeface="Century Gothic" charset="0"/>
                <a:cs typeface="Century Gothic" charset="0"/>
              </a:rPr>
              <a:t>life</a:t>
            </a:r>
            <a:endParaRPr lang="en-US" sz="2000" dirty="0">
              <a:solidFill>
                <a:srgbClr val="95C11F"/>
              </a:solidFill>
              <a:latin typeface="Century Gothic" charset="0"/>
              <a:cs typeface="Century Gothic" charset="0"/>
            </a:endParaRPr>
          </a:p>
        </p:txBody>
      </p:sp>
      <p:pic>
        <p:nvPicPr>
          <p:cNvPr id="14" name="Picture 3" descr="C:\Users\ashleigh.baldwin_y-e\AppData\Local\Microsoft\Windows\Temporary Internet Files\Content.IE5\CNOYINSY\MC900432529[1].png">
            <a:hlinkClick r:id="" action="ppaction://noaction"/>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38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0"/>
            <a:ext cx="9144000" cy="6887028"/>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prstClr val="white"/>
              </a:solidFill>
            </a:endParaRPr>
          </a:p>
        </p:txBody>
      </p:sp>
      <p:pic>
        <p:nvPicPr>
          <p:cNvPr id="7" name="Picture 2" descr="M:\Events &amp; Marketing\Marketing\Brand\YE Brand Pack\Logos\Logos for docs, ppt, excel etc &amp; digital\Small Text\YE_Logo_SmallText_whiteoutRGB.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95774" y="5718630"/>
            <a:ext cx="960716"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457200" y="274638"/>
            <a:ext cx="8229600" cy="1143000"/>
          </a:xfrm>
          <a:prstGeom prst="rect">
            <a:avLst/>
          </a:prstGeom>
        </p:spPr>
        <p:txBody>
          <a:bodyPr/>
          <a:lstStyle>
            <a:lvl1pPr algn="l">
              <a:defRPr sz="2800" b="1" baseline="0">
                <a:solidFill>
                  <a:schemeClr val="accent3">
                    <a:lumMod val="50000"/>
                  </a:schemeClr>
                </a:solidFill>
                <a:latin typeface="Century Gothic" panose="020B0502020202020204" pitchFamily="34" charset="0"/>
              </a:defRPr>
            </a:lvl1pPr>
          </a:lstStyle>
          <a:p>
            <a:r>
              <a:rPr lang="en-GB" dirty="0" smtClean="0"/>
              <a:t>Click to edit Master title style</a:t>
            </a:r>
            <a:endParaRPr lang="en-US" dirty="0"/>
          </a:p>
        </p:txBody>
      </p:sp>
      <p:pic>
        <p:nvPicPr>
          <p:cNvPr id="10" name="Picture 3" descr="C:\Users\ashleigh.baldwin_y-e\AppData\Local\Microsoft\Windows\Temporary Internet Files\Content.IE5\CNOYINSY\MC900432529[1].png">
            <a:hlinkClick r:id="" action="ppaction://noaction"/>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9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RGB_FooterPagePanel-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lstStyle>
            <a:lvl1pPr algn="l">
              <a:defRPr sz="2800" b="1" baseline="0">
                <a:solidFill>
                  <a:srgbClr val="95C11F"/>
                </a:solidFill>
                <a:latin typeface="Century Gothic" panose="020B0502020202020204" pitchFamily="34" charset="0"/>
              </a:defRPr>
            </a:lvl1pPr>
          </a:lstStyle>
          <a:p>
            <a:r>
              <a:rPr lang="en-GB" dirty="0" smtClean="0"/>
              <a:t>Click to edit Master title style</a:t>
            </a:r>
            <a:endParaRPr lang="en-US" dirty="0"/>
          </a:p>
        </p:txBody>
      </p:sp>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C:\Users\ashleigh.baldwin_y-e\AppData\Local\Microsoft\Windows\Temporary Internet Files\Content.IE5\CNOYINSY\MC900432529[1].png">
            <a:hlinkClick r:id="" action="ppaction://noaction"/>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75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21"/>
          <p:cNvSpPr txBox="1">
            <a:spLocks noChangeArrowheads="1"/>
          </p:cNvSpPr>
          <p:nvPr userDrawn="1"/>
        </p:nvSpPr>
        <p:spPr bwMode="auto">
          <a:xfrm>
            <a:off x="210253" y="477560"/>
            <a:ext cx="464404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lnSpc>
                <a:spcPct val="90000"/>
              </a:lnSpc>
              <a:spcBef>
                <a:spcPct val="0"/>
              </a:spcBef>
              <a:spcAft>
                <a:spcPct val="0"/>
              </a:spcAft>
              <a:defRPr/>
            </a:pPr>
            <a:r>
              <a:rPr lang="en-US" sz="2800" b="1" spc="-150" dirty="0" smtClean="0">
                <a:solidFill>
                  <a:srgbClr val="95C11F"/>
                </a:solidFill>
                <a:latin typeface="Century Gothic" charset="0"/>
                <a:cs typeface="Century Gothic" charset="0"/>
              </a:rPr>
              <a:t>More Information</a:t>
            </a:r>
            <a:r>
              <a:rPr lang="en-US" sz="2000" b="1" spc="-150" dirty="0" smtClean="0">
                <a:solidFill>
                  <a:srgbClr val="95C11F"/>
                </a:solidFill>
                <a:latin typeface="Century Gothic" charset="0"/>
                <a:cs typeface="Century Gothic" charset="0"/>
              </a:rPr>
              <a:t/>
            </a:r>
            <a:br>
              <a:rPr lang="en-US" sz="2000" b="1" spc="-150" dirty="0" smtClean="0">
                <a:solidFill>
                  <a:srgbClr val="95C11F"/>
                </a:solidFill>
                <a:latin typeface="Century Gothic" charset="0"/>
                <a:cs typeface="Century Gothic" charset="0"/>
              </a:rPr>
            </a:br>
            <a:endParaRPr lang="en-US" sz="2000" b="1" spc="-150" dirty="0" smtClean="0">
              <a:solidFill>
                <a:srgbClr val="95C11F"/>
              </a:solidFill>
              <a:latin typeface="Century Gothic" charset="0"/>
              <a:cs typeface="Century Gothic" charset="0"/>
            </a:endParaRPr>
          </a:p>
          <a:p>
            <a:pPr defTabSz="457200" eaLnBrk="1" fontAlgn="base" hangingPunct="1">
              <a:lnSpc>
                <a:spcPct val="90000"/>
              </a:lnSpc>
              <a:spcBef>
                <a:spcPct val="0"/>
              </a:spcBef>
              <a:spcAft>
                <a:spcPct val="0"/>
              </a:spcAft>
              <a:defRPr/>
            </a:pPr>
            <a:endParaRPr lang="en-US" sz="2000" spc="-150" dirty="0" smtClean="0">
              <a:solidFill>
                <a:prstClr val="black">
                  <a:lumMod val="65000"/>
                  <a:lumOff val="35000"/>
                </a:prstClr>
              </a:solidFill>
              <a:latin typeface="Century Gothic" charset="0"/>
              <a:cs typeface="Century Gothic" charset="0"/>
            </a:endParaRPr>
          </a:p>
        </p:txBody>
      </p:sp>
      <p:sp>
        <p:nvSpPr>
          <p:cNvPr id="8" name="Rectangle 7"/>
          <p:cNvSpPr/>
          <p:nvPr userDrawn="1"/>
        </p:nvSpPr>
        <p:spPr>
          <a:xfrm>
            <a:off x="4978596" y="2026201"/>
            <a:ext cx="3409696" cy="424732"/>
          </a:xfrm>
          <a:prstGeom prst="rect">
            <a:avLst/>
          </a:prstGeom>
        </p:spPr>
        <p:txBody>
          <a:bodyPr wrap="square">
            <a:spAutoFit/>
          </a:bodyPr>
          <a:lstStyle/>
          <a:p>
            <a:pPr algn="ctr" defTabSz="457200" fontAlgn="base">
              <a:lnSpc>
                <a:spcPct val="120000"/>
              </a:lnSpc>
              <a:spcBef>
                <a:spcPct val="0"/>
              </a:spcBef>
              <a:spcAft>
                <a:spcPct val="0"/>
              </a:spcAft>
            </a:pPr>
            <a:r>
              <a:rPr lang="en-GB" altLang="en-US" dirty="0">
                <a:solidFill>
                  <a:prstClr val="black"/>
                </a:solidFill>
                <a:latin typeface="Century Gothic" panose="020B0502020202020204" pitchFamily="34" charset="0"/>
                <a:ea typeface="ＭＳ Ｐゴシック" charset="0"/>
                <a:hlinkClick r:id="rId2"/>
              </a:rPr>
              <a:t>twitter.com/youngenterprise</a:t>
            </a:r>
            <a:endParaRPr lang="en-GB" altLang="en-US" dirty="0">
              <a:solidFill>
                <a:prstClr val="black"/>
              </a:solidFill>
              <a:latin typeface="Century Gothic" panose="020B0502020202020204" pitchFamily="34" charset="0"/>
              <a:ea typeface="ＭＳ Ｐゴシック" charset="0"/>
            </a:endParaRPr>
          </a:p>
        </p:txBody>
      </p:sp>
      <p:pic>
        <p:nvPicPr>
          <p:cNvPr id="9"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690" t="6956" r="14050" b="3629"/>
          <a:stretch/>
        </p:blipFill>
        <p:spPr bwMode="auto">
          <a:xfrm>
            <a:off x="893552" y="3950118"/>
            <a:ext cx="2165155" cy="18876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 name="Picture 4" descr="http://bestcamera.biz/wp-content/uploads/2014/08/facebook-logo-icon.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197365" y="3758763"/>
            <a:ext cx="781229" cy="781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97367" y="1806384"/>
            <a:ext cx="781229" cy="7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img3.wikia.nocookie.net/__cb20120205042450/glee/images/b/b6/Youtube-logo.png"/>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4112728" y="4617354"/>
            <a:ext cx="950501" cy="950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www.accesslockservice.com.au/images/pinterest.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133646" y="2747702"/>
            <a:ext cx="908669" cy="9086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10253" y="1139423"/>
            <a:ext cx="3586348" cy="2529923"/>
          </a:xfrm>
          <a:prstGeom prst="rect">
            <a:avLst/>
          </a:prstGeom>
          <a:noFill/>
        </p:spPr>
        <p:txBody>
          <a:bodyPr wrap="square" rtlCol="0">
            <a:spAutoFit/>
          </a:bodyPr>
          <a:lstStyle/>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Contact your local YE representative:</a:t>
            </a:r>
          </a:p>
          <a:p>
            <a:pPr defTabSz="457200" fontAlgn="base">
              <a:lnSpc>
                <a:spcPct val="120000"/>
              </a:lnSpc>
              <a:spcBef>
                <a:spcPct val="0"/>
              </a:spcBef>
              <a:spcAft>
                <a:spcPct val="0"/>
              </a:spcAft>
            </a:pPr>
            <a:endParaRPr lang="en-GB" altLang="en-US" sz="11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Visit </a:t>
            </a:r>
            <a:r>
              <a:rPr lang="en-GB" altLang="en-US" sz="2400" dirty="0">
                <a:solidFill>
                  <a:prstClr val="black"/>
                </a:solidFill>
                <a:latin typeface="Century Gothic" panose="020B0502020202020204" pitchFamily="34" charset="0"/>
                <a:ea typeface="ＭＳ Ｐゴシック" charset="0"/>
                <a:hlinkClick r:id="rId8"/>
              </a:rPr>
              <a:t>www.y-e.org.uk</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Phone 01865 776 845</a:t>
            </a: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Email </a:t>
            </a:r>
            <a:r>
              <a:rPr lang="en-GB" altLang="en-US" sz="2400" dirty="0">
                <a:solidFill>
                  <a:prstClr val="black"/>
                </a:solidFill>
                <a:latin typeface="Century Gothic" panose="020B0502020202020204" pitchFamily="34" charset="0"/>
                <a:ea typeface="ＭＳ Ｐゴシック" charset="0"/>
                <a:hlinkClick r:id="rId9"/>
              </a:rPr>
              <a:t>info@y-e.org.uk</a:t>
            </a:r>
            <a:endParaRPr lang="en-GB" altLang="en-US" sz="2400" dirty="0">
              <a:solidFill>
                <a:prstClr val="black"/>
              </a:solidFill>
              <a:latin typeface="Century Gothic" panose="020B0502020202020204" pitchFamily="34" charset="0"/>
              <a:ea typeface="ＭＳ Ｐゴシック" charset="0"/>
            </a:endParaRPr>
          </a:p>
        </p:txBody>
      </p:sp>
      <p:sp>
        <p:nvSpPr>
          <p:cNvPr id="15" name="TextBox 14"/>
          <p:cNvSpPr txBox="1"/>
          <p:nvPr userDrawn="1"/>
        </p:nvSpPr>
        <p:spPr>
          <a:xfrm>
            <a:off x="4949300" y="3981058"/>
            <a:ext cx="4160160" cy="424732"/>
          </a:xfrm>
          <a:prstGeom prst="rect">
            <a:avLst/>
          </a:prstGeom>
          <a:noFill/>
        </p:spPr>
        <p:txBody>
          <a:bodyPr wrap="square" rtlCol="0">
            <a:spAutoFit/>
          </a:bodyPr>
          <a:lstStyle/>
          <a:p>
            <a:pPr algn="ctr" defTabSz="457200" fontAlgn="base">
              <a:lnSpc>
                <a:spcPct val="120000"/>
              </a:lnSpc>
              <a:spcBef>
                <a:spcPct val="0"/>
              </a:spcBef>
              <a:spcAft>
                <a:spcPct val="0"/>
              </a:spcAft>
            </a:pPr>
            <a:r>
              <a:rPr lang="en-GB" altLang="en-US" dirty="0">
                <a:solidFill>
                  <a:prstClr val="black"/>
                </a:solidFill>
                <a:latin typeface="Century Gothic" panose="020B0502020202020204" pitchFamily="34" charset="0"/>
                <a:ea typeface="ＭＳ Ｐゴシック" charset="0"/>
                <a:hlinkClick r:id="rId10"/>
              </a:rPr>
              <a:t>facebook.com/youngenterpriseuk</a:t>
            </a:r>
            <a:endParaRPr lang="en-GB" altLang="en-US" dirty="0">
              <a:solidFill>
                <a:prstClr val="black"/>
              </a:solidFill>
              <a:latin typeface="Century Gothic" panose="020B0502020202020204" pitchFamily="34" charset="0"/>
              <a:ea typeface="ＭＳ Ｐゴシック" charset="0"/>
            </a:endParaRPr>
          </a:p>
        </p:txBody>
      </p:sp>
      <p:sp>
        <p:nvSpPr>
          <p:cNvPr id="16" name="TextBox 15"/>
          <p:cNvSpPr txBox="1"/>
          <p:nvPr userDrawn="1"/>
        </p:nvSpPr>
        <p:spPr>
          <a:xfrm>
            <a:off x="5042315" y="3003722"/>
            <a:ext cx="4117010" cy="369332"/>
          </a:xfrm>
          <a:prstGeom prst="rect">
            <a:avLst/>
          </a:prstGeom>
          <a:noFill/>
        </p:spPr>
        <p:txBody>
          <a:bodyPr wrap="square" rtlCol="0">
            <a:spAutoFit/>
          </a:bodyPr>
          <a:lstStyle/>
          <a:p>
            <a:pPr defTabSz="457200" fontAlgn="base">
              <a:spcBef>
                <a:spcPct val="0"/>
              </a:spcBef>
              <a:spcAft>
                <a:spcPct val="0"/>
              </a:spcAft>
            </a:pPr>
            <a:r>
              <a:rPr lang="en-GB" u="sng" dirty="0">
                <a:solidFill>
                  <a:srgbClr val="00B0F0"/>
                </a:solidFill>
                <a:latin typeface="Century Gothic" panose="020B0502020202020204" pitchFamily="34" charset="0"/>
                <a:ea typeface="ＭＳ Ｐゴシック" charset="0"/>
              </a:rPr>
              <a:t>pinterest.com/youngenterprise</a:t>
            </a:r>
          </a:p>
        </p:txBody>
      </p:sp>
      <p:sp>
        <p:nvSpPr>
          <p:cNvPr id="17" name="TextBox 16"/>
          <p:cNvSpPr txBox="1"/>
          <p:nvPr userDrawn="1"/>
        </p:nvSpPr>
        <p:spPr>
          <a:xfrm>
            <a:off x="5063229" y="4996506"/>
            <a:ext cx="4492598" cy="424732"/>
          </a:xfrm>
          <a:prstGeom prst="rect">
            <a:avLst/>
          </a:prstGeom>
          <a:noFill/>
        </p:spPr>
        <p:txBody>
          <a:bodyPr wrap="square" rtlCol="0">
            <a:spAutoFit/>
          </a:bodyPr>
          <a:lstStyle/>
          <a:p>
            <a:pPr algn="thaiDist" defTabSz="457200" fontAlgn="base">
              <a:lnSpc>
                <a:spcPct val="120000"/>
              </a:lnSpc>
              <a:spcBef>
                <a:spcPct val="0"/>
              </a:spcBef>
              <a:spcAft>
                <a:spcPct val="0"/>
              </a:spcAft>
            </a:pPr>
            <a:r>
              <a:rPr lang="en-GB" altLang="en-US" u="sng" dirty="0">
                <a:solidFill>
                  <a:srgbClr val="00B0F0"/>
                </a:solidFill>
                <a:latin typeface="Century Gothic" panose="020B0502020202020204" pitchFamily="34" charset="0"/>
                <a:ea typeface="ＭＳ Ｐゴシック" charset="0"/>
              </a:rPr>
              <a:t>youtube.com/youngenterpriseuk</a:t>
            </a:r>
          </a:p>
        </p:txBody>
      </p:sp>
      <p:sp>
        <p:nvSpPr>
          <p:cNvPr id="18" name="TextBox 17"/>
          <p:cNvSpPr txBox="1"/>
          <p:nvPr userDrawn="1"/>
        </p:nvSpPr>
        <p:spPr>
          <a:xfrm>
            <a:off x="6163436" y="4525095"/>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See us</a:t>
            </a:r>
          </a:p>
        </p:txBody>
      </p:sp>
      <p:sp>
        <p:nvSpPr>
          <p:cNvPr id="19" name="TextBox 18"/>
          <p:cNvSpPr txBox="1"/>
          <p:nvPr userDrawn="1"/>
        </p:nvSpPr>
        <p:spPr>
          <a:xfrm>
            <a:off x="6163436" y="3519393"/>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Like us</a:t>
            </a:r>
          </a:p>
        </p:txBody>
      </p:sp>
      <p:sp>
        <p:nvSpPr>
          <p:cNvPr id="20" name="TextBox 19"/>
          <p:cNvSpPr txBox="1"/>
          <p:nvPr userDrawn="1"/>
        </p:nvSpPr>
        <p:spPr>
          <a:xfrm>
            <a:off x="6006520" y="1540664"/>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Follow us</a:t>
            </a:r>
          </a:p>
        </p:txBody>
      </p:sp>
      <p:pic>
        <p:nvPicPr>
          <p:cNvPr id="21" name="Picture 20" descr="RGB_FooterPagePanel-03.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pic>
        <p:nvPicPr>
          <p:cNvPr id="24" name="Picture 3" descr="C:\Users\ashleigh.baldwin_y-e\AppData\Local\Microsoft\Windows\Temporary Internet Files\Content.IE5\CNOYINSY\MC900432529[1].png">
            <a:hlinkClick r:id="" action="ppaction://noaction"/>
          </p:cNvPr>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73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944E0-9EEF-4D5E-B83F-BFA72836ABC7}" type="datetimeFigureOut">
              <a:rPr lang="en-GB" smtClean="0">
                <a:solidFill>
                  <a:prstClr val="black">
                    <a:tint val="75000"/>
                  </a:prstClr>
                </a:solidFill>
              </a:rPr>
              <a:pPr/>
              <a:t>09/05/2017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00366-730A-4B1C-9A7E-FEC86A4CFC1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2701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76649"/>
          </a:xfrm>
          <a:prstGeom prst="rect">
            <a:avLst/>
          </a:prstGeom>
        </p:spPr>
      </p:pic>
      <p:sp>
        <p:nvSpPr>
          <p:cNvPr id="8" name="TextBox 3"/>
          <p:cNvSpPr txBox="1">
            <a:spLocks noChangeArrowheads="1"/>
          </p:cNvSpPr>
          <p:nvPr userDrawn="1"/>
        </p:nvSpPr>
        <p:spPr bwMode="auto">
          <a:xfrm rot="5400000">
            <a:off x="-1155090" y="1936581"/>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defRPr/>
            </a:pPr>
            <a:r>
              <a:rPr lang="en-US" sz="2000" dirty="0" smtClean="0">
                <a:solidFill>
                  <a:srgbClr val="F79646"/>
                </a:solidFill>
                <a:latin typeface="Century Gothic" charset="0"/>
                <a:cs typeface="Century Gothic" charset="0"/>
              </a:rPr>
              <a:t>the</a:t>
            </a:r>
            <a:r>
              <a:rPr lang="en-US" sz="2000" b="1" dirty="0" smtClean="0">
                <a:solidFill>
                  <a:srgbClr val="F79646"/>
                </a:solidFill>
                <a:latin typeface="Century Gothic" charset="0"/>
                <a:cs typeface="Century Gothic" charset="0"/>
              </a:rPr>
              <a:t> business</a:t>
            </a:r>
            <a:r>
              <a:rPr lang="en-US" sz="2000" dirty="0" smtClean="0">
                <a:solidFill>
                  <a:srgbClr val="F79646"/>
                </a:solidFill>
                <a:latin typeface="Century Gothic" charset="0"/>
                <a:cs typeface="Century Gothic" charset="0"/>
              </a:rPr>
              <a:t> of </a:t>
            </a:r>
            <a:r>
              <a:rPr lang="en-US" sz="2000" b="1" dirty="0" smtClean="0">
                <a:solidFill>
                  <a:srgbClr val="F79646"/>
                </a:solidFill>
                <a:latin typeface="Century Gothic" charset="0"/>
                <a:cs typeface="Century Gothic" charset="0"/>
              </a:rPr>
              <a:t>life</a:t>
            </a:r>
            <a:endParaRPr lang="en-US" sz="2000" dirty="0" smtClean="0">
              <a:solidFill>
                <a:srgbClr val="F79646"/>
              </a:solidFill>
              <a:latin typeface="Century Gothic" charset="0"/>
              <a:cs typeface="Century Gothic" charset="0"/>
            </a:endParaRPr>
          </a:p>
        </p:txBody>
      </p:sp>
      <p:pic>
        <p:nvPicPr>
          <p:cNvPr id="9" name="Picture 8" descr="RGB_ChapterPagePanel_style A-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946040"/>
            <a:ext cx="9144000" cy="3918245"/>
          </a:xfrm>
          <a:prstGeom prst="rect">
            <a:avLst/>
          </a:prstGeom>
        </p:spPr>
      </p:pic>
      <p:sp>
        <p:nvSpPr>
          <p:cNvPr id="10" name="Title 1"/>
          <p:cNvSpPr>
            <a:spLocks noGrp="1"/>
          </p:cNvSpPr>
          <p:nvPr>
            <p:ph type="ctrTitle"/>
          </p:nvPr>
        </p:nvSpPr>
        <p:spPr>
          <a:xfrm>
            <a:off x="228580" y="4164463"/>
            <a:ext cx="5080399" cy="421706"/>
          </a:xfrm>
          <a:prstGeom prst="rect">
            <a:avLst/>
          </a:prstGeom>
        </p:spPr>
        <p:txBody>
          <a:bodyPr/>
          <a:lstStyle>
            <a:lvl1pPr algn="l">
              <a:defRPr sz="2200" b="1" baseline="0">
                <a:solidFill>
                  <a:schemeClr val="tx2">
                    <a:lumMod val="50000"/>
                  </a:schemeClr>
                </a:solidFill>
                <a:latin typeface="Century Gothic" panose="020B0502020202020204" pitchFamily="34" charset="0"/>
              </a:defRPr>
            </a:lvl1pPr>
          </a:lstStyle>
          <a:p>
            <a:r>
              <a:rPr lang="en-GB" dirty="0" smtClean="0"/>
              <a:t>Click to edit Master title style</a:t>
            </a:r>
            <a:endParaRPr lang="en-US" dirty="0"/>
          </a:p>
        </p:txBody>
      </p:sp>
      <p:sp>
        <p:nvSpPr>
          <p:cNvPr id="11" name="Subtitle 2"/>
          <p:cNvSpPr>
            <a:spLocks noGrp="1"/>
          </p:cNvSpPr>
          <p:nvPr>
            <p:ph type="subTitle" idx="1"/>
          </p:nvPr>
        </p:nvSpPr>
        <p:spPr>
          <a:xfrm>
            <a:off x="251181" y="4599817"/>
            <a:ext cx="5057798"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4" name="Picture 3" descr="C:\Users\ashleigh.baldwin_y-e\AppData\Local\Microsoft\Windows\Temporary Internet Files\Content.IE5\CNOYINSY\MC900432529[1].png">
            <a:hlinkClick r:id="rId4" action="ppaction://hlinksldjump"/>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2230414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0"/>
            <a:ext cx="9144000" cy="688702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prstClr val="white"/>
              </a:solidFill>
            </a:endParaRPr>
          </a:p>
        </p:txBody>
      </p:sp>
      <p:pic>
        <p:nvPicPr>
          <p:cNvPr id="8" name="Picture 2" descr="M:\Events &amp; Marketing\Marketing\Brand\YE Brand Pack\Logos\Logos for docs, ppt, excel etc &amp; digital\Small Text\YE_Logo_SmallText_whiteoutRGB.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95774" y="5718630"/>
            <a:ext cx="960716" cy="8708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457200" y="274638"/>
            <a:ext cx="8229600" cy="1143000"/>
          </a:xfrm>
          <a:prstGeom prst="rect">
            <a:avLst/>
          </a:prstGeom>
        </p:spPr>
        <p:txBody>
          <a:bodyPr/>
          <a:lstStyle>
            <a:lvl1pPr algn="l">
              <a:defRPr sz="2800" b="1" baseline="0">
                <a:solidFill>
                  <a:schemeClr val="tx2">
                    <a:lumMod val="50000"/>
                  </a:schemeClr>
                </a:solidFill>
                <a:latin typeface="Century Gothic" panose="020B0502020202020204" pitchFamily="34" charset="0"/>
              </a:defRPr>
            </a:lvl1pPr>
          </a:lstStyle>
          <a:p>
            <a:r>
              <a:rPr lang="en-GB" dirty="0" smtClean="0"/>
              <a:t>Click to edit Master title style</a:t>
            </a:r>
            <a:endParaRPr lang="en-US" dirty="0"/>
          </a:p>
        </p:txBody>
      </p:sp>
      <p:pic>
        <p:nvPicPr>
          <p:cNvPr id="9"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07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a:prstGeom prst="rect">
            <a:avLst/>
          </a:prstGeom>
        </p:spPr>
        <p:txBody>
          <a:bodyPr/>
          <a:lstStyle>
            <a:lvl1pPr algn="l">
              <a:defRPr sz="2800" b="1" baseline="0">
                <a:solidFill>
                  <a:srgbClr val="FF6600"/>
                </a:solidFill>
                <a:latin typeface="Century Gothic" panose="020B0502020202020204" pitchFamily="34" charset="0"/>
              </a:defRPr>
            </a:lvl1pPr>
          </a:lstStyle>
          <a:p>
            <a:r>
              <a:rPr lang="en-GB" dirty="0" smtClean="0"/>
              <a:t>Click to edit Master title style</a:t>
            </a:r>
            <a:endParaRPr lang="en-US" dirty="0"/>
          </a:p>
        </p:txBody>
      </p:sp>
      <p:pic>
        <p:nvPicPr>
          <p:cNvPr id="10" name="Picture 9" descr="RGB_FooterPagePanel-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6147"/>
            <a:ext cx="9144000" cy="1208911"/>
          </a:xfrm>
          <a:prstGeom prst="rect">
            <a:avLst/>
          </a:prstGeom>
        </p:spPr>
      </p:pic>
      <p:sp>
        <p:nvSpPr>
          <p:cNvPr id="13"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5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21"/>
          <p:cNvSpPr txBox="1">
            <a:spLocks noChangeArrowheads="1"/>
          </p:cNvSpPr>
          <p:nvPr userDrawn="1"/>
        </p:nvSpPr>
        <p:spPr bwMode="auto">
          <a:xfrm>
            <a:off x="210253" y="477560"/>
            <a:ext cx="464404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lnSpc>
                <a:spcPct val="90000"/>
              </a:lnSpc>
              <a:spcBef>
                <a:spcPct val="0"/>
              </a:spcBef>
              <a:spcAft>
                <a:spcPct val="0"/>
              </a:spcAft>
              <a:defRPr/>
            </a:pPr>
            <a:r>
              <a:rPr lang="en-US" sz="2800" b="1" spc="-150" dirty="0" smtClean="0">
                <a:solidFill>
                  <a:srgbClr val="FF6600"/>
                </a:solidFill>
                <a:latin typeface="Century Gothic" charset="0"/>
                <a:cs typeface="Century Gothic" charset="0"/>
              </a:rPr>
              <a:t>More Information</a:t>
            </a:r>
            <a:r>
              <a:rPr lang="en-US" sz="2000" b="1" spc="-150" dirty="0" smtClean="0">
                <a:solidFill>
                  <a:srgbClr val="EEECE1">
                    <a:lumMod val="50000"/>
                  </a:srgbClr>
                </a:solidFill>
                <a:latin typeface="Century Gothic" charset="0"/>
                <a:cs typeface="Century Gothic" charset="0"/>
              </a:rPr>
              <a:t/>
            </a:r>
            <a:br>
              <a:rPr lang="en-US" sz="2000" b="1" spc="-150" dirty="0" smtClean="0">
                <a:solidFill>
                  <a:srgbClr val="EEECE1">
                    <a:lumMod val="50000"/>
                  </a:srgbClr>
                </a:solidFill>
                <a:latin typeface="Century Gothic" charset="0"/>
                <a:cs typeface="Century Gothic" charset="0"/>
              </a:rPr>
            </a:br>
            <a:endParaRPr lang="en-US" sz="2000" b="1" spc="-150" dirty="0" smtClean="0">
              <a:solidFill>
                <a:srgbClr val="EEECE1">
                  <a:lumMod val="50000"/>
                </a:srgbClr>
              </a:solidFill>
              <a:latin typeface="Century Gothic" charset="0"/>
              <a:cs typeface="Century Gothic" charset="0"/>
            </a:endParaRPr>
          </a:p>
          <a:p>
            <a:pPr defTabSz="457200" eaLnBrk="1" fontAlgn="base" hangingPunct="1">
              <a:lnSpc>
                <a:spcPct val="90000"/>
              </a:lnSpc>
              <a:spcBef>
                <a:spcPct val="0"/>
              </a:spcBef>
              <a:spcAft>
                <a:spcPct val="0"/>
              </a:spcAft>
              <a:defRPr/>
            </a:pPr>
            <a:endParaRPr lang="en-US" sz="2000" spc="-150" dirty="0" smtClean="0">
              <a:solidFill>
                <a:prstClr val="black">
                  <a:lumMod val="65000"/>
                  <a:lumOff val="35000"/>
                </a:prstClr>
              </a:solidFill>
              <a:latin typeface="Century Gothic" charset="0"/>
              <a:cs typeface="Century Gothic" charset="0"/>
            </a:endParaRPr>
          </a:p>
        </p:txBody>
      </p:sp>
      <p:sp>
        <p:nvSpPr>
          <p:cNvPr id="7" name="Rectangle 6"/>
          <p:cNvSpPr/>
          <p:nvPr userDrawn="1"/>
        </p:nvSpPr>
        <p:spPr>
          <a:xfrm>
            <a:off x="4978596" y="2026201"/>
            <a:ext cx="3409696" cy="424732"/>
          </a:xfrm>
          <a:prstGeom prst="rect">
            <a:avLst/>
          </a:prstGeom>
        </p:spPr>
        <p:txBody>
          <a:bodyPr wrap="square">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2"/>
              </a:rPr>
              <a:t>twitter.com/youngenterprise</a:t>
            </a:r>
            <a:endParaRPr lang="en-GB" altLang="en-US" dirty="0">
              <a:solidFill>
                <a:prstClr val="black"/>
              </a:solidFill>
              <a:latin typeface="Century Gothic" panose="020B0502020202020204" pitchFamily="34" charset="0"/>
              <a:ea typeface="ＭＳ Ｐゴシック" charset="0"/>
            </a:endParaRPr>
          </a:p>
        </p:txBody>
      </p:sp>
      <p:pic>
        <p:nvPicPr>
          <p:cNvPr id="8"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690" t="6956" r="14050" b="3629"/>
          <a:stretch/>
        </p:blipFill>
        <p:spPr bwMode="auto">
          <a:xfrm>
            <a:off x="893552" y="3950118"/>
            <a:ext cx="2165155" cy="18876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9" name="Picture 4" descr="http://bestcamera.biz/wp-content/uploads/2014/08/facebook-logo-icon.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197365" y="3758763"/>
            <a:ext cx="781229" cy="781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97367" y="1806384"/>
            <a:ext cx="781229" cy="7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http://img3.wikia.nocookie.net/__cb20120205042450/glee/images/b/b6/Youtube-logo.png"/>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4112728" y="4617354"/>
            <a:ext cx="950501" cy="950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http://www.accesslockservice.com.au/images/pinterest.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133646" y="2747702"/>
            <a:ext cx="908669" cy="9086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210253" y="1139423"/>
            <a:ext cx="3586348" cy="2529923"/>
          </a:xfrm>
          <a:prstGeom prst="rect">
            <a:avLst/>
          </a:prstGeom>
          <a:noFill/>
        </p:spPr>
        <p:txBody>
          <a:bodyPr wrap="square" rtlCol="0">
            <a:spAutoFit/>
          </a:bodyPr>
          <a:lstStyle/>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Contact your local YE </a:t>
            </a:r>
            <a:r>
              <a:rPr lang="en-GB" altLang="en-US" sz="2400" dirty="0" smtClean="0">
                <a:solidFill>
                  <a:prstClr val="black"/>
                </a:solidFill>
                <a:latin typeface="Century Gothic" panose="020B0502020202020204" pitchFamily="34" charset="0"/>
                <a:ea typeface="ＭＳ Ｐゴシック" charset="0"/>
              </a:rPr>
              <a:t>representative:</a:t>
            </a:r>
          </a:p>
          <a:p>
            <a:pPr defTabSz="457200" fontAlgn="base">
              <a:lnSpc>
                <a:spcPct val="120000"/>
              </a:lnSpc>
              <a:spcBef>
                <a:spcPct val="0"/>
              </a:spcBef>
              <a:spcAft>
                <a:spcPct val="0"/>
              </a:spcAft>
            </a:pPr>
            <a:endParaRPr lang="en-GB" altLang="en-US" sz="1100" dirty="0" smtClean="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Visit </a:t>
            </a:r>
            <a:r>
              <a:rPr lang="en-GB" altLang="en-US" sz="2400" dirty="0" smtClean="0">
                <a:solidFill>
                  <a:prstClr val="black"/>
                </a:solidFill>
                <a:latin typeface="Century Gothic" panose="020B0502020202020204" pitchFamily="34" charset="0"/>
                <a:ea typeface="ＭＳ Ｐゴシック" charset="0"/>
                <a:hlinkClick r:id="rId8"/>
              </a:rPr>
              <a:t>www.y-e.org.uk</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Phone </a:t>
            </a:r>
            <a:r>
              <a:rPr lang="en-GB" altLang="en-US" sz="2400" dirty="0">
                <a:solidFill>
                  <a:prstClr val="black"/>
                </a:solidFill>
                <a:latin typeface="Century Gothic" panose="020B0502020202020204" pitchFamily="34" charset="0"/>
                <a:ea typeface="ＭＳ Ｐゴシック" charset="0"/>
              </a:rPr>
              <a:t>01865 </a:t>
            </a:r>
            <a:r>
              <a:rPr lang="en-GB" altLang="en-US" sz="2400" dirty="0" smtClean="0">
                <a:solidFill>
                  <a:prstClr val="black"/>
                </a:solidFill>
                <a:latin typeface="Century Gothic" panose="020B0502020202020204" pitchFamily="34" charset="0"/>
                <a:ea typeface="ＭＳ Ｐゴシック" charset="0"/>
              </a:rPr>
              <a:t>776 845</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Email </a:t>
            </a:r>
            <a:r>
              <a:rPr lang="en-GB" altLang="en-US" sz="2400" dirty="0">
                <a:solidFill>
                  <a:prstClr val="black"/>
                </a:solidFill>
                <a:latin typeface="Century Gothic" panose="020B0502020202020204" pitchFamily="34" charset="0"/>
                <a:ea typeface="ＭＳ Ｐゴシック" charset="0"/>
                <a:hlinkClick r:id="rId9"/>
              </a:rPr>
              <a:t>info@y-e.org.uk</a:t>
            </a:r>
            <a:endParaRPr lang="en-GB" altLang="en-US" sz="2400" dirty="0">
              <a:solidFill>
                <a:prstClr val="black"/>
              </a:solidFill>
              <a:latin typeface="Century Gothic" panose="020B0502020202020204" pitchFamily="34" charset="0"/>
              <a:ea typeface="ＭＳ Ｐゴシック" charset="0"/>
            </a:endParaRPr>
          </a:p>
        </p:txBody>
      </p:sp>
      <p:sp>
        <p:nvSpPr>
          <p:cNvPr id="14" name="TextBox 13"/>
          <p:cNvSpPr txBox="1"/>
          <p:nvPr userDrawn="1"/>
        </p:nvSpPr>
        <p:spPr>
          <a:xfrm>
            <a:off x="4949300" y="3981058"/>
            <a:ext cx="4160160" cy="424732"/>
          </a:xfrm>
          <a:prstGeom prst="rect">
            <a:avLst/>
          </a:prstGeom>
          <a:noFill/>
        </p:spPr>
        <p:txBody>
          <a:bodyPr wrap="square" rtlCol="0">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10"/>
              </a:rPr>
              <a:t>facebook.com/youngenterpriseuk</a:t>
            </a:r>
            <a:endParaRPr lang="en-GB" altLang="en-US" dirty="0">
              <a:solidFill>
                <a:prstClr val="black"/>
              </a:solidFill>
              <a:latin typeface="Century Gothic" panose="020B0502020202020204" pitchFamily="34" charset="0"/>
              <a:ea typeface="ＭＳ Ｐゴシック" charset="0"/>
            </a:endParaRPr>
          </a:p>
        </p:txBody>
      </p:sp>
      <p:sp>
        <p:nvSpPr>
          <p:cNvPr id="15" name="TextBox 14"/>
          <p:cNvSpPr txBox="1"/>
          <p:nvPr userDrawn="1"/>
        </p:nvSpPr>
        <p:spPr>
          <a:xfrm>
            <a:off x="5042315" y="3003722"/>
            <a:ext cx="4117010" cy="369332"/>
          </a:xfrm>
          <a:prstGeom prst="rect">
            <a:avLst/>
          </a:prstGeom>
          <a:noFill/>
        </p:spPr>
        <p:txBody>
          <a:bodyPr wrap="square" rtlCol="0">
            <a:spAutoFit/>
          </a:bodyPr>
          <a:lstStyle/>
          <a:p>
            <a:pPr defTabSz="457200" fontAlgn="base">
              <a:spcBef>
                <a:spcPct val="0"/>
              </a:spcBef>
              <a:spcAft>
                <a:spcPct val="0"/>
              </a:spcAft>
            </a:pPr>
            <a:r>
              <a:rPr lang="en-GB" u="sng" dirty="0">
                <a:solidFill>
                  <a:srgbClr val="00B0F0"/>
                </a:solidFill>
                <a:latin typeface="Century Gothic" panose="020B0502020202020204" pitchFamily="34" charset="0"/>
                <a:ea typeface="ＭＳ Ｐゴシック" charset="0"/>
              </a:rPr>
              <a:t>p</a:t>
            </a:r>
            <a:r>
              <a:rPr lang="en-GB" u="sng" dirty="0" smtClean="0">
                <a:solidFill>
                  <a:srgbClr val="00B0F0"/>
                </a:solidFill>
                <a:latin typeface="Century Gothic" panose="020B0502020202020204" pitchFamily="34" charset="0"/>
                <a:ea typeface="ＭＳ Ｐゴシック" charset="0"/>
              </a:rPr>
              <a:t>interest.com/youngenterprise</a:t>
            </a:r>
            <a:endParaRPr lang="en-GB" u="sng" dirty="0">
              <a:solidFill>
                <a:srgbClr val="00B0F0"/>
              </a:solidFill>
              <a:latin typeface="Century Gothic" panose="020B0502020202020204" pitchFamily="34" charset="0"/>
              <a:ea typeface="ＭＳ Ｐゴシック" charset="0"/>
            </a:endParaRPr>
          </a:p>
        </p:txBody>
      </p:sp>
      <p:sp>
        <p:nvSpPr>
          <p:cNvPr id="16" name="TextBox 15"/>
          <p:cNvSpPr txBox="1"/>
          <p:nvPr userDrawn="1"/>
        </p:nvSpPr>
        <p:spPr>
          <a:xfrm>
            <a:off x="5063229" y="4996506"/>
            <a:ext cx="4492598" cy="424732"/>
          </a:xfrm>
          <a:prstGeom prst="rect">
            <a:avLst/>
          </a:prstGeom>
          <a:noFill/>
        </p:spPr>
        <p:txBody>
          <a:bodyPr wrap="square" rtlCol="0">
            <a:spAutoFit/>
          </a:bodyPr>
          <a:lstStyle/>
          <a:p>
            <a:pPr algn="thaiDist" defTabSz="457200" fontAlgn="base">
              <a:lnSpc>
                <a:spcPct val="120000"/>
              </a:lnSpc>
              <a:spcBef>
                <a:spcPct val="0"/>
              </a:spcBef>
              <a:spcAft>
                <a:spcPct val="0"/>
              </a:spcAft>
            </a:pPr>
            <a:r>
              <a:rPr lang="en-GB" altLang="en-US" u="sng" dirty="0">
                <a:solidFill>
                  <a:srgbClr val="00B0F0"/>
                </a:solidFill>
                <a:latin typeface="Century Gothic" panose="020B0502020202020204" pitchFamily="34" charset="0"/>
                <a:ea typeface="ＭＳ Ｐゴシック" charset="0"/>
              </a:rPr>
              <a:t>y</a:t>
            </a:r>
            <a:r>
              <a:rPr lang="en-GB" altLang="en-US" u="sng" dirty="0" smtClean="0">
                <a:solidFill>
                  <a:srgbClr val="00B0F0"/>
                </a:solidFill>
                <a:latin typeface="Century Gothic" panose="020B0502020202020204" pitchFamily="34" charset="0"/>
                <a:ea typeface="ＭＳ Ｐゴシック" charset="0"/>
              </a:rPr>
              <a:t>outube.com/youngenterpriseuk</a:t>
            </a:r>
            <a:endParaRPr lang="en-GB" altLang="en-US" u="sng" dirty="0">
              <a:solidFill>
                <a:srgbClr val="00B0F0"/>
              </a:solidFill>
              <a:latin typeface="Century Gothic" panose="020B0502020202020204" pitchFamily="34" charset="0"/>
              <a:ea typeface="ＭＳ Ｐゴシック" charset="0"/>
            </a:endParaRPr>
          </a:p>
        </p:txBody>
      </p:sp>
      <p:sp>
        <p:nvSpPr>
          <p:cNvPr id="17" name="TextBox 16"/>
          <p:cNvSpPr txBox="1"/>
          <p:nvPr userDrawn="1"/>
        </p:nvSpPr>
        <p:spPr>
          <a:xfrm>
            <a:off x="6163436" y="4525095"/>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FF6600"/>
                </a:solidFill>
                <a:latin typeface="Century Gothic" panose="020B0502020202020204" pitchFamily="34" charset="0"/>
                <a:ea typeface="ＭＳ Ｐゴシック" charset="0"/>
              </a:rPr>
              <a:t>See us</a:t>
            </a:r>
            <a:endParaRPr lang="en-GB" sz="2400" b="1" dirty="0">
              <a:solidFill>
                <a:srgbClr val="FF6600"/>
              </a:solidFill>
              <a:latin typeface="Century Gothic" panose="020B0502020202020204" pitchFamily="34" charset="0"/>
              <a:ea typeface="ＭＳ Ｐゴシック" charset="0"/>
            </a:endParaRPr>
          </a:p>
        </p:txBody>
      </p:sp>
      <p:sp>
        <p:nvSpPr>
          <p:cNvPr id="18" name="TextBox 17"/>
          <p:cNvSpPr txBox="1"/>
          <p:nvPr userDrawn="1"/>
        </p:nvSpPr>
        <p:spPr>
          <a:xfrm>
            <a:off x="6163436" y="3519393"/>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FF6600"/>
                </a:solidFill>
                <a:latin typeface="Century Gothic" panose="020B0502020202020204" pitchFamily="34" charset="0"/>
                <a:ea typeface="ＭＳ Ｐゴシック" charset="0"/>
              </a:rPr>
              <a:t>Like us</a:t>
            </a:r>
            <a:endParaRPr lang="en-GB" sz="2400" b="1" dirty="0">
              <a:solidFill>
                <a:srgbClr val="FF6600"/>
              </a:solidFill>
              <a:latin typeface="Century Gothic" panose="020B0502020202020204" pitchFamily="34" charset="0"/>
              <a:ea typeface="ＭＳ Ｐゴシック" charset="0"/>
            </a:endParaRPr>
          </a:p>
        </p:txBody>
      </p:sp>
      <p:sp>
        <p:nvSpPr>
          <p:cNvPr id="19" name="TextBox 18"/>
          <p:cNvSpPr txBox="1"/>
          <p:nvPr userDrawn="1"/>
        </p:nvSpPr>
        <p:spPr>
          <a:xfrm>
            <a:off x="6006520" y="1540664"/>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FF6600"/>
                </a:solidFill>
                <a:latin typeface="Century Gothic" panose="020B0502020202020204" pitchFamily="34" charset="0"/>
                <a:ea typeface="ＭＳ Ｐゴシック" charset="0"/>
              </a:rPr>
              <a:t>Follow us</a:t>
            </a:r>
            <a:endParaRPr lang="en-GB" sz="2400" b="1" dirty="0">
              <a:solidFill>
                <a:srgbClr val="FF6600"/>
              </a:solidFill>
              <a:latin typeface="Century Gothic" panose="020B0502020202020204" pitchFamily="34" charset="0"/>
              <a:ea typeface="ＭＳ Ｐゴシック" charset="0"/>
            </a:endParaRPr>
          </a:p>
        </p:txBody>
      </p:sp>
      <p:pic>
        <p:nvPicPr>
          <p:cNvPr id="20" name="Picture 19" descr="RGB_FooterPagePanel-02.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5656147"/>
            <a:ext cx="9144000" cy="1208911"/>
          </a:xfrm>
          <a:prstGeom prst="rect">
            <a:avLst/>
          </a:prstGeom>
        </p:spPr>
      </p:pic>
      <p:pic>
        <p:nvPicPr>
          <p:cNvPr id="23" name="Picture 3" descr="C:\Users\ashleigh.baldwin_y-e\AppData\Local\Microsoft\Windows\Temporary Internet Files\Content.IE5\CNOYINSY\MC900432529[1].png">
            <a:hlinkClick r:id="rId12" action="ppaction://hlinksldjump"/>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45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descr="RGB_FooterPagePanel-0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3558"/>
            <a:ext cx="9144000" cy="1208911"/>
          </a:xfrm>
          <a:prstGeom prst="rect">
            <a:avLst/>
          </a:prstGeom>
        </p:spPr>
      </p:pic>
      <p:sp>
        <p:nvSpPr>
          <p:cNvPr id="12"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B0F0"/>
                </a:solidFill>
                <a:latin typeface="Century Gothic" panose="020B0502020202020204" pitchFamily="34" charset="0"/>
              </a:defRPr>
            </a:lvl1pPr>
          </a:lstStyle>
          <a:p>
            <a:r>
              <a:rPr lang="en-GB" dirty="0" smtClean="0"/>
              <a:t>Click to edit Master title style</a:t>
            </a:r>
            <a:endParaRPr lang="en-US" dirty="0"/>
          </a:p>
        </p:txBody>
      </p:sp>
      <p:pic>
        <p:nvPicPr>
          <p:cNvPr id="8"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2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200166564-001 copy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2231"/>
          <a:stretch/>
        </p:blipFill>
        <p:spPr>
          <a:xfrm>
            <a:off x="0" y="0"/>
            <a:ext cx="9144000" cy="5518396"/>
          </a:xfrm>
          <a:prstGeom prst="rect">
            <a:avLst/>
          </a:prstGeom>
        </p:spPr>
      </p:pic>
      <p:sp>
        <p:nvSpPr>
          <p:cNvPr id="8" name="TextBox 3"/>
          <p:cNvSpPr txBox="1">
            <a:spLocks noChangeArrowheads="1"/>
          </p:cNvSpPr>
          <p:nvPr userDrawn="1"/>
        </p:nvSpPr>
        <p:spPr bwMode="auto">
          <a:xfrm rot="5400000">
            <a:off x="-1147410" y="1918071"/>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defRPr/>
            </a:pPr>
            <a:r>
              <a:rPr lang="en-US" sz="2000" dirty="0" smtClean="0">
                <a:solidFill>
                  <a:srgbClr val="EEECE1"/>
                </a:solidFill>
                <a:latin typeface="Century Gothic" charset="0"/>
                <a:cs typeface="Century Gothic" charset="0"/>
              </a:rPr>
              <a:t>the</a:t>
            </a:r>
            <a:r>
              <a:rPr lang="en-US" sz="2000" b="1" dirty="0" smtClean="0">
                <a:solidFill>
                  <a:srgbClr val="EEECE1"/>
                </a:solidFill>
                <a:latin typeface="Century Gothic" charset="0"/>
                <a:cs typeface="Century Gothic" charset="0"/>
              </a:rPr>
              <a:t> business</a:t>
            </a:r>
            <a:r>
              <a:rPr lang="en-US" sz="2000" dirty="0" smtClean="0">
                <a:solidFill>
                  <a:srgbClr val="EEECE1"/>
                </a:solidFill>
                <a:latin typeface="Century Gothic" charset="0"/>
                <a:cs typeface="Century Gothic" charset="0"/>
              </a:rPr>
              <a:t> of </a:t>
            </a:r>
            <a:r>
              <a:rPr lang="en-US" sz="2000" b="1" dirty="0" smtClean="0">
                <a:solidFill>
                  <a:srgbClr val="EEECE1"/>
                </a:solidFill>
                <a:latin typeface="Century Gothic" charset="0"/>
                <a:cs typeface="Century Gothic" charset="0"/>
              </a:rPr>
              <a:t>life</a:t>
            </a:r>
            <a:endParaRPr lang="en-US" sz="2000" dirty="0" smtClean="0">
              <a:solidFill>
                <a:srgbClr val="EEECE1"/>
              </a:solidFill>
              <a:latin typeface="Century Gothic" charset="0"/>
              <a:cs typeface="Century Gothic" charset="0"/>
            </a:endParaRPr>
          </a:p>
        </p:txBody>
      </p:sp>
      <p:pic>
        <p:nvPicPr>
          <p:cNvPr id="10" name="Picture 9" descr="ChapterPagePanel-06.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953766"/>
            <a:ext cx="9144000" cy="3918245"/>
          </a:xfrm>
          <a:prstGeom prst="rect">
            <a:avLst/>
          </a:prstGeom>
        </p:spPr>
      </p:pic>
      <p:sp>
        <p:nvSpPr>
          <p:cNvPr id="11" name="Title 1"/>
          <p:cNvSpPr>
            <a:spLocks noGrp="1"/>
          </p:cNvSpPr>
          <p:nvPr>
            <p:ph type="ctrTitle"/>
          </p:nvPr>
        </p:nvSpPr>
        <p:spPr>
          <a:xfrm>
            <a:off x="228580" y="4164463"/>
            <a:ext cx="5080399" cy="421706"/>
          </a:xfrm>
          <a:prstGeom prst="rect">
            <a:avLst/>
          </a:prstGeom>
        </p:spPr>
        <p:txBody>
          <a:bodyPr/>
          <a:lstStyle>
            <a:lvl1pPr algn="l">
              <a:defRPr sz="2200" b="1" baseline="0">
                <a:solidFill>
                  <a:schemeClr val="bg1"/>
                </a:solidFill>
                <a:latin typeface="Century Gothic" panose="020B0502020202020204" pitchFamily="34" charset="0"/>
              </a:defRPr>
            </a:lvl1pPr>
          </a:lstStyle>
          <a:p>
            <a:r>
              <a:rPr lang="en-GB" dirty="0" smtClean="0"/>
              <a:t>Click to edit Master title style</a:t>
            </a:r>
            <a:endParaRPr lang="en-US" dirty="0"/>
          </a:p>
        </p:txBody>
      </p:sp>
      <p:sp>
        <p:nvSpPr>
          <p:cNvPr id="12" name="Subtitle 2"/>
          <p:cNvSpPr>
            <a:spLocks noGrp="1"/>
          </p:cNvSpPr>
          <p:nvPr>
            <p:ph type="subTitle" idx="1"/>
          </p:nvPr>
        </p:nvSpPr>
        <p:spPr>
          <a:xfrm>
            <a:off x="251181" y="4599817"/>
            <a:ext cx="5057798"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4" name="Picture 3" descr="C:\Users\ashleigh.baldwin_y-e\AppData\Local\Microsoft\Windows\Temporary Internet Files\Content.IE5\CNOYINSY\MC900432529[1].png">
            <a:hlinkClick r:id="rId4" action="ppaction://hlinksldjump"/>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61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0" y="0"/>
            <a:ext cx="9144000" cy="68870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prstClr val="white"/>
              </a:solidFill>
            </a:endParaRPr>
          </a:p>
        </p:txBody>
      </p:sp>
      <p:pic>
        <p:nvPicPr>
          <p:cNvPr id="7" name="Picture 2" descr="M:\Events &amp; Marketing\Marketing\Brand\YE Brand Pack\Logos\Logos for docs, ppt, excel etc &amp; digital\Small Text\YE_Logo_SmallText_whiteoutRGB.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95774" y="5718630"/>
            <a:ext cx="960716" cy="8708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itle 1"/>
          <p:cNvSpPr>
            <a:spLocks noGrp="1"/>
          </p:cNvSpPr>
          <p:nvPr>
            <p:ph type="title"/>
          </p:nvPr>
        </p:nvSpPr>
        <p:spPr>
          <a:xfrm>
            <a:off x="457200" y="274638"/>
            <a:ext cx="8229600" cy="1143000"/>
          </a:xfrm>
          <a:prstGeom prst="rect">
            <a:avLst/>
          </a:prstGeom>
        </p:spPr>
        <p:txBody>
          <a:bodyPr/>
          <a:lstStyle>
            <a:lvl1pPr algn="l">
              <a:defRPr sz="2800" b="1" baseline="0">
                <a:solidFill>
                  <a:schemeClr val="tx2">
                    <a:lumMod val="50000"/>
                  </a:schemeClr>
                </a:solidFill>
                <a:latin typeface="Century Gothic" panose="020B0502020202020204" pitchFamily="34" charset="0"/>
              </a:defRPr>
            </a:lvl1pPr>
          </a:lstStyle>
          <a:p>
            <a:r>
              <a:rPr lang="en-GB" dirty="0" smtClean="0"/>
              <a:t>Click to edit Master title style</a:t>
            </a:r>
            <a:endParaRPr lang="en-US" dirty="0"/>
          </a:p>
        </p:txBody>
      </p:sp>
      <p:pic>
        <p:nvPicPr>
          <p:cNvPr id="9"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49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RGB_FooterPagePanel-0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3558"/>
            <a:ext cx="9144000" cy="1208911"/>
          </a:xfrm>
          <a:prstGeom prst="rect">
            <a:avLst/>
          </a:prstGeom>
        </p:spPr>
      </p:pic>
      <p:sp>
        <p:nvSpPr>
          <p:cNvPr id="12"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B0F0"/>
                </a:solidFill>
                <a:latin typeface="Century Gothic" panose="020B0502020202020204" pitchFamily="34" charset="0"/>
              </a:defRPr>
            </a:lvl1pPr>
          </a:lstStyle>
          <a:p>
            <a:r>
              <a:rPr lang="en-GB" dirty="0" smtClean="0"/>
              <a:t>Click to edit Master title style</a:t>
            </a:r>
            <a:endParaRPr lang="en-US" dirty="0"/>
          </a:p>
        </p:txBody>
      </p:sp>
      <p:pic>
        <p:nvPicPr>
          <p:cNvPr id="8"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09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Box 21"/>
          <p:cNvSpPr txBox="1">
            <a:spLocks noChangeArrowheads="1"/>
          </p:cNvSpPr>
          <p:nvPr userDrawn="1"/>
        </p:nvSpPr>
        <p:spPr bwMode="auto">
          <a:xfrm>
            <a:off x="210253" y="477560"/>
            <a:ext cx="464404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lnSpc>
                <a:spcPct val="90000"/>
              </a:lnSpc>
              <a:spcBef>
                <a:spcPct val="0"/>
              </a:spcBef>
              <a:spcAft>
                <a:spcPct val="0"/>
              </a:spcAft>
              <a:defRPr/>
            </a:pPr>
            <a:r>
              <a:rPr lang="en-US" sz="2800" b="1" spc="-150" dirty="0" smtClean="0">
                <a:solidFill>
                  <a:srgbClr val="00B0F0"/>
                </a:solidFill>
                <a:latin typeface="Century Gothic" charset="0"/>
                <a:cs typeface="Century Gothic" charset="0"/>
              </a:rPr>
              <a:t>More Information</a:t>
            </a:r>
            <a:r>
              <a:rPr lang="en-US" sz="2000" b="1" spc="-150" dirty="0" smtClean="0">
                <a:solidFill>
                  <a:srgbClr val="95C11F"/>
                </a:solidFill>
                <a:latin typeface="Century Gothic" charset="0"/>
                <a:cs typeface="Century Gothic" charset="0"/>
              </a:rPr>
              <a:t/>
            </a:r>
            <a:br>
              <a:rPr lang="en-US" sz="2000" b="1" spc="-150" dirty="0" smtClean="0">
                <a:solidFill>
                  <a:srgbClr val="95C11F"/>
                </a:solidFill>
                <a:latin typeface="Century Gothic" charset="0"/>
                <a:cs typeface="Century Gothic" charset="0"/>
              </a:rPr>
            </a:br>
            <a:endParaRPr lang="en-US" sz="2000" b="1" spc="-150" dirty="0" smtClean="0">
              <a:solidFill>
                <a:srgbClr val="95C11F"/>
              </a:solidFill>
              <a:latin typeface="Century Gothic" charset="0"/>
              <a:cs typeface="Century Gothic" charset="0"/>
            </a:endParaRPr>
          </a:p>
          <a:p>
            <a:pPr defTabSz="457200" eaLnBrk="1" fontAlgn="base" hangingPunct="1">
              <a:lnSpc>
                <a:spcPct val="90000"/>
              </a:lnSpc>
              <a:spcBef>
                <a:spcPct val="0"/>
              </a:spcBef>
              <a:spcAft>
                <a:spcPct val="0"/>
              </a:spcAft>
              <a:defRPr/>
            </a:pPr>
            <a:endParaRPr lang="en-US" sz="2000" spc="-150" dirty="0" smtClean="0">
              <a:solidFill>
                <a:prstClr val="black">
                  <a:lumMod val="65000"/>
                  <a:lumOff val="35000"/>
                </a:prstClr>
              </a:solidFill>
              <a:latin typeface="Century Gothic" charset="0"/>
              <a:cs typeface="Century Gothic" charset="0"/>
            </a:endParaRPr>
          </a:p>
        </p:txBody>
      </p:sp>
      <p:sp>
        <p:nvSpPr>
          <p:cNvPr id="8" name="Rectangle 7"/>
          <p:cNvSpPr/>
          <p:nvPr userDrawn="1"/>
        </p:nvSpPr>
        <p:spPr>
          <a:xfrm>
            <a:off x="4978596" y="2026201"/>
            <a:ext cx="3409696" cy="424732"/>
          </a:xfrm>
          <a:prstGeom prst="rect">
            <a:avLst/>
          </a:prstGeom>
        </p:spPr>
        <p:txBody>
          <a:bodyPr wrap="square">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2"/>
              </a:rPr>
              <a:t>twitter.com/youngenterprise</a:t>
            </a:r>
            <a:endParaRPr lang="en-GB" altLang="en-US" dirty="0">
              <a:solidFill>
                <a:prstClr val="black"/>
              </a:solidFill>
              <a:latin typeface="Century Gothic" panose="020B0502020202020204" pitchFamily="34" charset="0"/>
              <a:ea typeface="ＭＳ Ｐゴシック" charset="0"/>
            </a:endParaRPr>
          </a:p>
        </p:txBody>
      </p:sp>
      <p:pic>
        <p:nvPicPr>
          <p:cNvPr id="9"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690" t="6956" r="14050" b="3629"/>
          <a:stretch/>
        </p:blipFill>
        <p:spPr bwMode="auto">
          <a:xfrm>
            <a:off x="893552" y="3950118"/>
            <a:ext cx="2165155" cy="18876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 name="Picture 4" descr="http://bestcamera.biz/wp-content/uploads/2014/08/facebook-logo-icon.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197365" y="3758763"/>
            <a:ext cx="781229" cy="781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97367" y="1806384"/>
            <a:ext cx="781229" cy="7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img3.wikia.nocookie.net/__cb20120205042450/glee/images/b/b6/Youtube-logo.png"/>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4112728" y="4617354"/>
            <a:ext cx="950501" cy="950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www.accesslockservice.com.au/images/pinterest.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133646" y="2747702"/>
            <a:ext cx="908669" cy="9086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10253" y="1139423"/>
            <a:ext cx="3586348" cy="2529923"/>
          </a:xfrm>
          <a:prstGeom prst="rect">
            <a:avLst/>
          </a:prstGeom>
          <a:noFill/>
        </p:spPr>
        <p:txBody>
          <a:bodyPr wrap="square" rtlCol="0">
            <a:spAutoFit/>
          </a:bodyPr>
          <a:lstStyle/>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Contact your local YE </a:t>
            </a:r>
            <a:r>
              <a:rPr lang="en-GB" altLang="en-US" sz="2400" dirty="0" smtClean="0">
                <a:solidFill>
                  <a:prstClr val="black"/>
                </a:solidFill>
                <a:latin typeface="Century Gothic" panose="020B0502020202020204" pitchFamily="34" charset="0"/>
                <a:ea typeface="ＭＳ Ｐゴシック" charset="0"/>
              </a:rPr>
              <a:t>representative:</a:t>
            </a:r>
          </a:p>
          <a:p>
            <a:pPr defTabSz="457200" fontAlgn="base">
              <a:lnSpc>
                <a:spcPct val="120000"/>
              </a:lnSpc>
              <a:spcBef>
                <a:spcPct val="0"/>
              </a:spcBef>
              <a:spcAft>
                <a:spcPct val="0"/>
              </a:spcAft>
            </a:pPr>
            <a:endParaRPr lang="en-GB" altLang="en-US" sz="1100" dirty="0" smtClean="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Visit </a:t>
            </a:r>
            <a:r>
              <a:rPr lang="en-GB" altLang="en-US" sz="2400" dirty="0" smtClean="0">
                <a:solidFill>
                  <a:prstClr val="black"/>
                </a:solidFill>
                <a:latin typeface="Century Gothic" panose="020B0502020202020204" pitchFamily="34" charset="0"/>
                <a:ea typeface="ＭＳ Ｐゴシック" charset="0"/>
                <a:hlinkClick r:id="rId8"/>
              </a:rPr>
              <a:t>www.y-e.org.uk</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Phone </a:t>
            </a:r>
            <a:r>
              <a:rPr lang="en-GB" altLang="en-US" sz="2400" dirty="0">
                <a:solidFill>
                  <a:prstClr val="black"/>
                </a:solidFill>
                <a:latin typeface="Century Gothic" panose="020B0502020202020204" pitchFamily="34" charset="0"/>
                <a:ea typeface="ＭＳ Ｐゴシック" charset="0"/>
              </a:rPr>
              <a:t>01865 </a:t>
            </a:r>
            <a:r>
              <a:rPr lang="en-GB" altLang="en-US" sz="2400" dirty="0" smtClean="0">
                <a:solidFill>
                  <a:prstClr val="black"/>
                </a:solidFill>
                <a:latin typeface="Century Gothic" panose="020B0502020202020204" pitchFamily="34" charset="0"/>
                <a:ea typeface="ＭＳ Ｐゴシック" charset="0"/>
              </a:rPr>
              <a:t>776 845</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smtClean="0">
                <a:solidFill>
                  <a:prstClr val="black"/>
                </a:solidFill>
                <a:latin typeface="Century Gothic" panose="020B0502020202020204" pitchFamily="34" charset="0"/>
                <a:ea typeface="ＭＳ Ｐゴシック" charset="0"/>
              </a:rPr>
              <a:t>Email </a:t>
            </a:r>
            <a:r>
              <a:rPr lang="en-GB" altLang="en-US" sz="2400" dirty="0">
                <a:solidFill>
                  <a:prstClr val="black"/>
                </a:solidFill>
                <a:latin typeface="Century Gothic" panose="020B0502020202020204" pitchFamily="34" charset="0"/>
                <a:ea typeface="ＭＳ Ｐゴシック" charset="0"/>
                <a:hlinkClick r:id="rId9"/>
              </a:rPr>
              <a:t>info@y-e.org.uk</a:t>
            </a:r>
            <a:endParaRPr lang="en-GB" altLang="en-US" sz="2400" dirty="0">
              <a:solidFill>
                <a:prstClr val="black"/>
              </a:solidFill>
              <a:latin typeface="Century Gothic" panose="020B0502020202020204" pitchFamily="34" charset="0"/>
              <a:ea typeface="ＭＳ Ｐゴシック" charset="0"/>
            </a:endParaRPr>
          </a:p>
        </p:txBody>
      </p:sp>
      <p:sp>
        <p:nvSpPr>
          <p:cNvPr id="15" name="TextBox 14"/>
          <p:cNvSpPr txBox="1"/>
          <p:nvPr userDrawn="1"/>
        </p:nvSpPr>
        <p:spPr>
          <a:xfrm>
            <a:off x="4949300" y="3981058"/>
            <a:ext cx="4160160" cy="424732"/>
          </a:xfrm>
          <a:prstGeom prst="rect">
            <a:avLst/>
          </a:prstGeom>
          <a:noFill/>
        </p:spPr>
        <p:txBody>
          <a:bodyPr wrap="square" rtlCol="0">
            <a:spAutoFit/>
          </a:bodyPr>
          <a:lstStyle/>
          <a:p>
            <a:pPr algn="ctr" defTabSz="457200" fontAlgn="base">
              <a:lnSpc>
                <a:spcPct val="120000"/>
              </a:lnSpc>
              <a:spcBef>
                <a:spcPct val="0"/>
              </a:spcBef>
              <a:spcAft>
                <a:spcPct val="0"/>
              </a:spcAft>
            </a:pPr>
            <a:r>
              <a:rPr lang="en-GB" altLang="en-US" dirty="0" smtClean="0">
                <a:solidFill>
                  <a:prstClr val="black"/>
                </a:solidFill>
                <a:latin typeface="Century Gothic" panose="020B0502020202020204" pitchFamily="34" charset="0"/>
                <a:ea typeface="ＭＳ Ｐゴシック" charset="0"/>
                <a:hlinkClick r:id="rId10"/>
              </a:rPr>
              <a:t>facebook.com/youngenterpriseuk</a:t>
            </a:r>
            <a:endParaRPr lang="en-GB" altLang="en-US" dirty="0">
              <a:solidFill>
                <a:prstClr val="black"/>
              </a:solidFill>
              <a:latin typeface="Century Gothic" panose="020B0502020202020204" pitchFamily="34" charset="0"/>
              <a:ea typeface="ＭＳ Ｐゴシック" charset="0"/>
            </a:endParaRPr>
          </a:p>
        </p:txBody>
      </p:sp>
      <p:sp>
        <p:nvSpPr>
          <p:cNvPr id="16" name="TextBox 15"/>
          <p:cNvSpPr txBox="1"/>
          <p:nvPr userDrawn="1"/>
        </p:nvSpPr>
        <p:spPr>
          <a:xfrm>
            <a:off x="5042315" y="3003722"/>
            <a:ext cx="4117010" cy="369332"/>
          </a:xfrm>
          <a:prstGeom prst="rect">
            <a:avLst/>
          </a:prstGeom>
          <a:noFill/>
        </p:spPr>
        <p:txBody>
          <a:bodyPr wrap="square" rtlCol="0">
            <a:spAutoFit/>
          </a:bodyPr>
          <a:lstStyle/>
          <a:p>
            <a:pPr defTabSz="457200" fontAlgn="base">
              <a:spcBef>
                <a:spcPct val="0"/>
              </a:spcBef>
              <a:spcAft>
                <a:spcPct val="0"/>
              </a:spcAft>
            </a:pPr>
            <a:r>
              <a:rPr lang="en-GB" u="sng" dirty="0">
                <a:solidFill>
                  <a:srgbClr val="00B0F0"/>
                </a:solidFill>
                <a:latin typeface="Century Gothic" panose="020B0502020202020204" pitchFamily="34" charset="0"/>
                <a:ea typeface="ＭＳ Ｐゴシック" charset="0"/>
              </a:rPr>
              <a:t>p</a:t>
            </a:r>
            <a:r>
              <a:rPr lang="en-GB" u="sng" dirty="0" smtClean="0">
                <a:solidFill>
                  <a:srgbClr val="00B0F0"/>
                </a:solidFill>
                <a:latin typeface="Century Gothic" panose="020B0502020202020204" pitchFamily="34" charset="0"/>
                <a:ea typeface="ＭＳ Ｐゴシック" charset="0"/>
              </a:rPr>
              <a:t>interest.com/youngenterprise</a:t>
            </a:r>
            <a:endParaRPr lang="en-GB" u="sng" dirty="0">
              <a:solidFill>
                <a:srgbClr val="00B0F0"/>
              </a:solidFill>
              <a:latin typeface="Century Gothic" panose="020B0502020202020204" pitchFamily="34" charset="0"/>
              <a:ea typeface="ＭＳ Ｐゴシック" charset="0"/>
            </a:endParaRPr>
          </a:p>
        </p:txBody>
      </p:sp>
      <p:sp>
        <p:nvSpPr>
          <p:cNvPr id="17" name="TextBox 16"/>
          <p:cNvSpPr txBox="1"/>
          <p:nvPr userDrawn="1"/>
        </p:nvSpPr>
        <p:spPr>
          <a:xfrm>
            <a:off x="5063229" y="4996506"/>
            <a:ext cx="4492598" cy="424732"/>
          </a:xfrm>
          <a:prstGeom prst="rect">
            <a:avLst/>
          </a:prstGeom>
          <a:noFill/>
        </p:spPr>
        <p:txBody>
          <a:bodyPr wrap="square" rtlCol="0">
            <a:spAutoFit/>
          </a:bodyPr>
          <a:lstStyle/>
          <a:p>
            <a:pPr algn="thaiDist" defTabSz="457200" fontAlgn="base">
              <a:lnSpc>
                <a:spcPct val="120000"/>
              </a:lnSpc>
              <a:spcBef>
                <a:spcPct val="0"/>
              </a:spcBef>
              <a:spcAft>
                <a:spcPct val="0"/>
              </a:spcAft>
            </a:pPr>
            <a:r>
              <a:rPr lang="en-GB" altLang="en-US" u="sng" dirty="0">
                <a:solidFill>
                  <a:srgbClr val="00B0F0"/>
                </a:solidFill>
                <a:latin typeface="Century Gothic" panose="020B0502020202020204" pitchFamily="34" charset="0"/>
                <a:ea typeface="ＭＳ Ｐゴシック" charset="0"/>
              </a:rPr>
              <a:t>y</a:t>
            </a:r>
            <a:r>
              <a:rPr lang="en-GB" altLang="en-US" u="sng" dirty="0" smtClean="0">
                <a:solidFill>
                  <a:srgbClr val="00B0F0"/>
                </a:solidFill>
                <a:latin typeface="Century Gothic" panose="020B0502020202020204" pitchFamily="34" charset="0"/>
                <a:ea typeface="ＭＳ Ｐゴシック" charset="0"/>
              </a:rPr>
              <a:t>outube.com/youngenterpriseuk</a:t>
            </a:r>
            <a:endParaRPr lang="en-GB" altLang="en-US" u="sng" dirty="0">
              <a:solidFill>
                <a:srgbClr val="00B0F0"/>
              </a:solidFill>
              <a:latin typeface="Century Gothic" panose="020B0502020202020204" pitchFamily="34" charset="0"/>
              <a:ea typeface="ＭＳ Ｐゴシック" charset="0"/>
            </a:endParaRPr>
          </a:p>
        </p:txBody>
      </p:sp>
      <p:sp>
        <p:nvSpPr>
          <p:cNvPr id="18" name="TextBox 17"/>
          <p:cNvSpPr txBox="1"/>
          <p:nvPr userDrawn="1"/>
        </p:nvSpPr>
        <p:spPr>
          <a:xfrm>
            <a:off x="6163436" y="4525095"/>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B0F0"/>
                </a:solidFill>
                <a:latin typeface="Century Gothic" panose="020B0502020202020204" pitchFamily="34" charset="0"/>
                <a:ea typeface="ＭＳ Ｐゴシック" charset="0"/>
              </a:rPr>
              <a:t>See us</a:t>
            </a:r>
            <a:endParaRPr lang="en-GB" sz="2400" b="1" dirty="0">
              <a:solidFill>
                <a:srgbClr val="00B0F0"/>
              </a:solidFill>
              <a:latin typeface="Century Gothic" panose="020B0502020202020204" pitchFamily="34" charset="0"/>
              <a:ea typeface="ＭＳ Ｐゴシック" charset="0"/>
            </a:endParaRPr>
          </a:p>
        </p:txBody>
      </p:sp>
      <p:sp>
        <p:nvSpPr>
          <p:cNvPr id="19" name="TextBox 18"/>
          <p:cNvSpPr txBox="1"/>
          <p:nvPr userDrawn="1"/>
        </p:nvSpPr>
        <p:spPr>
          <a:xfrm>
            <a:off x="6163436" y="3519393"/>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B0F0"/>
                </a:solidFill>
                <a:latin typeface="Century Gothic" panose="020B0502020202020204" pitchFamily="34" charset="0"/>
                <a:ea typeface="ＭＳ Ｐゴシック" charset="0"/>
              </a:rPr>
              <a:t>Like us</a:t>
            </a:r>
            <a:endParaRPr lang="en-GB" sz="2400" b="1" dirty="0">
              <a:solidFill>
                <a:srgbClr val="00B0F0"/>
              </a:solidFill>
              <a:latin typeface="Century Gothic" panose="020B0502020202020204" pitchFamily="34" charset="0"/>
              <a:ea typeface="ＭＳ Ｐゴシック" charset="0"/>
            </a:endParaRPr>
          </a:p>
        </p:txBody>
      </p:sp>
      <p:sp>
        <p:nvSpPr>
          <p:cNvPr id="20" name="TextBox 19"/>
          <p:cNvSpPr txBox="1"/>
          <p:nvPr userDrawn="1"/>
        </p:nvSpPr>
        <p:spPr>
          <a:xfrm>
            <a:off x="6006520" y="1540664"/>
            <a:ext cx="3464674"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B0F0"/>
                </a:solidFill>
                <a:latin typeface="Century Gothic" panose="020B0502020202020204" pitchFamily="34" charset="0"/>
                <a:ea typeface="ＭＳ Ｐゴシック" charset="0"/>
              </a:rPr>
              <a:t>Follow us</a:t>
            </a:r>
            <a:endParaRPr lang="en-GB" sz="2400" b="1" dirty="0">
              <a:solidFill>
                <a:srgbClr val="00B0F0"/>
              </a:solidFill>
              <a:latin typeface="Century Gothic" panose="020B0502020202020204" pitchFamily="34" charset="0"/>
              <a:ea typeface="ＭＳ Ｐゴシック" charset="0"/>
            </a:endParaRPr>
          </a:p>
        </p:txBody>
      </p:sp>
      <p:pic>
        <p:nvPicPr>
          <p:cNvPr id="21" name="Picture 20" descr="RGB_FooterPagePanel-04.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5653558"/>
            <a:ext cx="9144000" cy="1208911"/>
          </a:xfrm>
          <a:prstGeom prst="rect">
            <a:avLst/>
          </a:prstGeom>
        </p:spPr>
      </p:pic>
      <p:pic>
        <p:nvPicPr>
          <p:cNvPr id="24" name="Picture 3" descr="C:\Users\ashleigh.baldwin_y-e\AppData\Local\Microsoft\Windows\Temporary Internet Files\Content.IE5\CNOYINSY\MC900432529[1].png">
            <a:hlinkClick r:id="rId12" action="ppaction://hlinksldjump"/>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70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a:prstGeom prst="rect">
            <a:avLst/>
          </a:prstGeom>
        </p:spPr>
        <p:txBody>
          <a:bodyPr/>
          <a:lstStyle>
            <a:lvl1pPr algn="l">
              <a:defRPr sz="2800" b="1" baseline="0">
                <a:solidFill>
                  <a:srgbClr val="FF6600"/>
                </a:solidFill>
                <a:latin typeface="Century Gothic" panose="020B0502020202020204" pitchFamily="34" charset="0"/>
              </a:defRPr>
            </a:lvl1pPr>
          </a:lstStyle>
          <a:p>
            <a:r>
              <a:rPr lang="en-GB" dirty="0" smtClean="0"/>
              <a:t>Click to edit Master title style</a:t>
            </a:r>
            <a:endParaRPr lang="en-US" dirty="0"/>
          </a:p>
        </p:txBody>
      </p:sp>
      <p:pic>
        <p:nvPicPr>
          <p:cNvPr id="10" name="Picture 9" descr="RGB_FooterPagePanel-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6147"/>
            <a:ext cx="9144000" cy="1208911"/>
          </a:xfrm>
          <a:prstGeom prst="rect">
            <a:avLst/>
          </a:prstGeom>
        </p:spPr>
      </p:pic>
      <p:sp>
        <p:nvSpPr>
          <p:cNvPr id="13"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72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1158957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58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9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62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17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81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6" name="Picture 5" descr="RGB_FooterPagePanel-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4445"/>
            <a:ext cx="9144000" cy="1208911"/>
          </a:xfrm>
          <a:prstGeom prst="rect">
            <a:avLst/>
          </a:prstGeom>
        </p:spPr>
      </p:pic>
      <p:sp>
        <p:nvSpPr>
          <p:cNvPr id="8" name="Title 1"/>
          <p:cNvSpPr>
            <a:spLocks noGrp="1"/>
          </p:cNvSpPr>
          <p:nvPr>
            <p:ph type="title"/>
          </p:nvPr>
        </p:nvSpPr>
        <p:spPr>
          <a:xfrm>
            <a:off x="457200" y="274638"/>
            <a:ext cx="8229600" cy="1143000"/>
          </a:xfrm>
          <a:prstGeom prst="rect">
            <a:avLst/>
          </a:prstGeom>
        </p:spPr>
        <p:txBody>
          <a:bodyPr/>
          <a:lstStyle>
            <a:lvl1pPr algn="l">
              <a:defRPr sz="2800" b="1" baseline="0">
                <a:solidFill>
                  <a:srgbClr val="0070C0"/>
                </a:solidFill>
                <a:latin typeface="Century Gothic" panose="020B0502020202020204" pitchFamily="34" charset="0"/>
              </a:defRPr>
            </a:lvl1pPr>
          </a:lstStyle>
          <a:p>
            <a:r>
              <a:rPr lang="en-GB"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76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w_150640664-0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2"/>
            <a:ext cx="9144000" cy="6093419"/>
          </a:xfrm>
          <a:prstGeom prst="rect">
            <a:avLst/>
          </a:prstGeom>
        </p:spPr>
      </p:pic>
      <p:pic>
        <p:nvPicPr>
          <p:cNvPr id="8" name="Picture 7" descr="RGB_ChapterPagePanel_style A-03.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957353"/>
            <a:ext cx="9144000" cy="3918245"/>
          </a:xfrm>
          <a:prstGeom prst="rect">
            <a:avLst/>
          </a:prstGeom>
        </p:spPr>
      </p:pic>
      <p:sp>
        <p:nvSpPr>
          <p:cNvPr id="10" name="Title 1"/>
          <p:cNvSpPr>
            <a:spLocks noGrp="1"/>
          </p:cNvSpPr>
          <p:nvPr>
            <p:ph type="ctrTitle"/>
          </p:nvPr>
        </p:nvSpPr>
        <p:spPr>
          <a:xfrm>
            <a:off x="228580" y="4164463"/>
            <a:ext cx="5080399" cy="421706"/>
          </a:xfrm>
          <a:prstGeom prst="rect">
            <a:avLst/>
          </a:prstGeom>
        </p:spPr>
        <p:txBody>
          <a:bodyPr/>
          <a:lstStyle>
            <a:lvl1pPr algn="l">
              <a:defRPr sz="2200" b="1" baseline="0">
                <a:solidFill>
                  <a:schemeClr val="bg1"/>
                </a:solidFill>
                <a:latin typeface="Century Gothic" panose="020B0502020202020204" pitchFamily="34" charset="0"/>
              </a:defRPr>
            </a:lvl1pPr>
          </a:lstStyle>
          <a:p>
            <a:r>
              <a:rPr lang="en-GB" dirty="0" smtClean="0"/>
              <a:t>Click to edit Master title style</a:t>
            </a:r>
            <a:endParaRPr lang="en-US" dirty="0"/>
          </a:p>
        </p:txBody>
      </p:sp>
      <p:sp>
        <p:nvSpPr>
          <p:cNvPr id="11" name="Subtitle 2"/>
          <p:cNvSpPr>
            <a:spLocks noGrp="1"/>
          </p:cNvSpPr>
          <p:nvPr>
            <p:ph type="subTitle" idx="1"/>
          </p:nvPr>
        </p:nvSpPr>
        <p:spPr>
          <a:xfrm>
            <a:off x="251181" y="4599817"/>
            <a:ext cx="5057798"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2" name="TextBox 3"/>
          <p:cNvSpPr txBox="1">
            <a:spLocks noChangeArrowheads="1"/>
          </p:cNvSpPr>
          <p:nvPr userDrawn="1"/>
        </p:nvSpPr>
        <p:spPr bwMode="auto">
          <a:xfrm rot="5400000">
            <a:off x="-1157905" y="1910734"/>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spcBef>
                <a:spcPct val="0"/>
              </a:spcBef>
              <a:spcAft>
                <a:spcPct val="0"/>
              </a:spcAft>
            </a:pPr>
            <a:r>
              <a:rPr lang="en-US" sz="2000" dirty="0">
                <a:solidFill>
                  <a:srgbClr val="95C11F"/>
                </a:solidFill>
                <a:latin typeface="Century Gothic" charset="0"/>
                <a:cs typeface="Century Gothic" charset="0"/>
              </a:rPr>
              <a:t>the</a:t>
            </a:r>
            <a:r>
              <a:rPr lang="en-US" sz="2000" b="1" dirty="0">
                <a:solidFill>
                  <a:srgbClr val="95C11F"/>
                </a:solidFill>
                <a:latin typeface="Century Gothic" charset="0"/>
                <a:cs typeface="Century Gothic" charset="0"/>
              </a:rPr>
              <a:t> business</a:t>
            </a:r>
            <a:r>
              <a:rPr lang="en-US" sz="2000" dirty="0">
                <a:solidFill>
                  <a:srgbClr val="95C11F"/>
                </a:solidFill>
                <a:latin typeface="Century Gothic" charset="0"/>
                <a:cs typeface="Century Gothic" charset="0"/>
              </a:rPr>
              <a:t> of </a:t>
            </a:r>
            <a:r>
              <a:rPr lang="en-US" sz="2000" b="1" dirty="0">
                <a:solidFill>
                  <a:srgbClr val="95C11F"/>
                </a:solidFill>
                <a:latin typeface="Century Gothic" charset="0"/>
                <a:cs typeface="Century Gothic" charset="0"/>
              </a:rPr>
              <a:t>life</a:t>
            </a:r>
            <a:endParaRPr lang="en-US" sz="2000" dirty="0">
              <a:solidFill>
                <a:srgbClr val="95C11F"/>
              </a:solidFill>
              <a:latin typeface="Century Gothic" charset="0"/>
              <a:cs typeface="Century Gothic" charset="0"/>
            </a:endParaRPr>
          </a:p>
        </p:txBody>
      </p:sp>
      <p:pic>
        <p:nvPicPr>
          <p:cNvPr id="14" name="Picture 3" descr="C:\Users\ashleigh.baldwin_y-e\AppData\Local\Microsoft\Windows\Temporary Internet Files\Content.IE5\CNOYINSY\MC900432529[1].png">
            <a:hlinkClick r:id="rId4" action="ppaction://hlinksldjump"/>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4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0"/>
            <a:ext cx="9144000" cy="6887028"/>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endParaRPr>
          </a:p>
        </p:txBody>
      </p:sp>
      <p:pic>
        <p:nvPicPr>
          <p:cNvPr id="7" name="Picture 2" descr="M:\Events &amp; Marketing\Marketing\Brand\YE Brand Pack\Logos\Logos for docs, ppt, excel etc &amp; digital\Small Text\YE_Logo_SmallText_whiteoutRGB.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95774" y="5718630"/>
            <a:ext cx="960716"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457200" y="274638"/>
            <a:ext cx="8229600" cy="1143000"/>
          </a:xfrm>
          <a:prstGeom prst="rect">
            <a:avLst/>
          </a:prstGeom>
        </p:spPr>
        <p:txBody>
          <a:bodyPr/>
          <a:lstStyle>
            <a:lvl1pPr algn="l">
              <a:defRPr sz="2800" b="1" baseline="0">
                <a:solidFill>
                  <a:schemeClr val="accent3">
                    <a:lumMod val="50000"/>
                  </a:schemeClr>
                </a:solidFill>
                <a:latin typeface="Century Gothic" panose="020B0502020202020204" pitchFamily="34" charset="0"/>
              </a:defRPr>
            </a:lvl1pPr>
          </a:lstStyle>
          <a:p>
            <a:r>
              <a:rPr lang="en-GB" dirty="0" smtClean="0"/>
              <a:t>Click to edit Master title style</a:t>
            </a:r>
            <a:endParaRPr lang="en-US" dirty="0"/>
          </a:p>
        </p:txBody>
      </p:sp>
      <p:pic>
        <p:nvPicPr>
          <p:cNvPr id="10"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97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RGB_FooterPagePanel-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lstStyle>
            <a:lvl1pPr algn="l">
              <a:defRPr sz="2800" b="1" baseline="0">
                <a:solidFill>
                  <a:srgbClr val="95C11F"/>
                </a:solidFill>
                <a:latin typeface="Century Gothic" panose="020B0502020202020204" pitchFamily="34" charset="0"/>
              </a:defRPr>
            </a:lvl1pPr>
          </a:lstStyle>
          <a:p>
            <a:r>
              <a:rPr lang="en-GB" dirty="0" smtClean="0"/>
              <a:t>Click to edit Master title style</a:t>
            </a:r>
            <a:endParaRPr lang="en-US" dirty="0"/>
          </a:p>
        </p:txBody>
      </p:sp>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C:\Users\ashleigh.baldwin_y-e\AppData\Local\Microsoft\Windows\Temporary Internet Files\Content.IE5\CNOYINSY\MC900432529[1].png">
            <a:hlinkClick r:id="rId3" action="ppaction://hlinksldjump"/>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4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21"/>
          <p:cNvSpPr txBox="1">
            <a:spLocks noChangeArrowheads="1"/>
          </p:cNvSpPr>
          <p:nvPr userDrawn="1"/>
        </p:nvSpPr>
        <p:spPr bwMode="auto">
          <a:xfrm>
            <a:off x="210253" y="477560"/>
            <a:ext cx="464404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fontAlgn="base" hangingPunct="1">
              <a:lnSpc>
                <a:spcPct val="90000"/>
              </a:lnSpc>
              <a:spcBef>
                <a:spcPct val="0"/>
              </a:spcBef>
              <a:spcAft>
                <a:spcPct val="0"/>
              </a:spcAft>
              <a:defRPr/>
            </a:pPr>
            <a:r>
              <a:rPr lang="en-US" sz="2800" b="1" spc="-150" dirty="0" smtClean="0">
                <a:solidFill>
                  <a:srgbClr val="95C11F"/>
                </a:solidFill>
                <a:latin typeface="Century Gothic" charset="0"/>
                <a:cs typeface="Century Gothic" charset="0"/>
              </a:rPr>
              <a:t>More Information</a:t>
            </a:r>
            <a:r>
              <a:rPr lang="en-US" sz="2000" b="1" spc="-150" dirty="0" smtClean="0">
                <a:solidFill>
                  <a:srgbClr val="95C11F"/>
                </a:solidFill>
                <a:latin typeface="Century Gothic" charset="0"/>
                <a:cs typeface="Century Gothic" charset="0"/>
              </a:rPr>
              <a:t/>
            </a:r>
            <a:br>
              <a:rPr lang="en-US" sz="2000" b="1" spc="-150" dirty="0" smtClean="0">
                <a:solidFill>
                  <a:srgbClr val="95C11F"/>
                </a:solidFill>
                <a:latin typeface="Century Gothic" charset="0"/>
                <a:cs typeface="Century Gothic" charset="0"/>
              </a:rPr>
            </a:br>
            <a:endParaRPr lang="en-US" sz="2000" b="1" spc="-150" dirty="0" smtClean="0">
              <a:solidFill>
                <a:srgbClr val="95C11F"/>
              </a:solidFill>
              <a:latin typeface="Century Gothic" charset="0"/>
              <a:cs typeface="Century Gothic" charset="0"/>
            </a:endParaRPr>
          </a:p>
          <a:p>
            <a:pPr defTabSz="457200" eaLnBrk="1" fontAlgn="base" hangingPunct="1">
              <a:lnSpc>
                <a:spcPct val="90000"/>
              </a:lnSpc>
              <a:spcBef>
                <a:spcPct val="0"/>
              </a:spcBef>
              <a:spcAft>
                <a:spcPct val="0"/>
              </a:spcAft>
              <a:defRPr/>
            </a:pPr>
            <a:endParaRPr lang="en-US" sz="2000" spc="-150" dirty="0" smtClean="0">
              <a:solidFill>
                <a:prstClr val="black">
                  <a:lumMod val="65000"/>
                  <a:lumOff val="35000"/>
                </a:prstClr>
              </a:solidFill>
              <a:latin typeface="Century Gothic" charset="0"/>
              <a:cs typeface="Century Gothic" charset="0"/>
            </a:endParaRPr>
          </a:p>
        </p:txBody>
      </p:sp>
      <p:sp>
        <p:nvSpPr>
          <p:cNvPr id="8" name="Rectangle 7"/>
          <p:cNvSpPr/>
          <p:nvPr userDrawn="1"/>
        </p:nvSpPr>
        <p:spPr>
          <a:xfrm>
            <a:off x="4978596" y="2026201"/>
            <a:ext cx="3409696" cy="424732"/>
          </a:xfrm>
          <a:prstGeom prst="rect">
            <a:avLst/>
          </a:prstGeom>
        </p:spPr>
        <p:txBody>
          <a:bodyPr wrap="square">
            <a:spAutoFit/>
          </a:bodyPr>
          <a:lstStyle/>
          <a:p>
            <a:pPr algn="ctr" defTabSz="457200" fontAlgn="base">
              <a:lnSpc>
                <a:spcPct val="120000"/>
              </a:lnSpc>
              <a:spcBef>
                <a:spcPct val="0"/>
              </a:spcBef>
              <a:spcAft>
                <a:spcPct val="0"/>
              </a:spcAft>
            </a:pPr>
            <a:r>
              <a:rPr lang="en-GB" altLang="en-US" dirty="0">
                <a:solidFill>
                  <a:prstClr val="black"/>
                </a:solidFill>
                <a:latin typeface="Century Gothic" panose="020B0502020202020204" pitchFamily="34" charset="0"/>
                <a:ea typeface="ＭＳ Ｐゴシック" charset="0"/>
                <a:hlinkClick r:id="rId2"/>
              </a:rPr>
              <a:t>twitter.com/youngenterprise</a:t>
            </a:r>
            <a:endParaRPr lang="en-GB" altLang="en-US" dirty="0">
              <a:solidFill>
                <a:prstClr val="black"/>
              </a:solidFill>
              <a:latin typeface="Century Gothic" panose="020B0502020202020204" pitchFamily="34" charset="0"/>
              <a:ea typeface="ＭＳ Ｐゴシック" charset="0"/>
            </a:endParaRPr>
          </a:p>
        </p:txBody>
      </p:sp>
      <p:pic>
        <p:nvPicPr>
          <p:cNvPr id="9"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3690" t="6956" r="14050" b="3629"/>
          <a:stretch/>
        </p:blipFill>
        <p:spPr bwMode="auto">
          <a:xfrm>
            <a:off x="893552" y="3950118"/>
            <a:ext cx="2165155" cy="18876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 name="Picture 4" descr="http://bestcamera.biz/wp-content/uploads/2014/08/facebook-logo-icon.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197365" y="3758763"/>
            <a:ext cx="781229" cy="781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97367" y="1806384"/>
            <a:ext cx="781229" cy="78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img3.wikia.nocookie.net/__cb20120205042450/glee/images/b/b6/Youtube-logo.png"/>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4112728" y="4617354"/>
            <a:ext cx="950501" cy="950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www.accesslockservice.com.au/images/pinterest.png"/>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133646" y="2747702"/>
            <a:ext cx="908669" cy="9086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10253" y="1139423"/>
            <a:ext cx="3586348" cy="2529923"/>
          </a:xfrm>
          <a:prstGeom prst="rect">
            <a:avLst/>
          </a:prstGeom>
          <a:noFill/>
        </p:spPr>
        <p:txBody>
          <a:bodyPr wrap="square" rtlCol="0">
            <a:spAutoFit/>
          </a:bodyPr>
          <a:lstStyle/>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Contact your local YE representative:</a:t>
            </a:r>
          </a:p>
          <a:p>
            <a:pPr defTabSz="457200" fontAlgn="base">
              <a:lnSpc>
                <a:spcPct val="120000"/>
              </a:lnSpc>
              <a:spcBef>
                <a:spcPct val="0"/>
              </a:spcBef>
              <a:spcAft>
                <a:spcPct val="0"/>
              </a:spcAft>
            </a:pPr>
            <a:endParaRPr lang="en-GB" altLang="en-US" sz="11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Visit </a:t>
            </a:r>
            <a:r>
              <a:rPr lang="en-GB" altLang="en-US" sz="2400" dirty="0">
                <a:solidFill>
                  <a:prstClr val="black"/>
                </a:solidFill>
                <a:latin typeface="Century Gothic" panose="020B0502020202020204" pitchFamily="34" charset="0"/>
                <a:ea typeface="ＭＳ Ｐゴシック" charset="0"/>
                <a:hlinkClick r:id="rId8"/>
              </a:rPr>
              <a:t>www.y-e.org.uk</a:t>
            </a:r>
            <a:endParaRPr lang="en-GB" altLang="en-US" sz="2400" dirty="0">
              <a:solidFill>
                <a:prstClr val="black"/>
              </a:solidFill>
              <a:latin typeface="Century Gothic" panose="020B0502020202020204" pitchFamily="34" charset="0"/>
              <a:ea typeface="ＭＳ Ｐゴシック" charset="0"/>
            </a:endParaRP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Phone 01865 776 845</a:t>
            </a:r>
          </a:p>
          <a:p>
            <a:pPr defTabSz="457200" fontAlgn="base">
              <a:lnSpc>
                <a:spcPct val="120000"/>
              </a:lnSpc>
              <a:spcBef>
                <a:spcPct val="0"/>
              </a:spcBef>
              <a:spcAft>
                <a:spcPct val="0"/>
              </a:spcAft>
            </a:pPr>
            <a:r>
              <a:rPr lang="en-GB" altLang="en-US" sz="2400" dirty="0">
                <a:solidFill>
                  <a:prstClr val="black"/>
                </a:solidFill>
                <a:latin typeface="Century Gothic" panose="020B0502020202020204" pitchFamily="34" charset="0"/>
                <a:ea typeface="ＭＳ Ｐゴシック" charset="0"/>
              </a:rPr>
              <a:t>Email </a:t>
            </a:r>
            <a:r>
              <a:rPr lang="en-GB" altLang="en-US" sz="2400" dirty="0">
                <a:solidFill>
                  <a:prstClr val="black"/>
                </a:solidFill>
                <a:latin typeface="Century Gothic" panose="020B0502020202020204" pitchFamily="34" charset="0"/>
                <a:ea typeface="ＭＳ Ｐゴシック" charset="0"/>
                <a:hlinkClick r:id="rId9"/>
              </a:rPr>
              <a:t>info@y-e.org.uk</a:t>
            </a:r>
            <a:endParaRPr lang="en-GB" altLang="en-US" sz="2400" dirty="0">
              <a:solidFill>
                <a:prstClr val="black"/>
              </a:solidFill>
              <a:latin typeface="Century Gothic" panose="020B0502020202020204" pitchFamily="34" charset="0"/>
              <a:ea typeface="ＭＳ Ｐゴシック" charset="0"/>
            </a:endParaRPr>
          </a:p>
        </p:txBody>
      </p:sp>
      <p:sp>
        <p:nvSpPr>
          <p:cNvPr id="15" name="TextBox 14"/>
          <p:cNvSpPr txBox="1"/>
          <p:nvPr userDrawn="1"/>
        </p:nvSpPr>
        <p:spPr>
          <a:xfrm>
            <a:off x="4949300" y="3981058"/>
            <a:ext cx="4160160" cy="424732"/>
          </a:xfrm>
          <a:prstGeom prst="rect">
            <a:avLst/>
          </a:prstGeom>
          <a:noFill/>
        </p:spPr>
        <p:txBody>
          <a:bodyPr wrap="square" rtlCol="0">
            <a:spAutoFit/>
          </a:bodyPr>
          <a:lstStyle/>
          <a:p>
            <a:pPr algn="ctr" defTabSz="457200" fontAlgn="base">
              <a:lnSpc>
                <a:spcPct val="120000"/>
              </a:lnSpc>
              <a:spcBef>
                <a:spcPct val="0"/>
              </a:spcBef>
              <a:spcAft>
                <a:spcPct val="0"/>
              </a:spcAft>
            </a:pPr>
            <a:r>
              <a:rPr lang="en-GB" altLang="en-US" dirty="0">
                <a:solidFill>
                  <a:prstClr val="black"/>
                </a:solidFill>
                <a:latin typeface="Century Gothic" panose="020B0502020202020204" pitchFamily="34" charset="0"/>
                <a:ea typeface="ＭＳ Ｐゴシック" charset="0"/>
                <a:hlinkClick r:id="rId10"/>
              </a:rPr>
              <a:t>facebook.com/youngenterpriseuk</a:t>
            </a:r>
            <a:endParaRPr lang="en-GB" altLang="en-US" dirty="0">
              <a:solidFill>
                <a:prstClr val="black"/>
              </a:solidFill>
              <a:latin typeface="Century Gothic" panose="020B0502020202020204" pitchFamily="34" charset="0"/>
              <a:ea typeface="ＭＳ Ｐゴシック" charset="0"/>
            </a:endParaRPr>
          </a:p>
        </p:txBody>
      </p:sp>
      <p:sp>
        <p:nvSpPr>
          <p:cNvPr id="16" name="TextBox 15"/>
          <p:cNvSpPr txBox="1"/>
          <p:nvPr userDrawn="1"/>
        </p:nvSpPr>
        <p:spPr>
          <a:xfrm>
            <a:off x="5042315" y="3003722"/>
            <a:ext cx="4117010" cy="369332"/>
          </a:xfrm>
          <a:prstGeom prst="rect">
            <a:avLst/>
          </a:prstGeom>
          <a:noFill/>
        </p:spPr>
        <p:txBody>
          <a:bodyPr wrap="square" rtlCol="0">
            <a:spAutoFit/>
          </a:bodyPr>
          <a:lstStyle/>
          <a:p>
            <a:pPr defTabSz="457200" fontAlgn="base">
              <a:spcBef>
                <a:spcPct val="0"/>
              </a:spcBef>
              <a:spcAft>
                <a:spcPct val="0"/>
              </a:spcAft>
            </a:pPr>
            <a:r>
              <a:rPr lang="en-GB" u="sng" dirty="0">
                <a:solidFill>
                  <a:srgbClr val="00B0F0"/>
                </a:solidFill>
                <a:latin typeface="Century Gothic" panose="020B0502020202020204" pitchFamily="34" charset="0"/>
                <a:ea typeface="ＭＳ Ｐゴシック" charset="0"/>
              </a:rPr>
              <a:t>pinterest.com/youngenterprise</a:t>
            </a:r>
          </a:p>
        </p:txBody>
      </p:sp>
      <p:sp>
        <p:nvSpPr>
          <p:cNvPr id="17" name="TextBox 16"/>
          <p:cNvSpPr txBox="1"/>
          <p:nvPr userDrawn="1"/>
        </p:nvSpPr>
        <p:spPr>
          <a:xfrm>
            <a:off x="5063229" y="4996506"/>
            <a:ext cx="4492598" cy="424732"/>
          </a:xfrm>
          <a:prstGeom prst="rect">
            <a:avLst/>
          </a:prstGeom>
          <a:noFill/>
        </p:spPr>
        <p:txBody>
          <a:bodyPr wrap="square" rtlCol="0">
            <a:spAutoFit/>
          </a:bodyPr>
          <a:lstStyle/>
          <a:p>
            <a:pPr algn="thaiDist" defTabSz="457200" fontAlgn="base">
              <a:lnSpc>
                <a:spcPct val="120000"/>
              </a:lnSpc>
              <a:spcBef>
                <a:spcPct val="0"/>
              </a:spcBef>
              <a:spcAft>
                <a:spcPct val="0"/>
              </a:spcAft>
            </a:pPr>
            <a:r>
              <a:rPr lang="en-GB" altLang="en-US" u="sng" dirty="0">
                <a:solidFill>
                  <a:srgbClr val="00B0F0"/>
                </a:solidFill>
                <a:latin typeface="Century Gothic" panose="020B0502020202020204" pitchFamily="34" charset="0"/>
                <a:ea typeface="ＭＳ Ｐゴシック" charset="0"/>
              </a:rPr>
              <a:t>youtube.com/youngenterpriseuk</a:t>
            </a:r>
          </a:p>
        </p:txBody>
      </p:sp>
      <p:sp>
        <p:nvSpPr>
          <p:cNvPr id="18" name="TextBox 17"/>
          <p:cNvSpPr txBox="1"/>
          <p:nvPr userDrawn="1"/>
        </p:nvSpPr>
        <p:spPr>
          <a:xfrm>
            <a:off x="6163436" y="4525095"/>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See us</a:t>
            </a:r>
          </a:p>
        </p:txBody>
      </p:sp>
      <p:sp>
        <p:nvSpPr>
          <p:cNvPr id="19" name="TextBox 18"/>
          <p:cNvSpPr txBox="1"/>
          <p:nvPr userDrawn="1"/>
        </p:nvSpPr>
        <p:spPr>
          <a:xfrm>
            <a:off x="6163436" y="3519393"/>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Like us</a:t>
            </a:r>
          </a:p>
        </p:txBody>
      </p:sp>
      <p:sp>
        <p:nvSpPr>
          <p:cNvPr id="20" name="TextBox 19"/>
          <p:cNvSpPr txBox="1"/>
          <p:nvPr userDrawn="1"/>
        </p:nvSpPr>
        <p:spPr>
          <a:xfrm>
            <a:off x="6006520" y="1540664"/>
            <a:ext cx="3464674" cy="461665"/>
          </a:xfrm>
          <a:prstGeom prst="rect">
            <a:avLst/>
          </a:prstGeom>
          <a:noFill/>
        </p:spPr>
        <p:txBody>
          <a:bodyPr wrap="square" rtlCol="0">
            <a:spAutoFit/>
          </a:bodyPr>
          <a:lstStyle/>
          <a:p>
            <a:pPr defTabSz="457200" fontAlgn="base">
              <a:spcBef>
                <a:spcPct val="0"/>
              </a:spcBef>
              <a:spcAft>
                <a:spcPct val="0"/>
              </a:spcAft>
            </a:pPr>
            <a:r>
              <a:rPr lang="en-GB" sz="2400" b="1" dirty="0">
                <a:solidFill>
                  <a:srgbClr val="95C11F"/>
                </a:solidFill>
                <a:latin typeface="Century Gothic" panose="020B0502020202020204" pitchFamily="34" charset="0"/>
                <a:ea typeface="ＭＳ Ｐゴシック" charset="0"/>
              </a:rPr>
              <a:t>Follow us</a:t>
            </a:r>
          </a:p>
        </p:txBody>
      </p:sp>
      <p:pic>
        <p:nvPicPr>
          <p:cNvPr id="21" name="Picture 20" descr="RGB_FooterPagePanel-03.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5650979"/>
            <a:ext cx="9144000" cy="1208911"/>
          </a:xfrm>
          <a:prstGeom prst="rect">
            <a:avLst/>
          </a:prstGeom>
        </p:spPr>
      </p:pic>
      <p:pic>
        <p:nvPicPr>
          <p:cNvPr id="24" name="Picture 3" descr="C:\Users\ashleigh.baldwin_y-e\AppData\Local\Microsoft\Windows\Temporary Internet Files\Content.IE5\CNOYINSY\MC900432529[1].png">
            <a:hlinkClick r:id="rId12" action="ppaction://hlinksldjump"/>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734168" y="1"/>
            <a:ext cx="409832" cy="40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0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2473418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B944E0-9EEF-4D5E-B83F-BFA72836ABC7}" type="datetimeFigureOut">
              <a:rPr lang="en-GB" smtClean="0">
                <a:solidFill>
                  <a:prstClr val="black">
                    <a:tint val="75000"/>
                  </a:prstClr>
                </a:solidFill>
              </a:rPr>
              <a:pPr/>
              <a:t>09/05/2017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700366-730A-4B1C-9A7E-FEC86A4CFC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8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36637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110782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234932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D4005-A508-49DB-9CA9-18238C023A04}" type="datetimeFigureOut">
              <a:rPr lang="en-GB" smtClean="0"/>
              <a:t>09/05/2017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73A4BD-4EBA-404C-B058-50F96FE6A752}" type="slidenum">
              <a:rPr lang="en-GB" smtClean="0"/>
              <a:t>‹#›</a:t>
            </a:fld>
            <a:endParaRPr lang="en-GB" dirty="0"/>
          </a:p>
        </p:txBody>
      </p:sp>
    </p:spTree>
    <p:extLst>
      <p:ext uri="{BB962C8B-B14F-4D97-AF65-F5344CB8AC3E}">
        <p14:creationId xmlns:p14="http://schemas.microsoft.com/office/powerpoint/2010/main" val="324107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D4005-A508-49DB-9CA9-18238C023A04}" type="datetimeFigureOut">
              <a:rPr lang="en-GB" smtClean="0"/>
              <a:t>09/05/2017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3A4BD-4EBA-404C-B058-50F96FE6A752}" type="slidenum">
              <a:rPr lang="en-GB" smtClean="0"/>
              <a:t>‹#›</a:t>
            </a:fld>
            <a:endParaRPr lang="en-GB" dirty="0"/>
          </a:p>
        </p:txBody>
      </p:sp>
    </p:spTree>
    <p:extLst>
      <p:ext uri="{BB962C8B-B14F-4D97-AF65-F5344CB8AC3E}">
        <p14:creationId xmlns:p14="http://schemas.microsoft.com/office/powerpoint/2010/main" val="433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2" r:id="rId12"/>
    <p:sldLayoutId id="2147483773" r:id="rId13"/>
    <p:sldLayoutId id="2147483766" r:id="rId14"/>
    <p:sldLayoutId id="2147483747" r:id="rId15"/>
    <p:sldLayoutId id="2147483748" r:id="rId16"/>
    <p:sldLayoutId id="2147483749" r:id="rId17"/>
    <p:sldLayoutId id="2147483750"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7513E7F8-29E8-47A3-BBC4-F445191FF39C}" type="datetimeFigureOut">
              <a:rPr lang="en-GB" smtClean="0">
                <a:solidFill>
                  <a:prstClr val="black">
                    <a:tint val="75000"/>
                  </a:prstClr>
                </a:solidFill>
                <a:ea typeface="ＭＳ Ｐゴシック" charset="0"/>
              </a:rPr>
              <a:pPr defTabSz="457200" fontAlgn="base">
                <a:spcBef>
                  <a:spcPct val="0"/>
                </a:spcBef>
                <a:spcAft>
                  <a:spcPct val="0"/>
                </a:spcAft>
              </a:pPr>
              <a:t>09/05/2017</a:t>
            </a:fld>
            <a:endParaRPr lang="en-GB"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GB"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94007EBA-EF40-424D-9C6D-8BA8A0A44B0A}" type="slidenum">
              <a:rPr lang="en-GB" smtClean="0">
                <a:solidFill>
                  <a:prstClr val="black">
                    <a:tint val="75000"/>
                  </a:prstClr>
                </a:solidFill>
                <a:ea typeface="ＭＳ Ｐゴシック" charset="0"/>
              </a:rPr>
              <a:pPr defTabSz="457200" fontAlgn="base">
                <a:spcBef>
                  <a:spcPct val="0"/>
                </a:spcBef>
                <a:spcAft>
                  <a:spcPct val="0"/>
                </a:spcAft>
              </a:pPr>
              <a:t>‹#›</a:t>
            </a:fld>
            <a:endParaRPr lang="en-GB" dirty="0">
              <a:solidFill>
                <a:prstClr val="black">
                  <a:tint val="75000"/>
                </a:prstClr>
              </a:solidFill>
              <a:ea typeface="ＭＳ Ｐゴシック" charset="0"/>
            </a:endParaRPr>
          </a:p>
        </p:txBody>
      </p:sp>
    </p:spTree>
    <p:extLst>
      <p:ext uri="{BB962C8B-B14F-4D97-AF65-F5344CB8AC3E}">
        <p14:creationId xmlns:p14="http://schemas.microsoft.com/office/powerpoint/2010/main" val="3571334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7513E7F8-29E8-47A3-BBC4-F445191FF39C}" type="datetimeFigureOut">
              <a:rPr lang="en-GB" smtClean="0">
                <a:solidFill>
                  <a:prstClr val="black">
                    <a:tint val="75000"/>
                  </a:prstClr>
                </a:solidFill>
                <a:ea typeface="ＭＳ Ｐゴシック" charset="0"/>
              </a:rPr>
              <a:pPr defTabSz="457200" fontAlgn="base">
                <a:spcBef>
                  <a:spcPct val="0"/>
                </a:spcBef>
                <a:spcAft>
                  <a:spcPct val="0"/>
                </a:spcAft>
              </a:pPr>
              <a:t>09/05/2017</a:t>
            </a:fld>
            <a:endParaRPr lang="en-GB"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GB"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94007EBA-EF40-424D-9C6D-8BA8A0A44B0A}" type="slidenum">
              <a:rPr lang="en-GB" smtClean="0">
                <a:solidFill>
                  <a:prstClr val="black">
                    <a:tint val="75000"/>
                  </a:prstClr>
                </a:solidFill>
                <a:ea typeface="ＭＳ Ｐゴシック" charset="0"/>
              </a:rPr>
              <a:pPr defTabSz="457200" fontAlgn="base">
                <a:spcBef>
                  <a:spcPct val="0"/>
                </a:spcBef>
                <a:spcAft>
                  <a:spcPct val="0"/>
                </a:spcAft>
              </a:pPr>
              <a:t>‹#›</a:t>
            </a:fld>
            <a:endParaRPr lang="en-GB" dirty="0">
              <a:solidFill>
                <a:prstClr val="black">
                  <a:tint val="75000"/>
                </a:prstClr>
              </a:solidFill>
              <a:ea typeface="ＭＳ Ｐゴシック" charset="0"/>
            </a:endParaRPr>
          </a:p>
        </p:txBody>
      </p:sp>
    </p:spTree>
    <p:extLst>
      <p:ext uri="{BB962C8B-B14F-4D97-AF65-F5344CB8AC3E}">
        <p14:creationId xmlns:p14="http://schemas.microsoft.com/office/powerpoint/2010/main" val="8989929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6D8102AC-35E4-49E8-A93B-1A6CE1C9DCB3}" type="datetimeFigureOut">
              <a:rPr lang="en-GB" smtClean="0">
                <a:solidFill>
                  <a:prstClr val="black">
                    <a:tint val="75000"/>
                  </a:prstClr>
                </a:solidFill>
                <a:ea typeface="ＭＳ Ｐゴシック" charset="0"/>
              </a:rPr>
              <a:pPr defTabSz="457200" fontAlgn="base">
                <a:spcBef>
                  <a:spcPct val="0"/>
                </a:spcBef>
                <a:spcAft>
                  <a:spcPct val="0"/>
                </a:spcAft>
              </a:pPr>
              <a:t>09/05/2017</a:t>
            </a:fld>
            <a:endParaRPr lang="en-GB"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GB"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D3D82770-E498-4E2E-AD73-C9FE1C0C6435}" type="slidenum">
              <a:rPr lang="en-GB" smtClean="0">
                <a:solidFill>
                  <a:prstClr val="black">
                    <a:tint val="75000"/>
                  </a:prstClr>
                </a:solidFill>
                <a:ea typeface="ＭＳ Ｐゴシック" charset="0"/>
              </a:rPr>
              <a:pPr defTabSz="457200" fontAlgn="base">
                <a:spcBef>
                  <a:spcPct val="0"/>
                </a:spcBef>
                <a:spcAft>
                  <a:spcPct val="0"/>
                </a:spcAft>
              </a:pPr>
              <a:t>‹#›</a:t>
            </a:fld>
            <a:endParaRPr lang="en-GB" dirty="0">
              <a:solidFill>
                <a:prstClr val="black">
                  <a:tint val="75000"/>
                </a:prstClr>
              </a:solidFill>
              <a:ea typeface="ＭＳ Ｐゴシック" charset="0"/>
            </a:endParaRPr>
          </a:p>
        </p:txBody>
      </p:sp>
    </p:spTree>
    <p:extLst>
      <p:ext uri="{BB962C8B-B14F-4D97-AF65-F5344CB8AC3E}">
        <p14:creationId xmlns:p14="http://schemas.microsoft.com/office/powerpoint/2010/main" val="34282560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36FBADDA-CC76-4211-8B1A-9D77D41A78DA}" type="datetimeFigureOut">
              <a:rPr lang="en-GB" smtClean="0">
                <a:solidFill>
                  <a:prstClr val="black">
                    <a:tint val="75000"/>
                  </a:prstClr>
                </a:solidFill>
                <a:ea typeface="ＭＳ Ｐゴシック" charset="0"/>
              </a:rPr>
              <a:pPr defTabSz="457200" fontAlgn="base">
                <a:spcBef>
                  <a:spcPct val="0"/>
                </a:spcBef>
                <a:spcAft>
                  <a:spcPct val="0"/>
                </a:spcAft>
              </a:pPr>
              <a:t>09/05/2017</a:t>
            </a:fld>
            <a:endParaRPr lang="en-GB"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GB"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ECBAAF2D-E2D2-4152-A29B-5FBF6B25CA1E}" type="slidenum">
              <a:rPr lang="en-GB" smtClean="0">
                <a:solidFill>
                  <a:prstClr val="black">
                    <a:tint val="75000"/>
                  </a:prstClr>
                </a:solidFill>
                <a:ea typeface="ＭＳ Ｐゴシック" charset="0"/>
              </a:rPr>
              <a:pPr defTabSz="457200" fontAlgn="base">
                <a:spcBef>
                  <a:spcPct val="0"/>
                </a:spcBef>
                <a:spcAft>
                  <a:spcPct val="0"/>
                </a:spcAft>
              </a:pPr>
              <a:t>‹#›</a:t>
            </a:fld>
            <a:endParaRPr lang="en-GB" dirty="0">
              <a:solidFill>
                <a:prstClr val="black">
                  <a:tint val="75000"/>
                </a:prstClr>
              </a:solidFill>
              <a:ea typeface="ＭＳ Ｐゴシック" charset="0"/>
            </a:endParaRPr>
          </a:p>
        </p:txBody>
      </p:sp>
    </p:spTree>
    <p:extLst>
      <p:ext uri="{BB962C8B-B14F-4D97-AF65-F5344CB8AC3E}">
        <p14:creationId xmlns:p14="http://schemas.microsoft.com/office/powerpoint/2010/main" val="110149093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7513E7F8-29E8-47A3-BBC4-F445191FF39C}" type="datetimeFigureOut">
              <a:rPr lang="en-GB" smtClean="0">
                <a:solidFill>
                  <a:prstClr val="black">
                    <a:tint val="75000"/>
                  </a:prstClr>
                </a:solidFill>
                <a:ea typeface="ＭＳ Ｐゴシック" charset="0"/>
              </a:rPr>
              <a:pPr defTabSz="457200" fontAlgn="base">
                <a:spcBef>
                  <a:spcPct val="0"/>
                </a:spcBef>
                <a:spcAft>
                  <a:spcPct val="0"/>
                </a:spcAft>
              </a:pPr>
              <a:t>09/05/2017</a:t>
            </a:fld>
            <a:endParaRPr lang="en-GB">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GB">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94007EBA-EF40-424D-9C6D-8BA8A0A44B0A}" type="slidenum">
              <a:rPr lang="en-GB" smtClean="0">
                <a:solidFill>
                  <a:prstClr val="black">
                    <a:tint val="75000"/>
                  </a:prstClr>
                </a:solidFill>
                <a:ea typeface="ＭＳ Ｐゴシック" charset="0"/>
              </a:rPr>
              <a:pPr defTabSz="457200" fontAlgn="base">
                <a:spcBef>
                  <a:spcPct val="0"/>
                </a:spcBef>
                <a:spcAft>
                  <a:spcPct val="0"/>
                </a:spcAft>
              </a:pPr>
              <a:t>‹#›</a:t>
            </a:fld>
            <a:endParaRPr lang="en-GB">
              <a:solidFill>
                <a:prstClr val="black">
                  <a:tint val="75000"/>
                </a:prstClr>
              </a:solidFill>
              <a:ea typeface="ＭＳ Ｐゴシック" charset="0"/>
            </a:endParaRPr>
          </a:p>
        </p:txBody>
      </p:sp>
    </p:spTree>
    <p:extLst>
      <p:ext uri="{BB962C8B-B14F-4D97-AF65-F5344CB8AC3E}">
        <p14:creationId xmlns:p14="http://schemas.microsoft.com/office/powerpoint/2010/main" val="6699468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e.org.uk/"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GB_CoverPanel-01.png"/>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51200" cy="6858000"/>
          </a:xfrm>
          <a:prstGeom prst="rect">
            <a:avLst/>
          </a:prstGeom>
        </p:spPr>
      </p:pic>
      <p:sp>
        <p:nvSpPr>
          <p:cNvPr id="20483" name="TextBox 3"/>
          <p:cNvSpPr txBox="1">
            <a:spLocks noChangeArrowheads="1"/>
          </p:cNvSpPr>
          <p:nvPr/>
        </p:nvSpPr>
        <p:spPr bwMode="auto">
          <a:xfrm rot="5400000">
            <a:off x="-1160482" y="1488246"/>
            <a:ext cx="317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2000" dirty="0" smtClean="0">
                <a:solidFill>
                  <a:schemeClr val="accent6"/>
                </a:solidFill>
                <a:latin typeface="Century Gothic" charset="0"/>
                <a:cs typeface="Century Gothic" charset="0"/>
              </a:rPr>
              <a:t>the</a:t>
            </a:r>
            <a:r>
              <a:rPr lang="en-US" sz="2000" b="1" dirty="0" smtClean="0">
                <a:solidFill>
                  <a:schemeClr val="accent6"/>
                </a:solidFill>
                <a:latin typeface="Century Gothic" charset="0"/>
                <a:cs typeface="Century Gothic" charset="0"/>
              </a:rPr>
              <a:t> business</a:t>
            </a:r>
            <a:r>
              <a:rPr lang="en-US" sz="2000" dirty="0" smtClean="0">
                <a:solidFill>
                  <a:schemeClr val="accent6"/>
                </a:solidFill>
                <a:latin typeface="Century Gothic" charset="0"/>
                <a:cs typeface="Century Gothic" charset="0"/>
              </a:rPr>
              <a:t> of </a:t>
            </a:r>
            <a:r>
              <a:rPr lang="en-US" sz="2000" b="1" dirty="0" smtClean="0">
                <a:solidFill>
                  <a:schemeClr val="accent6"/>
                </a:solidFill>
                <a:latin typeface="Century Gothic" charset="0"/>
                <a:cs typeface="Century Gothic" charset="0"/>
              </a:rPr>
              <a:t>life</a:t>
            </a:r>
            <a:endParaRPr lang="en-US" sz="2000" dirty="0" smtClean="0">
              <a:solidFill>
                <a:schemeClr val="accent6"/>
              </a:solidFill>
              <a:latin typeface="Century Gothic" charset="0"/>
              <a:cs typeface="Century Gothic" charset="0"/>
            </a:endParaRPr>
          </a:p>
        </p:txBody>
      </p:sp>
      <p:sp>
        <p:nvSpPr>
          <p:cNvPr id="10" name="TextBox 21"/>
          <p:cNvSpPr txBox="1">
            <a:spLocks noChangeArrowheads="1"/>
          </p:cNvSpPr>
          <p:nvPr/>
        </p:nvSpPr>
        <p:spPr bwMode="auto">
          <a:xfrm>
            <a:off x="0" y="2692532"/>
            <a:ext cx="4788024" cy="17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en-US" sz="2800" b="1" dirty="0" smtClean="0">
                <a:solidFill>
                  <a:schemeClr val="bg1"/>
                </a:solidFill>
                <a:latin typeface="Century Gothic" charset="0"/>
                <a:cs typeface="Century Gothic" charset="0"/>
              </a:rPr>
              <a:t>Fiver Challenge 2017</a:t>
            </a:r>
          </a:p>
          <a:p>
            <a:pPr eaLnBrk="1" hangingPunct="1">
              <a:lnSpc>
                <a:spcPct val="90000"/>
              </a:lnSpc>
              <a:defRPr/>
            </a:pPr>
            <a:r>
              <a:rPr lang="en-US" sz="2800" b="1" dirty="0" smtClean="0">
                <a:solidFill>
                  <a:schemeClr val="bg1"/>
                </a:solidFill>
                <a:latin typeface="Century Gothic" charset="0"/>
                <a:cs typeface="Century Gothic" charset="0"/>
              </a:rPr>
              <a:t>Assembly</a:t>
            </a:r>
          </a:p>
          <a:p>
            <a:pPr eaLnBrk="1" hangingPunct="1">
              <a:lnSpc>
                <a:spcPct val="90000"/>
              </a:lnSpc>
              <a:defRPr/>
            </a:pPr>
            <a:r>
              <a:rPr lang="en-US" sz="2200" dirty="0" smtClean="0">
                <a:solidFill>
                  <a:schemeClr val="bg1"/>
                </a:solidFill>
                <a:latin typeface="Century Gothic" charset="0"/>
                <a:cs typeface="Century Gothic" charset="0"/>
              </a:rPr>
              <a:t/>
            </a:r>
            <a:br>
              <a:rPr lang="en-US" sz="2200" dirty="0" smtClean="0">
                <a:solidFill>
                  <a:schemeClr val="bg1"/>
                </a:solidFill>
                <a:latin typeface="Century Gothic" charset="0"/>
                <a:cs typeface="Century Gothic" charset="0"/>
              </a:rPr>
            </a:br>
            <a:endParaRPr lang="en-US" sz="2000" dirty="0">
              <a:solidFill>
                <a:schemeClr val="accent2"/>
              </a:solidFill>
              <a:latin typeface="Century Gothic" charset="0"/>
              <a:cs typeface="Century Gothic" charset="0"/>
            </a:endParaRPr>
          </a:p>
          <a:p>
            <a:pPr eaLnBrk="1" hangingPunct="1">
              <a:lnSpc>
                <a:spcPct val="90000"/>
              </a:lnSpc>
              <a:defRPr/>
            </a:pPr>
            <a:endParaRPr lang="en-US" sz="2000" b="1" dirty="0" smtClean="0">
              <a:solidFill>
                <a:schemeClr val="tx1">
                  <a:lumMod val="75000"/>
                  <a:lumOff val="25000"/>
                </a:schemeClr>
              </a:solidFill>
              <a:latin typeface="Century Gothic" charset="0"/>
              <a:cs typeface="Century Gothic" charset="0"/>
            </a:endParaRPr>
          </a:p>
        </p:txBody>
      </p:sp>
    </p:spTree>
    <p:extLst>
      <p:ext uri="{BB962C8B-B14F-4D97-AF65-F5344CB8AC3E}">
        <p14:creationId xmlns:p14="http://schemas.microsoft.com/office/powerpoint/2010/main" val="722090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21"/>
          <p:cNvSpPr txBox="1">
            <a:spLocks noChangeArrowheads="1"/>
          </p:cNvSpPr>
          <p:nvPr/>
        </p:nvSpPr>
        <p:spPr bwMode="auto">
          <a:xfrm>
            <a:off x="6884988" y="1168400"/>
            <a:ext cx="17224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entury Gothic" charset="0"/>
                <a:ea typeface="ＭＳ Ｐゴシック" charset="0"/>
                <a:cs typeface="Century Gothic" charset="0"/>
              </a:rPr>
              <a:t>3,500</a:t>
            </a:r>
          </a:p>
        </p:txBody>
      </p:sp>
      <p:sp>
        <p:nvSpPr>
          <p:cNvPr id="41989" name="TextBox 21"/>
          <p:cNvSpPr txBox="1">
            <a:spLocks noChangeArrowheads="1"/>
          </p:cNvSpPr>
          <p:nvPr/>
        </p:nvSpPr>
        <p:spPr bwMode="auto">
          <a:xfrm>
            <a:off x="6900863" y="1812925"/>
            <a:ext cx="1616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charset="0"/>
                <a:ea typeface="ＭＳ Ｐゴシック" charset="0"/>
                <a:cs typeface="Century Gothic" charset="0"/>
              </a:rPr>
              <a:t>UK BUSINESS</a:t>
            </a:r>
            <a:br>
              <a:rPr kumimoji="0" lang="en-US" sz="1100" b="0" i="0" u="none" strike="noStrike" kern="1200" cap="none" spc="0" normalizeH="0" baseline="0" noProof="0" dirty="0">
                <a:ln>
                  <a:noFill/>
                </a:ln>
                <a:solidFill>
                  <a:prstClr val="white"/>
                </a:solidFill>
                <a:effectLst/>
                <a:uLnTx/>
                <a:uFillTx/>
                <a:latin typeface="Century Gothic" charset="0"/>
                <a:ea typeface="ＭＳ Ｐゴシック" charset="0"/>
                <a:cs typeface="Century Gothic" charset="0"/>
              </a:rPr>
            </a:br>
            <a:r>
              <a:rPr kumimoji="0" lang="en-US" sz="1100" b="0" i="0" u="none" strike="noStrike" kern="1200" cap="none" spc="0" normalizeH="0" baseline="0" noProof="0" dirty="0">
                <a:ln>
                  <a:noFill/>
                </a:ln>
                <a:solidFill>
                  <a:prstClr val="white"/>
                </a:solidFill>
                <a:effectLst/>
                <a:uLnTx/>
                <a:uFillTx/>
                <a:latin typeface="Century Gothic" charset="0"/>
                <a:ea typeface="ＭＳ Ｐゴシック" charset="0"/>
                <a:cs typeface="Century Gothic" charset="0"/>
              </a:rPr>
              <a:t>ENGAGED</a:t>
            </a:r>
          </a:p>
        </p:txBody>
      </p:sp>
      <p:sp>
        <p:nvSpPr>
          <p:cNvPr id="2" name="Title 1"/>
          <p:cNvSpPr>
            <a:spLocks noGrp="1"/>
          </p:cNvSpPr>
          <p:nvPr>
            <p:ph type="title"/>
          </p:nvPr>
        </p:nvSpPr>
        <p:spPr/>
        <p:txBody>
          <a:bodyPr>
            <a:normAutofit/>
          </a:bodyPr>
          <a:lstStyle/>
          <a:p>
            <a:r>
              <a:rPr lang="en-GB" dirty="0" smtClean="0"/>
              <a:t>Young Enterprise</a:t>
            </a:r>
            <a:endParaRPr lang="en-GB" dirty="0"/>
          </a:p>
        </p:txBody>
      </p:sp>
      <p:sp>
        <p:nvSpPr>
          <p:cNvPr id="12" name="TextBox 11"/>
          <p:cNvSpPr txBox="1"/>
          <p:nvPr/>
        </p:nvSpPr>
        <p:spPr>
          <a:xfrm>
            <a:off x="220663" y="1524794"/>
            <a:ext cx="6434137" cy="3908762"/>
          </a:xfrm>
          <a:prstGeom prst="rect">
            <a:avLst/>
          </a:prstGeom>
          <a:noFill/>
        </p:spPr>
        <p:txBody>
          <a:bodyPr>
            <a:spAutoFit/>
          </a:bodyPr>
          <a:lstStyle/>
          <a:p>
            <a:pPr marL="342900" marR="0" lvl="0" indent="-34290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UK’s largest enterprise education charity</a:t>
            </a:r>
          </a:p>
          <a:p>
            <a:pPr marL="342900" marR="0" lvl="0" indent="-34290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Over 50 Years’ experience</a:t>
            </a:r>
          </a:p>
          <a:p>
            <a:pPr marL="342900" marR="0" lvl="0" indent="-34290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ＭＳ Ｐゴシック" charset="0"/>
                <a:cs typeface="+mn-cs"/>
              </a:rPr>
              <a:t>250,000 </a:t>
            </a: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young people each year</a:t>
            </a:r>
          </a:p>
          <a:p>
            <a:pPr marL="342900" marR="0" lvl="0" indent="-34290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5,000 volunteers from over 3,500 companies</a:t>
            </a:r>
          </a:p>
          <a:p>
            <a:pPr marL="342900" marR="0" lvl="0" indent="-342900" algn="l" defTabSz="4572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Learning by Doing</a:t>
            </a:r>
          </a:p>
          <a:p>
            <a:pPr marL="0" marR="0" lvl="0" indent="0" algn="l" defTabSz="457200" rtl="0" eaLnBrk="1" fontAlgn="base" latinLnBrk="0" hangingPunct="1">
              <a:lnSpc>
                <a:spcPct val="12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endParaRPr>
          </a:p>
          <a:p>
            <a:pPr marL="0" marR="0" lvl="0" indent="0" algn="ctr" defTabSz="457200" rtl="0" eaLnBrk="1" fontAlgn="base" latinLnBrk="0" hangingPunct="1">
              <a:lnSpc>
                <a:spcPct val="12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YE Mission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To empower young people to discover, develop and celebrate their skills and potential</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hlinkClick r:id="rId3"/>
              </a:rPr>
              <a:t>www.y-e.org.uk</a:t>
            </a:r>
            <a:r>
              <a:rPr kumimoji="0" lang="en-GB"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charset="0"/>
                <a:cs typeface="+mn-cs"/>
              </a:rPr>
              <a:t> </a:t>
            </a:r>
          </a:p>
        </p:txBody>
      </p:sp>
      <p:pic>
        <p:nvPicPr>
          <p:cNvPr id="13" name="Picture 12" descr="Business_RGB-0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8787" y="158982"/>
            <a:ext cx="2874159" cy="3763255"/>
          </a:xfrm>
          <a:prstGeom prst="rect">
            <a:avLst/>
          </a:prstGeom>
        </p:spPr>
      </p:pic>
    </p:spTree>
    <p:extLst>
      <p:ext uri="{BB962C8B-B14F-4D97-AF65-F5344CB8AC3E}">
        <p14:creationId xmlns:p14="http://schemas.microsoft.com/office/powerpoint/2010/main" val="217659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77120" y="0"/>
            <a:ext cx="1962188" cy="1412776"/>
          </a:xfrm>
          <a:prstGeom prst="rect">
            <a:avLst/>
          </a:prstGeom>
        </p:spPr>
      </p:pic>
      <p:sp>
        <p:nvSpPr>
          <p:cNvPr id="7" name="TextBox 6"/>
          <p:cNvSpPr txBox="1"/>
          <p:nvPr/>
        </p:nvSpPr>
        <p:spPr>
          <a:xfrm>
            <a:off x="323528" y="5185093"/>
            <a:ext cx="8640960" cy="707886"/>
          </a:xfrm>
          <a:prstGeom prst="rect">
            <a:avLst/>
          </a:prstGeom>
          <a:noFill/>
        </p:spPr>
        <p:txBody>
          <a:bodyPr wrap="square" rtlCol="0">
            <a:spAutoFit/>
          </a:bodyPr>
          <a:lstStyle/>
          <a:p>
            <a:r>
              <a:rPr lang="en-GB" sz="40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Introducing Fiver Challenge </a:t>
            </a:r>
            <a:r>
              <a:rPr lang="en-GB" sz="40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2017</a:t>
            </a:r>
            <a:endParaRPr lang="en-GB" sz="4000"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908720"/>
            <a:ext cx="6131600" cy="4087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550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65747" y="2048232"/>
            <a:ext cx="6553903" cy="4252614"/>
          </a:xfrm>
          <a:prstGeom prst="rect">
            <a:avLst/>
          </a:prstGeom>
        </p:spPr>
      </p:pic>
      <p:pic>
        <p:nvPicPr>
          <p:cNvPr id="8" name="Picture 7"/>
          <p:cNvPicPr>
            <a:picLocks noChangeAspect="1"/>
          </p:cNvPicPr>
          <p:nvPr/>
        </p:nvPicPr>
        <p:blipFill>
          <a:blip r:embed="rId5"/>
          <a:stretch>
            <a:fillRect/>
          </a:stretch>
        </p:blipFill>
        <p:spPr>
          <a:xfrm>
            <a:off x="7040097" y="-30027"/>
            <a:ext cx="2103903" cy="1514811"/>
          </a:xfrm>
          <a:prstGeom prst="rect">
            <a:avLst/>
          </a:prstGeom>
        </p:spPr>
      </p:pic>
      <p:sp>
        <p:nvSpPr>
          <p:cNvPr id="2" name="Title 1"/>
          <p:cNvSpPr>
            <a:spLocks noGrp="1"/>
          </p:cNvSpPr>
          <p:nvPr>
            <p:ph type="ctrTitle" idx="4294967295"/>
          </p:nvPr>
        </p:nvSpPr>
        <p:spPr>
          <a:xfrm>
            <a:off x="0" y="492125"/>
            <a:ext cx="8320088" cy="625475"/>
          </a:xfrm>
        </p:spPr>
        <p:txBody>
          <a:bodyPr>
            <a:noAutofit/>
          </a:bodyPr>
          <a:lstStyle/>
          <a:p>
            <a:r>
              <a:rPr lang="en-GB" sz="3200" b="1" dirty="0" smtClean="0">
                <a:solidFill>
                  <a:schemeClr val="tx1"/>
                </a:solidFill>
                <a:effectLst>
                  <a:outerShdw blurRad="38100" dist="38100" dir="2700000" algn="tl">
                    <a:srgbClr val="000000">
                      <a:alpha val="43137"/>
                    </a:srgbClr>
                  </a:outerShdw>
                </a:effectLst>
                <a:latin typeface="Century Gothic" panose="020B0502020202020204" pitchFamily="34" charset="0"/>
              </a:rPr>
              <a:t>FIVER CHALLENGE 2017</a:t>
            </a:r>
            <a:r>
              <a:rPr lang="en-GB" sz="2800" dirty="0"/>
              <a:t/>
            </a:r>
            <a:br>
              <a:rPr lang="en-GB" sz="2800" dirty="0"/>
            </a:br>
            <a:endParaRPr lang="en-GB" sz="2800" dirty="0">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384176" y="1681048"/>
            <a:ext cx="7776864" cy="707886"/>
          </a:xfrm>
          <a:prstGeom prst="rect">
            <a:avLst/>
          </a:prstGeom>
        </p:spPr>
        <p:txBody>
          <a:bodyPr wrap="square">
            <a:spAutoFit/>
          </a:bodyPr>
          <a:lstStyle/>
          <a:p>
            <a:endParaRPr lang="en-GB" sz="2000" dirty="0">
              <a:solidFill>
                <a:schemeClr val="bg1"/>
              </a:solidFill>
              <a:latin typeface="Century Gothic" panose="020B0502020202020204" pitchFamily="34" charset="0"/>
            </a:endParaRPr>
          </a:p>
          <a:p>
            <a:r>
              <a:rPr lang="en-GB" sz="2000" dirty="0">
                <a:solidFill>
                  <a:schemeClr val="bg1"/>
                </a:solidFill>
                <a:latin typeface="Century Gothic" panose="020B0502020202020204" pitchFamily="34" charset="0"/>
              </a:rPr>
              <a:t> </a:t>
            </a:r>
          </a:p>
        </p:txBody>
      </p:sp>
      <p:sp>
        <p:nvSpPr>
          <p:cNvPr id="4" name="Rectangle 3"/>
          <p:cNvSpPr/>
          <p:nvPr/>
        </p:nvSpPr>
        <p:spPr>
          <a:xfrm>
            <a:off x="732562" y="1340768"/>
            <a:ext cx="8220272" cy="5262979"/>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You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will be working in your groups or as individuals</a:t>
            </a:r>
            <a:b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b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Every pupil/group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will be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pledged £5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to start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your own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business</a:t>
            </a:r>
            <a:b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b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You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are challenged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to make a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profit</a:t>
            </a:r>
            <a:b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b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You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can enter weekly competitions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and  a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N</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ational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c</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ompetition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at the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end </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of the </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Challenge</a:t>
            </a:r>
            <a: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t/>
            </a:r>
            <a:br>
              <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rPr>
            </a:b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The Challenge starts 5</a:t>
            </a:r>
            <a:r>
              <a:rPr lang="en-GB" sz="2400" b="1" baseline="30000" dirty="0" smtClean="0">
                <a:solidFill>
                  <a:schemeClr val="accent3"/>
                </a:solidFill>
                <a:effectLst>
                  <a:outerShdw blurRad="38100" dist="38100" dir="2700000" algn="tl">
                    <a:srgbClr val="000000">
                      <a:alpha val="43137"/>
                    </a:srgbClr>
                  </a:outerShdw>
                </a:effectLst>
                <a:latin typeface="Century Gothic" panose="020B0502020202020204" pitchFamily="34" charset="0"/>
              </a:rPr>
              <a:t>th</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 June and ends on 30</a:t>
            </a:r>
            <a:r>
              <a:rPr lang="en-GB" sz="2400" b="1" baseline="30000" dirty="0" smtClean="0">
                <a:solidFill>
                  <a:schemeClr val="accent3"/>
                </a:solidFill>
                <a:effectLst>
                  <a:outerShdw blurRad="38100" dist="38100" dir="2700000" algn="tl">
                    <a:srgbClr val="000000">
                      <a:alpha val="43137"/>
                    </a:srgbClr>
                  </a:outerShdw>
                </a:effectLst>
                <a:latin typeface="Century Gothic" panose="020B0502020202020204" pitchFamily="34" charset="0"/>
              </a:rPr>
              <a:t>th</a:t>
            </a: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 June</a:t>
            </a:r>
          </a:p>
          <a:p>
            <a:pPr marL="342900" indent="-342900">
              <a:buFont typeface="Arial" panose="020B0604020202020204" pitchFamily="34" charset="0"/>
              <a:buChar char="•"/>
            </a:pP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Arial" panose="020B0604020202020204" pitchFamily="34" charset="0"/>
              <a:buChar char="•"/>
            </a:pPr>
            <a:r>
              <a:rPr lang="en-GB" sz="2400" b="1" dirty="0" smtClean="0">
                <a:solidFill>
                  <a:schemeClr val="accent3"/>
                </a:solidFill>
                <a:effectLst>
                  <a:outerShdw blurRad="38100" dist="38100" dir="2700000" algn="tl">
                    <a:srgbClr val="000000">
                      <a:alpha val="43137"/>
                    </a:srgbClr>
                  </a:outerShdw>
                </a:effectLst>
                <a:latin typeface="Century Gothic" panose="020B0502020202020204" pitchFamily="34" charset="0"/>
              </a:rPr>
              <a:t>All pupils taking part will receive a Fiver Certificate at the end of the Challenge. </a:t>
            </a:r>
            <a:endParaRPr lang="en-GB" sz="2400" b="1" dirty="0">
              <a:solidFill>
                <a:schemeClr val="accent3"/>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08587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23454" y="0"/>
            <a:ext cx="2267744" cy="1632776"/>
          </a:xfrm>
          <a:prstGeom prst="rect">
            <a:avLst/>
          </a:prstGeom>
        </p:spPr>
      </p:pic>
      <p:sp>
        <p:nvSpPr>
          <p:cNvPr id="2" name="Title 1"/>
          <p:cNvSpPr>
            <a:spLocks noGrp="1"/>
          </p:cNvSpPr>
          <p:nvPr>
            <p:ph type="ctrTitle" idx="4294967295"/>
          </p:nvPr>
        </p:nvSpPr>
        <p:spPr>
          <a:xfrm>
            <a:off x="-108520" y="975607"/>
            <a:ext cx="7242175" cy="623887"/>
          </a:xfrm>
        </p:spPr>
        <p:txBody>
          <a:bodyPr>
            <a:noAutofit/>
          </a:bodyPr>
          <a:lstStyle/>
          <a:p>
            <a:r>
              <a:rPr lang="en-GB" sz="3600" b="1" dirty="0" smtClean="0">
                <a:latin typeface="Century Gothic" panose="020B0502020202020204" pitchFamily="34" charset="0"/>
              </a:rPr>
              <a:t>   What will your business </a:t>
            </a:r>
            <a:r>
              <a:rPr lang="en-GB" sz="3600" b="1" dirty="0" smtClean="0">
                <a:solidFill>
                  <a:schemeClr val="tx1"/>
                </a:solidFill>
                <a:effectLst>
                  <a:outerShdw blurRad="38100" dist="38100" dir="2700000" algn="tl">
                    <a:srgbClr val="000000">
                      <a:alpha val="43137"/>
                    </a:srgbClr>
                  </a:outerShdw>
                </a:effectLst>
                <a:latin typeface="Century Gothic" panose="020B0502020202020204" pitchFamily="34" charset="0"/>
              </a:rPr>
              <a:t>be?</a:t>
            </a:r>
            <a:r>
              <a:rPr lang="en-GB" sz="3600" b="1" dirty="0" smtClean="0">
                <a:effectLst>
                  <a:outerShdw blurRad="38100" dist="38100" dir="2700000" algn="tl">
                    <a:srgbClr val="000000">
                      <a:alpha val="43137"/>
                    </a:srgbClr>
                  </a:outerShdw>
                </a:effectLst>
                <a:latin typeface="Century Gothic" panose="020B0502020202020204" pitchFamily="34" charset="0"/>
              </a:rPr>
              <a:t/>
            </a:r>
            <a:br>
              <a:rPr lang="en-GB" sz="3600" b="1" dirty="0" smtClean="0">
                <a:effectLst>
                  <a:outerShdw blurRad="38100" dist="38100" dir="2700000" algn="tl">
                    <a:srgbClr val="000000">
                      <a:alpha val="43137"/>
                    </a:srgbClr>
                  </a:outerShdw>
                </a:effectLst>
                <a:latin typeface="Century Gothic" panose="020B0502020202020204" pitchFamily="34" charset="0"/>
              </a:rPr>
            </a:br>
            <a:endParaRPr lang="en-GB" sz="3600" b="1" dirty="0">
              <a:effectLst>
                <a:outerShdw blurRad="38100" dist="38100" dir="2700000" algn="tl">
                  <a:srgbClr val="000000">
                    <a:alpha val="43137"/>
                  </a:srgbClr>
                </a:outerShdw>
              </a:effectLst>
              <a:latin typeface="Century Gothic" panose="020B0502020202020204" pitchFamily="34" charset="0"/>
            </a:endParaRPr>
          </a:p>
        </p:txBody>
      </p:sp>
      <p:sp>
        <p:nvSpPr>
          <p:cNvPr id="7" name="TextBox 6"/>
          <p:cNvSpPr txBox="1"/>
          <p:nvPr/>
        </p:nvSpPr>
        <p:spPr>
          <a:xfrm>
            <a:off x="251520" y="1844824"/>
            <a:ext cx="8496944" cy="5262979"/>
          </a:xfrm>
          <a:prstGeom prst="rect">
            <a:avLst/>
          </a:prstGeom>
          <a:noFill/>
        </p:spPr>
        <p:txBody>
          <a:bodyPr wrap="square" rtlCol="0">
            <a:spAutoFit/>
          </a:bodyPr>
          <a:lstStyle/>
          <a:p>
            <a:pPr marL="457200" indent="-457200">
              <a:buFont typeface="Arial" panose="020B0604020202020204" pitchFamily="34" charset="0"/>
              <a:buChar char="•"/>
            </a:pPr>
            <a:r>
              <a:rPr lang="en-GB" sz="2800" b="1" spc="-150" dirty="0" smtClean="0">
                <a:solidFill>
                  <a:schemeClr val="accent6"/>
                </a:solidFill>
                <a:effectLst>
                  <a:outerShdw blurRad="38100" dist="38100" dir="2700000" algn="tl">
                    <a:srgbClr val="000000">
                      <a:alpha val="43137"/>
                    </a:srgbClr>
                  </a:outerShdw>
                </a:effectLst>
                <a:latin typeface="Century Gothic" panose="020B0502020202020204" pitchFamily="34" charset="0"/>
              </a:rPr>
              <a:t>Product  - home made or grown? personalised?               		        </a:t>
            </a:r>
          </a:p>
          <a:p>
            <a:pPr marL="457200" indent="-457200">
              <a:buFont typeface="Arial" panose="020B0604020202020204" pitchFamily="34" charset="0"/>
              <a:buChar char="•"/>
            </a:pPr>
            <a:r>
              <a:rPr lang="en-GB" sz="2800" b="1" spc="-150" dirty="0" smtClean="0">
                <a:solidFill>
                  <a:schemeClr val="accent6"/>
                </a:solidFill>
                <a:effectLst>
                  <a:outerShdw blurRad="38100" dist="38100" dir="2700000" algn="tl">
                    <a:srgbClr val="000000">
                      <a:alpha val="43137"/>
                    </a:srgbClr>
                  </a:outerShdw>
                </a:effectLst>
                <a:latin typeface="Century Gothic" panose="020B0502020202020204" pitchFamily="34" charset="0"/>
              </a:rPr>
              <a:t>Food or drink?</a:t>
            </a:r>
          </a:p>
          <a:p>
            <a:pPr marL="457200" indent="-457200">
              <a:buFont typeface="Arial" panose="020B0604020202020204" pitchFamily="34" charset="0"/>
              <a:buChar char="•"/>
            </a:pPr>
            <a:endParaRPr lang="en-GB" sz="2800" b="1" dirty="0" smtClean="0">
              <a:solidFill>
                <a:schemeClr val="accent6"/>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Linked to </a:t>
            </a:r>
            <a:r>
              <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rPr>
              <a:t>a topic, theme, </a:t>
            </a:r>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school event </a:t>
            </a:r>
            <a:r>
              <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rPr>
              <a:t>or local opportunity </a:t>
            </a:r>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e.g. fair-trade, community</a:t>
            </a:r>
            <a:endPar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endParaRPr>
          </a:p>
          <a:p>
            <a:pPr marL="457200" indent="-457200">
              <a:buFont typeface="Arial" panose="020B0604020202020204" pitchFamily="34" charset="0"/>
              <a:buChar char="•"/>
            </a:pPr>
            <a:endPar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endParaRPr>
          </a:p>
          <a:p>
            <a:pPr marL="457200" indent="-457200">
              <a:buFont typeface="Arial" panose="020B0604020202020204" pitchFamily="34" charset="0"/>
              <a:buChar char="•"/>
            </a:pPr>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Providing </a:t>
            </a:r>
            <a:r>
              <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rPr>
              <a:t>a service </a:t>
            </a:r>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or organising an event  </a:t>
            </a:r>
          </a:p>
          <a:p>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     Car </a:t>
            </a:r>
            <a:r>
              <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rPr>
              <a:t>washing</a:t>
            </a:r>
          </a:p>
          <a:p>
            <a:r>
              <a:rPr lang="en-GB" sz="28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     Disco or cinema </a:t>
            </a:r>
            <a:r>
              <a:rPr lang="en-GB" sz="2800" b="1" dirty="0">
                <a:solidFill>
                  <a:schemeClr val="accent6"/>
                </a:solidFill>
                <a:effectLst>
                  <a:outerShdw blurRad="38100" dist="38100" dir="2700000" algn="tl">
                    <a:srgbClr val="000000">
                      <a:alpha val="43137"/>
                    </a:srgbClr>
                  </a:outerShdw>
                </a:effectLst>
                <a:latin typeface="Century Gothic" panose="020B0502020202020204" pitchFamily="34" charset="0"/>
              </a:rPr>
              <a:t>night	</a:t>
            </a:r>
            <a:r>
              <a:rPr lang="en-GB" sz="2400" b="1" dirty="0">
                <a:solidFill>
                  <a:schemeClr val="accent6"/>
                </a:solidFill>
                <a:effectLst>
                  <a:outerShdw blurRad="38100" dist="38100" dir="2700000" algn="tl">
                    <a:srgbClr val="000000">
                      <a:alpha val="43137"/>
                    </a:srgbClr>
                  </a:outerShdw>
                </a:effectLst>
                <a:latin typeface="Century Gothic" panose="020B0502020202020204" pitchFamily="34" charset="0"/>
              </a:rPr>
              <a:t>	</a:t>
            </a:r>
          </a:p>
          <a:p>
            <a:endParaRPr lang="en-GB" sz="2000" b="1" dirty="0" smtClean="0">
              <a:solidFill>
                <a:srgbClr val="FF3399"/>
              </a:solidFill>
              <a:effectLst>
                <a:outerShdw blurRad="38100" dist="38100" dir="2700000" algn="tl">
                  <a:srgbClr val="000000">
                    <a:alpha val="43137"/>
                  </a:srgbClr>
                </a:outerShdw>
              </a:effectLst>
            </a:endParaRPr>
          </a:p>
          <a:p>
            <a:endParaRPr lang="en-GB" b="1" dirty="0" smtClean="0">
              <a:solidFill>
                <a:srgbClr val="FF3399"/>
              </a:solidFill>
            </a:endParaRPr>
          </a:p>
          <a:p>
            <a:endParaRPr lang="en-GB" b="1" dirty="0" smtClean="0">
              <a:solidFill>
                <a:srgbClr val="FF3399"/>
              </a:solidFill>
            </a:endParaRPr>
          </a:p>
        </p:txBody>
      </p:sp>
    </p:spTree>
    <p:extLst>
      <p:ext uri="{BB962C8B-B14F-4D97-AF65-F5344CB8AC3E}">
        <p14:creationId xmlns:p14="http://schemas.microsoft.com/office/powerpoint/2010/main" val="42285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438728"/>
            <a:ext cx="5946775" cy="623888"/>
          </a:xfrm>
        </p:spPr>
        <p:txBody>
          <a:bodyPr>
            <a:noAutofit/>
          </a:bodyPr>
          <a:lstStyle/>
          <a:p>
            <a:r>
              <a:rPr lang="en-GB" sz="3600" b="1" dirty="0" smtClean="0">
                <a:solidFill>
                  <a:schemeClr val="tx1"/>
                </a:solidFill>
                <a:effectLst>
                  <a:outerShdw blurRad="38100" dist="38100" dir="2700000" algn="tl">
                    <a:srgbClr val="000000">
                      <a:alpha val="43137"/>
                    </a:srgbClr>
                  </a:outerShdw>
                </a:effectLst>
                <a:latin typeface="Century Gothic" panose="020B0502020202020204" pitchFamily="34" charset="0"/>
              </a:rPr>
              <a:t>THE FIVER COMPETITIONS</a:t>
            </a:r>
            <a:endParaRPr lang="en-GB" sz="3600"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384176" y="1681048"/>
            <a:ext cx="7776864" cy="707886"/>
          </a:xfrm>
          <a:prstGeom prst="rect">
            <a:avLst/>
          </a:prstGeom>
        </p:spPr>
        <p:txBody>
          <a:bodyPr wrap="square">
            <a:spAutoFit/>
          </a:bodyPr>
          <a:lstStyle/>
          <a:p>
            <a:endParaRPr lang="en-GB" sz="2000" dirty="0">
              <a:solidFill>
                <a:schemeClr val="bg1"/>
              </a:solidFill>
              <a:latin typeface="Century Gothic" panose="020B0502020202020204" pitchFamily="34" charset="0"/>
            </a:endParaRPr>
          </a:p>
          <a:p>
            <a:r>
              <a:rPr lang="en-GB" sz="2000" dirty="0">
                <a:solidFill>
                  <a:schemeClr val="bg1"/>
                </a:solidFill>
                <a:latin typeface="Century Gothic" panose="020B0502020202020204" pitchFamily="34" charset="0"/>
              </a:rPr>
              <a:t> </a:t>
            </a:r>
          </a:p>
        </p:txBody>
      </p:sp>
      <p:sp>
        <p:nvSpPr>
          <p:cNvPr id="7" name="Content Placeholder 3"/>
          <p:cNvSpPr txBox="1">
            <a:spLocks/>
          </p:cNvSpPr>
          <p:nvPr/>
        </p:nvSpPr>
        <p:spPr bwMode="auto">
          <a:xfrm>
            <a:off x="384176" y="1268760"/>
            <a:ext cx="8580312" cy="5184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Weekly Competitions:</a:t>
            </a:r>
          </a:p>
          <a:p>
            <a:r>
              <a:rPr lang="en-GB" sz="2400" b="1" dirty="0">
                <a:solidFill>
                  <a:srgbClr val="92D050"/>
                </a:solidFill>
                <a:effectLst>
                  <a:outerShdw blurRad="38100" dist="38100" dir="2700000" algn="tl">
                    <a:srgbClr val="000000">
                      <a:alpha val="43137"/>
                    </a:srgbClr>
                  </a:outerShdw>
                </a:effectLst>
                <a:latin typeface="Century Gothic" panose="020B0502020202020204" pitchFamily="34" charset="0"/>
              </a:rPr>
              <a:t>9</a:t>
            </a:r>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th June 	Logo Design</a:t>
            </a:r>
          </a:p>
          <a:p>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16th June Sales Pitch (1 minute video or voice)</a:t>
            </a:r>
          </a:p>
          <a:p>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23rd June Advertisement (poster, TV, radio, leaflet)</a:t>
            </a:r>
          </a:p>
          <a:p>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30th June	Pop Up Shop (photo)</a:t>
            </a:r>
          </a:p>
          <a:p>
            <a:endPar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endParaRPr>
          </a:p>
          <a:p>
            <a:pPr marL="0" indent="0">
              <a:buNone/>
            </a:pPr>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Your teacher will upload your entries onto Fiver website.</a:t>
            </a:r>
          </a:p>
          <a:p>
            <a:endPar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endParaRPr>
          </a:p>
          <a:p>
            <a:pPr marL="0" indent="0">
              <a:buNone/>
            </a:pPr>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If you complete your Fiver workbook you might be able to enter the Fiver National Competition – the Awards </a:t>
            </a:r>
            <a:r>
              <a:rPr lang="en-GB" sz="2400" b="1" dirty="0">
                <a:solidFill>
                  <a:srgbClr val="92D050"/>
                </a:solidFill>
                <a:effectLst>
                  <a:outerShdw blurRad="38100" dist="38100" dir="2700000" algn="tl">
                    <a:srgbClr val="000000">
                      <a:alpha val="43137"/>
                    </a:srgbClr>
                  </a:outerShdw>
                </a:effectLst>
                <a:latin typeface="Century Gothic" panose="020B0502020202020204" pitchFamily="34" charset="0"/>
              </a:rPr>
              <a:t>C</a:t>
            </a:r>
            <a:r>
              <a:rPr lang="en-GB" sz="24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eremony takes place in London in September 2017,</a:t>
            </a:r>
          </a:p>
          <a:p>
            <a:endParaRPr lang="en-GB" sz="2000" b="1" dirty="0" smtClean="0">
              <a:solidFill>
                <a:srgbClr val="92D050"/>
              </a:solidFill>
              <a:effectLst>
                <a:outerShdw blurRad="38100" dist="38100" dir="2700000" algn="tl">
                  <a:srgbClr val="000000">
                    <a:alpha val="43137"/>
                  </a:srgbClr>
                </a:outerShdw>
              </a:effectLst>
              <a:latin typeface="Century Gothic" panose="020B0502020202020204" pitchFamily="34" charset="0"/>
            </a:endParaRPr>
          </a:p>
          <a:p>
            <a:endParaRPr lang="en-US" b="1" dirty="0" smtClean="0">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7467455" y="0"/>
            <a:ext cx="1676545" cy="1207113"/>
          </a:xfrm>
          <a:prstGeom prst="rect">
            <a:avLst/>
          </a:prstGeom>
        </p:spPr>
      </p:pic>
    </p:spTree>
    <p:extLst>
      <p:ext uri="{BB962C8B-B14F-4D97-AF65-F5344CB8AC3E}">
        <p14:creationId xmlns:p14="http://schemas.microsoft.com/office/powerpoint/2010/main" val="44096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26168" y="2204864"/>
            <a:ext cx="7602538" cy="3024188"/>
          </a:xfrm>
        </p:spPr>
        <p:txBody>
          <a:bodyPr>
            <a:normAutofit fontScale="90000"/>
          </a:bodyPr>
          <a:lstStyle/>
          <a:p>
            <a:pPr algn="ctr"/>
            <a:r>
              <a:rPr lang="en-GB" sz="60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Wishing you every success with the </a:t>
            </a:r>
            <a:br>
              <a:rPr lang="en-GB" sz="60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br>
            <a:r>
              <a:rPr lang="en-GB" sz="60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t>Fiver Challenge</a:t>
            </a:r>
            <a:br>
              <a:rPr lang="en-GB" sz="6000" b="1" dirty="0" smtClean="0">
                <a:solidFill>
                  <a:schemeClr val="accent6"/>
                </a:solidFill>
                <a:effectLst>
                  <a:outerShdw blurRad="38100" dist="38100" dir="2700000" algn="tl">
                    <a:srgbClr val="000000">
                      <a:alpha val="43137"/>
                    </a:srgbClr>
                  </a:outerShdw>
                </a:effectLst>
                <a:latin typeface="Century Gothic" panose="020B0502020202020204" pitchFamily="34" charset="0"/>
              </a:rPr>
            </a:br>
            <a:r>
              <a:rPr lang="en-GB" sz="6000" dirty="0">
                <a:solidFill>
                  <a:schemeClr val="bg1"/>
                </a:solidFill>
                <a:effectLst>
                  <a:outerShdw blurRad="38100" dist="38100" dir="2700000" algn="tl">
                    <a:srgbClr val="000000">
                      <a:alpha val="43137"/>
                    </a:srgbClr>
                  </a:outerShdw>
                </a:effectLst>
                <a:latin typeface="Century Gothic" panose="020B0502020202020204" pitchFamily="34" charset="0"/>
              </a:rPr>
              <a:t/>
            </a:r>
            <a:br>
              <a:rPr lang="en-GB" sz="60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GB" sz="60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And </a:t>
            </a:r>
            <a:r>
              <a:rPr lang="en-GB" sz="6000" b="1" smtClean="0">
                <a:solidFill>
                  <a:srgbClr val="92D050"/>
                </a:solidFill>
                <a:effectLst>
                  <a:outerShdw blurRad="38100" dist="38100" dir="2700000" algn="tl">
                    <a:srgbClr val="000000">
                      <a:alpha val="43137"/>
                    </a:srgbClr>
                  </a:outerShdw>
                </a:effectLst>
                <a:latin typeface="Century Gothic" panose="020B0502020202020204" pitchFamily="34" charset="0"/>
              </a:rPr>
              <a:t>lots of fun </a:t>
            </a:r>
            <a:r>
              <a:rPr lang="en-GB" sz="6000" b="1" dirty="0" smtClean="0">
                <a:solidFill>
                  <a:srgbClr val="92D050"/>
                </a:solidFill>
                <a:effectLst>
                  <a:outerShdw blurRad="38100" dist="38100" dir="2700000" algn="tl">
                    <a:srgbClr val="000000">
                      <a:alpha val="43137"/>
                    </a:srgbClr>
                  </a:outerShdw>
                </a:effectLst>
                <a:latin typeface="Century Gothic" panose="020B0502020202020204" pitchFamily="34" charset="0"/>
              </a:rPr>
              <a:t>too!</a:t>
            </a:r>
            <a:endParaRPr lang="en-GB" sz="6000"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7081801" y="0"/>
            <a:ext cx="2062199" cy="1484784"/>
          </a:xfrm>
          <a:prstGeom prst="rect">
            <a:avLst/>
          </a:prstGeom>
        </p:spPr>
      </p:pic>
    </p:spTree>
    <p:extLst>
      <p:ext uri="{BB962C8B-B14F-4D97-AF65-F5344CB8AC3E}">
        <p14:creationId xmlns:p14="http://schemas.microsoft.com/office/powerpoint/2010/main" val="36105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77778E-7 1.85185E-6 L -2.77778E-7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9255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On-screen Show (4:3)</PresentationFormat>
  <Paragraphs>89</Paragraphs>
  <Slides>8</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ＭＳ Ｐゴシック</vt:lpstr>
      <vt:lpstr>Arial</vt:lpstr>
      <vt:lpstr>Calibri</vt:lpstr>
      <vt:lpstr>Century Gothic</vt:lpstr>
      <vt:lpstr>Lucida Fax</vt:lpstr>
      <vt:lpstr>Office Theme</vt:lpstr>
      <vt:lpstr>1_Custom Design</vt:lpstr>
      <vt:lpstr>2_Custom Design</vt:lpstr>
      <vt:lpstr>3_Custom Design</vt:lpstr>
      <vt:lpstr>Custom Design</vt:lpstr>
      <vt:lpstr>4_Custom Design</vt:lpstr>
      <vt:lpstr>PowerPoint Presentation</vt:lpstr>
      <vt:lpstr>Young Enterprise</vt:lpstr>
      <vt:lpstr>PowerPoint Presentation</vt:lpstr>
      <vt:lpstr>FIVER CHALLENGE 2017 </vt:lpstr>
      <vt:lpstr>   What will your business be? </vt:lpstr>
      <vt:lpstr>THE FIVER COMPETITIONS</vt:lpstr>
      <vt:lpstr>Wishing you every success with the  Fiver Challenge  And lots of fun too!</vt:lpstr>
      <vt:lpstr>PowerPoint Presentation</vt:lpstr>
    </vt:vector>
  </TitlesOfParts>
  <Company>RDP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Zephan Anderson</dc:creator>
  <cp:lastModifiedBy>Rachel Corlett</cp:lastModifiedBy>
  <cp:revision>504</cp:revision>
  <dcterms:created xsi:type="dcterms:W3CDTF">2015-10-13T10:29:29Z</dcterms:created>
  <dcterms:modified xsi:type="dcterms:W3CDTF">2017-05-09T17:34:46Z</dcterms:modified>
</cp:coreProperties>
</file>