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70" r:id="rId6"/>
    <p:sldId id="269" r:id="rId7"/>
    <p:sldId id="262"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111" d="100"/>
          <a:sy n="111"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AB4A-EAB1-4343-91D3-80D119717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4BF132-879D-45CC-A5CF-2D092DC4E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AAF72-D4BA-4745-932C-5954DFBE816C}"/>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5EED9DEC-FD37-4A29-A866-0FC34EE69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2776A8-434D-4FE9-AF9E-428A40C99BE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72726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8432-4E2E-42B4-AC01-6F214F935B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265A1-35B8-4555-AE75-76E926449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C9BF7-CBF2-40F7-B8F6-79983A933973}"/>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33D5DCBB-6A38-484F-931D-30B1C0F0DA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AC3C75-D001-4BCD-ACC0-06D8F540DE3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6150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DB271-AE07-40FF-86DA-805DEC233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1AD9B-F5B9-4224-815C-7D504F90C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32F56-1612-4BF7-AAC7-FBEE352F613D}"/>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A572038D-E0A3-4B44-88A5-394ED5085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855612-F735-44B1-B8A9-6092B94D562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8442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2B2F-EB45-4121-9681-6D89440BA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AF8B8F-A867-4F08-A993-A2B368972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649C00-15F4-486D-A749-D6359ED2BE8E}"/>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87255FC0-3F40-4BB5-9185-61923677D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28BD8B-12B7-4F8F-9BC4-1884E7A4DBA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977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4FB9-CBFD-4930-9F51-06161EDEB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C79DCF-7D7D-4E9B-8F14-7107997F3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7C020-3115-405E-96CA-38840A9109FC}"/>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B48DC2A1-2C88-4405-A5A4-5F6DFE3929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82B195-F50D-4995-A810-23993016E032}"/>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97487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2847-CB6A-4D1C-A9F4-DED73D4FB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2CD78-4EE4-44DC-A24D-5C12EA497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2E46A-8670-4A56-ACAD-71A13ED1F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655299-36A1-4024-9F00-2877F2EA2135}"/>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6" name="Footer Placeholder 5">
            <a:extLst>
              <a:ext uri="{FF2B5EF4-FFF2-40B4-BE49-F238E27FC236}">
                <a16:creationId xmlns:a16="http://schemas.microsoft.com/office/drawing/2014/main" id="{FEE05A0F-6A0B-4876-A7D8-545EDAC858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39FB004-8D9F-4470-A4EC-ADBC28D2A587}"/>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632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D39-3563-4479-9EAE-0919BB4CE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5887AD-C233-4674-9433-DEAEC1E74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159B7-2339-4467-9618-51F7EE7C5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65BD0F-2FE1-4032-BE07-565BC7ED3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725097-7DF5-4D20-ACCC-0EFB1AFC2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C5B9DF-5E89-467E-AB17-6A85BB3B9BEE}"/>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8" name="Footer Placeholder 7">
            <a:extLst>
              <a:ext uri="{FF2B5EF4-FFF2-40B4-BE49-F238E27FC236}">
                <a16:creationId xmlns:a16="http://schemas.microsoft.com/office/drawing/2014/main" id="{7B7C55C0-FD42-4F65-A72A-98BE2425362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2C8BD5-B69F-46E2-9BA4-041E751D5A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405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F046-E2D8-4859-B1B8-D8955BD03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89B6D1-B8E8-4EF6-8DE3-86D0C38EE37D}"/>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4" name="Footer Placeholder 3">
            <a:extLst>
              <a:ext uri="{FF2B5EF4-FFF2-40B4-BE49-F238E27FC236}">
                <a16:creationId xmlns:a16="http://schemas.microsoft.com/office/drawing/2014/main" id="{94228A8F-D625-4AEF-8D87-FDE079AC5C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4E89FF5-7CC6-4F12-B0D0-55BEA032FD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65258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AACD6-913C-4C70-817D-6CC8C5D66417}"/>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3" name="Footer Placeholder 2">
            <a:extLst>
              <a:ext uri="{FF2B5EF4-FFF2-40B4-BE49-F238E27FC236}">
                <a16:creationId xmlns:a16="http://schemas.microsoft.com/office/drawing/2014/main" id="{09027497-E752-4C5D-82A1-E25730BB2D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3C411CB-A17E-4FF6-A35D-BC2B0BB61149}"/>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2951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D456-9BEF-4FD9-B490-A15233B0C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E3B5-F096-4F3E-9BE2-3676A18C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D5813C-33E1-4DDA-8B8F-208BFC4BE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FAAAB-2AB5-4236-9E0C-89BEE6465381}"/>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6" name="Footer Placeholder 5">
            <a:extLst>
              <a:ext uri="{FF2B5EF4-FFF2-40B4-BE49-F238E27FC236}">
                <a16:creationId xmlns:a16="http://schemas.microsoft.com/office/drawing/2014/main" id="{497DDB91-1B0F-4DA4-91D6-616F5679E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F9DEA5-2439-4ABA-920B-04043AAE173F}"/>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5345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77F-8A23-4B83-9E46-7F96C99C0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21BAC-EDAC-419C-9149-FF0286A83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DD9E8B-4EF5-43DB-872D-2454EC61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BAB34-3724-4CD1-8BE9-2CBFF4A08E79}"/>
              </a:ext>
            </a:extLst>
          </p:cNvPr>
          <p:cNvSpPr>
            <a:spLocks noGrp="1"/>
          </p:cNvSpPr>
          <p:nvPr>
            <p:ph type="dt" sz="half" idx="10"/>
          </p:nvPr>
        </p:nvSpPr>
        <p:spPr/>
        <p:txBody>
          <a:bodyPr/>
          <a:lstStyle/>
          <a:p>
            <a:fld id="{9F263339-B9AC-42A5-AA8E-BF44FB9D5AA0}" type="datetimeFigureOut">
              <a:rPr lang="en-GB" smtClean="0"/>
              <a:t>12/09/2025</a:t>
            </a:fld>
            <a:endParaRPr lang="en-GB" dirty="0"/>
          </a:p>
        </p:txBody>
      </p:sp>
      <p:sp>
        <p:nvSpPr>
          <p:cNvPr id="6" name="Footer Placeholder 5">
            <a:extLst>
              <a:ext uri="{FF2B5EF4-FFF2-40B4-BE49-F238E27FC236}">
                <a16:creationId xmlns:a16="http://schemas.microsoft.com/office/drawing/2014/main" id="{685C129A-B14B-42E3-B12F-D6FBBC932E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E6EEC5-EC61-43D7-8A0B-54F18E74769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50994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74294-47F3-4281-8B4A-332F9CC5C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53FCC-C447-4F63-A915-6FF4F9EA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26E6C-6222-4F7E-9F4F-CCACB89CD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3339-B9AC-42A5-AA8E-BF44FB9D5AA0}" type="datetimeFigureOut">
              <a:rPr lang="en-GB" smtClean="0"/>
              <a:t>12/09/2025</a:t>
            </a:fld>
            <a:endParaRPr lang="en-GB" dirty="0"/>
          </a:p>
        </p:txBody>
      </p:sp>
      <p:sp>
        <p:nvSpPr>
          <p:cNvPr id="5" name="Footer Placeholder 4">
            <a:extLst>
              <a:ext uri="{FF2B5EF4-FFF2-40B4-BE49-F238E27FC236}">
                <a16:creationId xmlns:a16="http://schemas.microsoft.com/office/drawing/2014/main" id="{4C1CB2A9-1403-49C0-9188-A24D28CA8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AFDCA1-3EED-4044-B0DB-1D0D2D389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E197A-C3F5-4F24-A38B-9A8457BE8CB9}" type="slidenum">
              <a:rPr lang="en-GB" smtClean="0"/>
              <a:t>‹#›</a:t>
            </a:fld>
            <a:endParaRPr lang="en-GB" dirty="0"/>
          </a:p>
        </p:txBody>
      </p:sp>
    </p:spTree>
    <p:extLst>
      <p:ext uri="{BB962C8B-B14F-4D97-AF65-F5344CB8AC3E}">
        <p14:creationId xmlns:p14="http://schemas.microsoft.com/office/powerpoint/2010/main" val="33707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e6gQUVscnw&amp;t=17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968-8F11-4C90-8992-A66BAFC49C4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9A4AC9-8050-49EF-8DCD-D7B24287BFA0}"/>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4382F7C8-B4A9-4D97-A1AD-FD6CF67CF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D04ADED-E10E-43C6-B7B0-DAB51DC8F2FA}"/>
              </a:ext>
            </a:extLst>
          </p:cNvPr>
          <p:cNvSpPr txBox="1"/>
          <p:nvPr/>
        </p:nvSpPr>
        <p:spPr>
          <a:xfrm>
            <a:off x="909082" y="441251"/>
            <a:ext cx="10595345" cy="1200329"/>
          </a:xfrm>
          <a:prstGeom prst="rect">
            <a:avLst/>
          </a:prstGeom>
          <a:noFill/>
        </p:spPr>
        <p:txBody>
          <a:bodyPr wrap="square" rtlCol="0">
            <a:spAutoFit/>
          </a:bodyPr>
          <a:lstStyle/>
          <a:p>
            <a:pPr algn="ctr"/>
            <a:r>
              <a:rPr lang="en-GB" sz="4800" b="1" dirty="0">
                <a:solidFill>
                  <a:schemeClr val="accent6">
                    <a:lumMod val="75000"/>
                  </a:schemeClr>
                </a:solidFill>
                <a:latin typeface="Century Gothic" panose="020B0502020202020204" pitchFamily="34" charset="0"/>
              </a:rPr>
              <a:t>Collective Worship</a:t>
            </a:r>
          </a:p>
          <a:p>
            <a:pPr algn="ctr"/>
            <a:r>
              <a:rPr lang="en-GB" sz="2400" dirty="0">
                <a:solidFill>
                  <a:schemeClr val="accent6">
                    <a:lumMod val="75000"/>
                  </a:schemeClr>
                </a:solidFill>
                <a:latin typeface="Century Gothic" panose="020B0502020202020204" pitchFamily="34" charset="0"/>
              </a:rPr>
              <a:t>Tuesday 16</a:t>
            </a:r>
            <a:r>
              <a:rPr lang="en-GB" sz="2400" baseline="30000" dirty="0">
                <a:solidFill>
                  <a:schemeClr val="accent6">
                    <a:lumMod val="75000"/>
                  </a:schemeClr>
                </a:solidFill>
                <a:latin typeface="Century Gothic" panose="020B0502020202020204" pitchFamily="34" charset="0"/>
              </a:rPr>
              <a:t>th</a:t>
            </a:r>
            <a:r>
              <a:rPr lang="en-GB" sz="2400" dirty="0">
                <a:solidFill>
                  <a:schemeClr val="accent6">
                    <a:lumMod val="75000"/>
                  </a:schemeClr>
                </a:solidFill>
                <a:latin typeface="Century Gothic" panose="020B0502020202020204" pitchFamily="34" charset="0"/>
              </a:rPr>
              <a:t> September 2025</a:t>
            </a:r>
          </a:p>
        </p:txBody>
      </p:sp>
      <p:sp>
        <p:nvSpPr>
          <p:cNvPr id="10" name="TextBox 9">
            <a:extLst>
              <a:ext uri="{FF2B5EF4-FFF2-40B4-BE49-F238E27FC236}">
                <a16:creationId xmlns:a16="http://schemas.microsoft.com/office/drawing/2014/main" id="{D2BC5383-BB97-4118-93C9-47E24189F73F}"/>
              </a:ext>
            </a:extLst>
          </p:cNvPr>
          <p:cNvSpPr txBox="1"/>
          <p:nvPr/>
        </p:nvSpPr>
        <p:spPr>
          <a:xfrm>
            <a:off x="3084787" y="6008554"/>
            <a:ext cx="6159062" cy="369332"/>
          </a:xfrm>
          <a:prstGeom prst="rect">
            <a:avLst/>
          </a:prstGeom>
          <a:noFill/>
        </p:spPr>
        <p:txBody>
          <a:bodyPr wrap="square">
            <a:spAutoFit/>
          </a:bodyPr>
          <a:lstStyle/>
          <a:p>
            <a:r>
              <a:rPr lang="en-GB" dirty="0">
                <a:hlinkClick r:id="rId3"/>
              </a:rPr>
              <a:t>Worship For Everyone – The Golden Rule (Official Lyric Video)</a:t>
            </a:r>
            <a:endParaRPr lang="en-GB" dirty="0"/>
          </a:p>
        </p:txBody>
      </p:sp>
    </p:spTree>
    <p:extLst>
      <p:ext uri="{BB962C8B-B14F-4D97-AF65-F5344CB8AC3E}">
        <p14:creationId xmlns:p14="http://schemas.microsoft.com/office/powerpoint/2010/main" val="391571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000" b="1" dirty="0">
                <a:latin typeface="Century Gothic" panose="020B0502020202020204" pitchFamily="34" charset="0"/>
              </a:rPr>
              <a:t>Generosity</a:t>
            </a:r>
            <a:br>
              <a:rPr lang="en-US" sz="8000" dirty="0">
                <a:latin typeface="Century Gothic" panose="020B0502020202020204" pitchFamily="34" charset="0"/>
              </a:rPr>
            </a:br>
            <a:br>
              <a:rPr lang="en-US" sz="8000" dirty="0">
                <a:latin typeface="Century Gothic" panose="020B0502020202020204" pitchFamily="34" charset="0"/>
              </a:rPr>
            </a:br>
            <a:r>
              <a:rPr lang="en-US" sz="3200" i="1" dirty="0">
                <a:latin typeface="Century Gothic" panose="020B0502020202020204" pitchFamily="34" charset="0"/>
              </a:rPr>
              <a:t>Giving Sacrificially </a:t>
            </a:r>
            <a:endParaRPr lang="en-US" sz="8000" i="1" dirty="0">
              <a:latin typeface="Century Gothic" panose="020B0502020202020204" pitchFamily="34" charset="0"/>
            </a:endParaRPr>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422095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CE6A7-71EE-4E30-B804-52EBD80E31CC}"/>
              </a:ext>
            </a:extLst>
          </p:cNvPr>
          <p:cNvSpPr>
            <a:spLocks noGrp="1"/>
          </p:cNvSpPr>
          <p:nvPr>
            <p:ph type="ctrTitle"/>
          </p:nvPr>
        </p:nvSpPr>
        <p:spPr>
          <a:xfrm>
            <a:off x="1097280" y="325550"/>
            <a:ext cx="10058400" cy="1597843"/>
          </a:xfrm>
          <a:effectLst>
            <a:outerShdw blurRad="50800" dist="38100" dir="2700000" algn="tl" rotWithShape="0">
              <a:prstClr val="black">
                <a:alpha val="40000"/>
              </a:prstClr>
            </a:outerShdw>
          </a:effectLst>
        </p:spPr>
        <p:txBody>
          <a:bodyPr>
            <a:normAutofit/>
          </a:bodyPr>
          <a:lstStyle/>
          <a:p>
            <a:r>
              <a:rPr lang="en-GB" sz="5200" b="1" dirty="0">
                <a:solidFill>
                  <a:srgbClr val="FFFFFF"/>
                </a:solidFill>
                <a:latin typeface="Century Gothic" panose="020B0502020202020204" pitchFamily="34" charset="0"/>
              </a:rPr>
              <a:t>Welcome Words</a:t>
            </a:r>
          </a:p>
        </p:txBody>
      </p:sp>
      <p:sp>
        <p:nvSpPr>
          <p:cNvPr id="3" name="Subtitle 2">
            <a:extLst>
              <a:ext uri="{FF2B5EF4-FFF2-40B4-BE49-F238E27FC236}">
                <a16:creationId xmlns:a16="http://schemas.microsoft.com/office/drawing/2014/main" id="{CA4FC1A4-42AC-4B51-A739-23F6E6CE8D14}"/>
              </a:ext>
            </a:extLst>
          </p:cNvPr>
          <p:cNvSpPr>
            <a:spLocks noGrp="1"/>
          </p:cNvSpPr>
          <p:nvPr>
            <p:ph type="subTitle" idx="1"/>
          </p:nvPr>
        </p:nvSpPr>
        <p:spPr>
          <a:xfrm>
            <a:off x="1097280" y="2207603"/>
            <a:ext cx="10058400" cy="1823114"/>
          </a:xfrm>
          <a:effectLst>
            <a:outerShdw blurRad="50800" dist="38100" dir="2700000" algn="tl" rotWithShape="0">
              <a:prstClr val="black">
                <a:alpha val="40000"/>
              </a:prstClr>
            </a:outerShdw>
          </a:effectLst>
        </p:spPr>
        <p:txBody>
          <a:bodyPr>
            <a:noAutofit/>
          </a:bodyPr>
          <a:lstStyle/>
          <a:p>
            <a:r>
              <a:rPr lang="en-GB" sz="3200" dirty="0">
                <a:solidFill>
                  <a:srgbClr val="FFFFFF"/>
                </a:solidFill>
                <a:latin typeface="Century Gothic" panose="020B0502020202020204" pitchFamily="34" charset="0"/>
              </a:rPr>
              <a:t>We have gathered in the name of God the Father, Son and Holy Spirit, to worship together and think about our value </a:t>
            </a:r>
            <a:r>
              <a:rPr lang="en-GB" sz="3200" b="1" dirty="0">
                <a:solidFill>
                  <a:srgbClr val="FFFFFF"/>
                </a:solidFill>
                <a:latin typeface="Century Gothic" panose="020B0502020202020204" pitchFamily="34" charset="0"/>
              </a:rPr>
              <a:t>generosity.</a:t>
            </a:r>
          </a:p>
        </p:txBody>
      </p:sp>
    </p:spTree>
    <p:extLst>
      <p:ext uri="{BB962C8B-B14F-4D97-AF65-F5344CB8AC3E}">
        <p14:creationId xmlns:p14="http://schemas.microsoft.com/office/powerpoint/2010/main" val="27786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19309"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838200" y="812037"/>
            <a:ext cx="6552062" cy="1013588"/>
          </a:xfrm>
        </p:spPr>
        <p:txBody>
          <a:bodyPr>
            <a:normAutofit fontScale="90000"/>
          </a:bodyPr>
          <a:lstStyle/>
          <a:p>
            <a:br>
              <a:rPr lang="en-US" sz="6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pic>
        <p:nvPicPr>
          <p:cNvPr id="3" name="Content Placeholder 2">
            <a:extLst>
              <a:ext uri="{FF2B5EF4-FFF2-40B4-BE49-F238E27FC236}">
                <a16:creationId xmlns:a16="http://schemas.microsoft.com/office/drawing/2014/main" id="{0D457A31-6F02-709F-9E35-25E242F0BB2A}"/>
              </a:ext>
            </a:extLst>
          </p:cNvPr>
          <p:cNvPicPr>
            <a:picLocks noGrp="1" noChangeAspect="1"/>
          </p:cNvPicPr>
          <p:nvPr>
            <p:ph idx="1"/>
          </p:nvPr>
        </p:nvPicPr>
        <p:blipFill>
          <a:blip r:embed="rId3"/>
          <a:stretch>
            <a:fillRect/>
          </a:stretch>
        </p:blipFill>
        <p:spPr>
          <a:xfrm>
            <a:off x="848807" y="396446"/>
            <a:ext cx="8940800" cy="4013590"/>
          </a:xfrm>
          <a:prstGeom prst="rect">
            <a:avLst/>
          </a:prstGeom>
        </p:spPr>
      </p:pic>
      <p:pic>
        <p:nvPicPr>
          <p:cNvPr id="4" name="Picture 3">
            <a:extLst>
              <a:ext uri="{FF2B5EF4-FFF2-40B4-BE49-F238E27FC236}">
                <a16:creationId xmlns:a16="http://schemas.microsoft.com/office/drawing/2014/main" id="{BBB5969C-86C6-47FD-9BE9-FBAA960A7D36}"/>
              </a:ext>
            </a:extLst>
          </p:cNvPr>
          <p:cNvPicPr>
            <a:picLocks noChangeAspect="1"/>
          </p:cNvPicPr>
          <p:nvPr/>
        </p:nvPicPr>
        <p:blipFill>
          <a:blip r:embed="rId4"/>
          <a:stretch>
            <a:fillRect/>
          </a:stretch>
        </p:blipFill>
        <p:spPr>
          <a:xfrm>
            <a:off x="8463126" y="4806482"/>
            <a:ext cx="1710999" cy="1710999"/>
          </a:xfrm>
          <a:prstGeom prst="rect">
            <a:avLst/>
          </a:prstGeom>
        </p:spPr>
      </p:pic>
      <p:pic>
        <p:nvPicPr>
          <p:cNvPr id="8" name="Picture 7">
            <a:extLst>
              <a:ext uri="{FF2B5EF4-FFF2-40B4-BE49-F238E27FC236}">
                <a16:creationId xmlns:a16="http://schemas.microsoft.com/office/drawing/2014/main" id="{FD96C87F-9862-45E1-9516-F1834A165D3D}"/>
              </a:ext>
            </a:extLst>
          </p:cNvPr>
          <p:cNvPicPr>
            <a:picLocks noChangeAspect="1"/>
          </p:cNvPicPr>
          <p:nvPr/>
        </p:nvPicPr>
        <p:blipFill>
          <a:blip r:embed="rId5"/>
          <a:stretch>
            <a:fillRect/>
          </a:stretch>
        </p:blipFill>
        <p:spPr>
          <a:xfrm>
            <a:off x="0" y="4644359"/>
            <a:ext cx="2078916" cy="2170364"/>
          </a:xfrm>
          <a:prstGeom prst="rect">
            <a:avLst/>
          </a:prstGeom>
        </p:spPr>
      </p:pic>
      <p:sp>
        <p:nvSpPr>
          <p:cNvPr id="11" name="TextBox 10">
            <a:extLst>
              <a:ext uri="{FF2B5EF4-FFF2-40B4-BE49-F238E27FC236}">
                <a16:creationId xmlns:a16="http://schemas.microsoft.com/office/drawing/2014/main" id="{B14D1BB6-45EF-4151-8A05-5D31DD93A0B6}"/>
              </a:ext>
            </a:extLst>
          </p:cNvPr>
          <p:cNvSpPr txBox="1"/>
          <p:nvPr/>
        </p:nvSpPr>
        <p:spPr>
          <a:xfrm>
            <a:off x="2128325" y="6013936"/>
            <a:ext cx="6097088" cy="369332"/>
          </a:xfrm>
          <a:prstGeom prst="rect">
            <a:avLst/>
          </a:prstGeom>
          <a:noFill/>
        </p:spPr>
        <p:txBody>
          <a:bodyPr wrap="square">
            <a:spAutoFit/>
          </a:bodyPr>
          <a:lstStyle/>
          <a:p>
            <a:r>
              <a:rPr lang="en-GB" sz="1800" b="1" dirty="0">
                <a:latin typeface="Century Gothic" panose="020B0502020202020204" pitchFamily="34" charset="0"/>
              </a:rPr>
              <a:t>Windows- Exploring and engaging with the Bible</a:t>
            </a:r>
          </a:p>
        </p:txBody>
      </p:sp>
    </p:spTree>
    <p:extLst>
      <p:ext uri="{BB962C8B-B14F-4D97-AF65-F5344CB8AC3E}">
        <p14:creationId xmlns:p14="http://schemas.microsoft.com/office/powerpoint/2010/main" val="289100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123496" y="362168"/>
            <a:ext cx="6807506" cy="1013588"/>
          </a:xfrm>
        </p:spPr>
        <p:txBody>
          <a:bodyPr>
            <a:normAutofit fontScale="90000"/>
          </a:bodyPr>
          <a:lstStyle/>
          <a:p>
            <a:br>
              <a:rPr lang="en-US" sz="4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110601" y="701533"/>
            <a:ext cx="9832053" cy="4009669"/>
          </a:xfrm>
        </p:spPr>
        <p:txBody>
          <a:bodyPr>
            <a:noAutofit/>
          </a:bodyPr>
          <a:lstStyle/>
          <a:p>
            <a:pPr marL="0" indent="0" rtl="0">
              <a:buNone/>
            </a:pPr>
            <a:r>
              <a:rPr lang="en-GB" sz="3600" dirty="0">
                <a:latin typeface="Century Gothic" panose="020B0502020202020204" pitchFamily="34" charset="0"/>
              </a:rPr>
              <a:t>Does </a:t>
            </a:r>
            <a:r>
              <a:rPr lang="en-GB" sz="3600" b="1" dirty="0">
                <a:latin typeface="Century Gothic" panose="020B0502020202020204" pitchFamily="34" charset="0"/>
              </a:rPr>
              <a:t>generosity</a:t>
            </a:r>
            <a:r>
              <a:rPr lang="en-GB" sz="3600" dirty="0">
                <a:latin typeface="Century Gothic" panose="020B0502020202020204" pitchFamily="34" charset="0"/>
              </a:rPr>
              <a:t> always have to be about money or can we be generous in other ways? </a:t>
            </a:r>
          </a:p>
          <a:p>
            <a:pPr marL="0" indent="0">
              <a:buNone/>
            </a:pPr>
            <a:r>
              <a:rPr lang="en-GB" sz="2400" b="1" dirty="0">
                <a:latin typeface="Century Gothic" panose="020B0502020202020204" pitchFamily="34" charset="0"/>
              </a:rPr>
              <a:t>					</a:t>
            </a: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			Thinking deeply and </a:t>
            </a:r>
            <a:r>
              <a:rPr lang="en-GB" sz="1800" b="1" u="sng" dirty="0">
                <a:latin typeface="Century Gothic" panose="020B0502020202020204" pitchFamily="34" charset="0"/>
              </a:rPr>
              <a:t>reflecting </a:t>
            </a:r>
            <a:r>
              <a:rPr lang="en-GB" sz="1800" b="1" dirty="0">
                <a:latin typeface="Century Gothic" panose="020B0502020202020204" pitchFamily="34" charset="0"/>
              </a:rPr>
              <a:t>on what we’ve 					Learned.</a:t>
            </a:r>
          </a:p>
          <a:p>
            <a:pPr marL="0" indent="0" rtl="0">
              <a:buNone/>
            </a:pPr>
            <a:endParaRPr lang="en-GB" dirty="0">
              <a:solidFill>
                <a:srgbClr val="222222"/>
              </a:solidFill>
              <a:latin typeface="Century Gothic" panose="020B0502020202020204" pitchFamily="34" charset="0"/>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501594" y="4650171"/>
            <a:ext cx="1333381" cy="1525108"/>
          </a:xfrm>
          <a:prstGeom prst="rect">
            <a:avLst/>
          </a:prstGeom>
        </p:spPr>
      </p:pic>
    </p:spTree>
    <p:extLst>
      <p:ext uri="{BB962C8B-B14F-4D97-AF65-F5344CB8AC3E}">
        <p14:creationId xmlns:p14="http://schemas.microsoft.com/office/powerpoint/2010/main" val="272801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230" y="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933D3F9-5562-499F-AE7B-FE3485A1C7BD}"/>
              </a:ext>
            </a:extLst>
          </p:cNvPr>
          <p:cNvSpPr>
            <a:spLocks noGrp="1"/>
          </p:cNvSpPr>
          <p:nvPr>
            <p:ph type="ctrTitle"/>
          </p:nvPr>
        </p:nvSpPr>
        <p:spPr>
          <a:xfrm>
            <a:off x="1378715" y="3276595"/>
            <a:ext cx="9144000" cy="2387600"/>
          </a:xfrm>
        </p:spPr>
        <p:txBody>
          <a:bodyPr>
            <a:normAutofit fontScale="90000"/>
          </a:bodyPr>
          <a:lstStyle/>
          <a:p>
            <a:pPr algn="l" rtl="0"/>
            <a:br>
              <a:rPr lang="en-GB" sz="3100" b="0" i="0" dirty="0">
                <a:solidFill>
                  <a:srgbClr val="222222"/>
                </a:solidFill>
                <a:effectLst/>
                <a:latin typeface="Century Gothic" panose="020B0502020202020204" pitchFamily="34" charset="0"/>
              </a:rPr>
            </a:br>
            <a:br>
              <a:rPr lang="en-GB" b="0" i="0" dirty="0">
                <a:solidFill>
                  <a:srgbClr val="222222"/>
                </a:solidFill>
                <a:effectLst/>
                <a:latin typeface="Lucida Sans Unicode" panose="020B0602030504020204" pitchFamily="34" charset="0"/>
              </a:rPr>
            </a:br>
            <a:br>
              <a:rPr lang="en-US" b="0" i="0" dirty="0">
                <a:solidFill>
                  <a:srgbClr val="222222"/>
                </a:solidFill>
                <a:effectLst/>
                <a:latin typeface="Lucida Sans Unicode" panose="020B0602030504020204" pitchFamily="34" charset="0"/>
              </a:rPr>
            </a:br>
            <a:endParaRPr lang="en-GB" dirty="0"/>
          </a:p>
        </p:txBody>
      </p:sp>
      <p:sp>
        <p:nvSpPr>
          <p:cNvPr id="7" name="TextBox 6">
            <a:extLst>
              <a:ext uri="{FF2B5EF4-FFF2-40B4-BE49-F238E27FC236}">
                <a16:creationId xmlns:a16="http://schemas.microsoft.com/office/drawing/2014/main" id="{936E97FC-7C37-477E-9AA5-698939D99EDA}"/>
              </a:ext>
            </a:extLst>
          </p:cNvPr>
          <p:cNvSpPr txBox="1"/>
          <p:nvPr/>
        </p:nvSpPr>
        <p:spPr>
          <a:xfrm>
            <a:off x="415636" y="238991"/>
            <a:ext cx="11776364" cy="3970318"/>
          </a:xfrm>
          <a:prstGeom prst="rect">
            <a:avLst/>
          </a:prstGeom>
          <a:noFill/>
        </p:spPr>
        <p:txBody>
          <a:bodyPr wrap="square">
            <a:spAutoFit/>
          </a:bodyPr>
          <a:lstStyle/>
          <a:p>
            <a:r>
              <a:rPr lang="en-US" sz="3600" dirty="0">
                <a:solidFill>
                  <a:srgbClr val="222222"/>
                </a:solidFill>
                <a:latin typeface="Century Gothic" panose="020B0502020202020204" pitchFamily="34" charset="0"/>
              </a:rPr>
              <a:t>D</a:t>
            </a:r>
            <a:r>
              <a:rPr lang="en-GB" sz="3600" dirty="0">
                <a:solidFill>
                  <a:srgbClr val="222222"/>
                </a:solidFill>
                <a:latin typeface="Century Gothic" panose="020B0502020202020204" pitchFamily="34" charset="0"/>
              </a:rPr>
              <a:t>ear Lord,</a:t>
            </a:r>
          </a:p>
          <a:p>
            <a:r>
              <a:rPr lang="en-GB" sz="3600" dirty="0">
                <a:solidFill>
                  <a:srgbClr val="222222"/>
                </a:solidFill>
                <a:latin typeface="Century Gothic" panose="020B0502020202020204" pitchFamily="34" charset="0"/>
              </a:rPr>
              <a:t>Help us to be </a:t>
            </a:r>
            <a:r>
              <a:rPr lang="en-GB" sz="3600" b="1" dirty="0">
                <a:solidFill>
                  <a:srgbClr val="222222"/>
                </a:solidFill>
                <a:latin typeface="Century Gothic" panose="020B0502020202020204" pitchFamily="34" charset="0"/>
              </a:rPr>
              <a:t>generous </a:t>
            </a:r>
            <a:r>
              <a:rPr lang="en-GB" sz="3600" dirty="0">
                <a:solidFill>
                  <a:srgbClr val="222222"/>
                </a:solidFill>
                <a:latin typeface="Century Gothic" panose="020B0502020202020204" pitchFamily="34" charset="0"/>
              </a:rPr>
              <a:t>and do all the good we can, by all the means we can, in all the ways we can, in all the places we can, at all the times we can, to all the people we can, as long as ever we can.</a:t>
            </a:r>
          </a:p>
          <a:p>
            <a:r>
              <a:rPr lang="en-GB" sz="3600" dirty="0">
                <a:solidFill>
                  <a:srgbClr val="222222"/>
                </a:solidFill>
                <a:latin typeface="Century Gothic" panose="020B0502020202020204" pitchFamily="34" charset="0"/>
              </a:rPr>
              <a:t>Amen</a:t>
            </a:r>
          </a:p>
        </p:txBody>
      </p:sp>
      <p:pic>
        <p:nvPicPr>
          <p:cNvPr id="9" name="Picture 8">
            <a:extLst>
              <a:ext uri="{FF2B5EF4-FFF2-40B4-BE49-F238E27FC236}">
                <a16:creationId xmlns:a16="http://schemas.microsoft.com/office/drawing/2014/main" id="{A7EA9B9F-60A2-486B-817C-EA7E681BEFA3}"/>
              </a:ext>
            </a:extLst>
          </p:cNvPr>
          <p:cNvPicPr>
            <a:picLocks noChangeAspect="1"/>
          </p:cNvPicPr>
          <p:nvPr/>
        </p:nvPicPr>
        <p:blipFill>
          <a:blip r:embed="rId3"/>
          <a:stretch>
            <a:fillRect/>
          </a:stretch>
        </p:blipFill>
        <p:spPr>
          <a:xfrm>
            <a:off x="198171" y="5239805"/>
            <a:ext cx="1102432" cy="1453681"/>
          </a:xfrm>
          <a:prstGeom prst="rect">
            <a:avLst/>
          </a:prstGeom>
        </p:spPr>
      </p:pic>
      <p:sp>
        <p:nvSpPr>
          <p:cNvPr id="11" name="TextBox 10">
            <a:extLst>
              <a:ext uri="{FF2B5EF4-FFF2-40B4-BE49-F238E27FC236}">
                <a16:creationId xmlns:a16="http://schemas.microsoft.com/office/drawing/2014/main" id="{4ED6B633-007A-4B67-8A28-654ACDD11CCE}"/>
              </a:ext>
            </a:extLst>
          </p:cNvPr>
          <p:cNvSpPr txBox="1"/>
          <p:nvPr/>
        </p:nvSpPr>
        <p:spPr>
          <a:xfrm>
            <a:off x="1361544" y="5473000"/>
            <a:ext cx="6198476" cy="923330"/>
          </a:xfrm>
          <a:prstGeom prst="rect">
            <a:avLst/>
          </a:prstGeom>
          <a:solidFill>
            <a:schemeClr val="bg1"/>
          </a:solidFill>
        </p:spPr>
        <p:txBody>
          <a:bodyPr wrap="square">
            <a:spAutoFit/>
          </a:bodyPr>
          <a:lstStyle/>
          <a:p>
            <a:pPr marL="0" indent="0">
              <a:buNone/>
            </a:pPr>
            <a:r>
              <a:rPr lang="en-GB" sz="1800" b="1" dirty="0">
                <a:latin typeface="Century Gothic" panose="020B0502020202020204" pitchFamily="34" charset="0"/>
              </a:rPr>
              <a:t>Responding by </a:t>
            </a:r>
            <a:r>
              <a:rPr lang="en-GB" sz="1800" b="1" u="sng" dirty="0">
                <a:latin typeface="Century Gothic" panose="020B0502020202020204" pitchFamily="34" charset="0"/>
              </a:rPr>
              <a:t>doing something </a:t>
            </a:r>
            <a:r>
              <a:rPr lang="en-GB" sz="1800" b="1" dirty="0">
                <a:latin typeface="Century Gothic" panose="020B0502020202020204" pitchFamily="34" charset="0"/>
              </a:rPr>
              <a:t>about what we've learned and committing to action or changes of mindset.</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215899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wooden, wood, vegetable&#10;&#10;Description automatically generated">
            <a:extLst>
              <a:ext uri="{FF2B5EF4-FFF2-40B4-BE49-F238E27FC236}">
                <a16:creationId xmlns:a16="http://schemas.microsoft.com/office/drawing/2014/main" id="{FD4E79EE-A0EC-45E6-8F65-7EFCBB5EA87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9D8190-5C6A-4E42-9F4F-7656FDC594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Century Gothic" panose="020B0502020202020204" pitchFamily="34" charset="0"/>
              </a:rPr>
              <a:t>Song- We’re So Thankful</a:t>
            </a:r>
          </a:p>
        </p:txBody>
      </p:sp>
    </p:spTree>
    <p:extLst>
      <p:ext uri="{BB962C8B-B14F-4D97-AF65-F5344CB8AC3E}">
        <p14:creationId xmlns:p14="http://schemas.microsoft.com/office/powerpoint/2010/main" val="3809449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187</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Lucida Sans Unicode</vt:lpstr>
      <vt:lpstr>Office Theme</vt:lpstr>
      <vt:lpstr>PowerPoint Presentation</vt:lpstr>
      <vt:lpstr>Generosity  Giving Sacrificially </vt:lpstr>
      <vt:lpstr>Welcome Words</vt:lpstr>
      <vt:lpstr>   </vt:lpstr>
      <vt:lpstr>   </vt:lpstr>
      <vt:lpstr>   </vt:lpstr>
      <vt:lpstr>Song- We’re So Thankful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Tilston Primary Head</dc:creator>
  <cp:lastModifiedBy>Tilston Primary Head</cp:lastModifiedBy>
  <cp:revision>12</cp:revision>
  <cp:lastPrinted>2023-09-10T16:58:40Z</cp:lastPrinted>
  <dcterms:created xsi:type="dcterms:W3CDTF">2021-09-05T17:44:04Z</dcterms:created>
  <dcterms:modified xsi:type="dcterms:W3CDTF">2025-09-12T13:24:09Z</dcterms:modified>
</cp:coreProperties>
</file>