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1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36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43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2878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48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58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8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02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4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8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45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2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9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4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60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757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42000"/>
                <a:hueMod val="42000"/>
                <a:satMod val="124000"/>
                <a:lumMod val="62000"/>
              </a:schemeClr>
              <a:schemeClr val="bg2">
                <a:tint val="96000"/>
                <a:satMod val="13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A9EEF-58AE-4608-9806-0CD15A504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2012" y="1447800"/>
            <a:ext cx="5222325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6100"/>
              <a:t>Little Wandle</a:t>
            </a:r>
            <a:br>
              <a:rPr lang="en-GB" sz="6100"/>
            </a:br>
            <a:r>
              <a:rPr lang="en-GB" sz="6100"/>
              <a:t>Letters and Sounds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6BFDBE-31BF-45B4-BE4B-4A197BD65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2012" y="4777380"/>
            <a:ext cx="5222326" cy="8614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1100"/>
              <a:t>Early Years and Key stage 1 </a:t>
            </a:r>
          </a:p>
          <a:p>
            <a:pPr>
              <a:lnSpc>
                <a:spcPct val="90000"/>
              </a:lnSpc>
            </a:pPr>
            <a:r>
              <a:rPr lang="en-GB" sz="1100"/>
              <a:t>Parent Information Evening</a:t>
            </a:r>
          </a:p>
          <a:p>
            <a:pPr>
              <a:lnSpc>
                <a:spcPct val="90000"/>
              </a:lnSpc>
            </a:pPr>
            <a:r>
              <a:rPr lang="en-GB" sz="1100"/>
              <a:t>Wednesday 13</a:t>
            </a:r>
            <a:r>
              <a:rPr lang="en-GB" sz="1100" baseline="30000"/>
              <a:t>th</a:t>
            </a:r>
            <a:r>
              <a:rPr lang="en-GB" sz="1100"/>
              <a:t> October 2021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2CD687-9B1B-400F-9317-1773C479B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577807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62581A69-760E-4242-A490-88E2EAD01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5692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9E06EEF-D23D-4876-A388-E8B62D6EC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380607" y="2756642"/>
            <a:ext cx="6858000" cy="1344715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14087D27-1F22-4C89-A092-361D83E2E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40" y="2122250"/>
            <a:ext cx="2936836" cy="284209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121662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74A78-C871-4C34-A822-FB8F355D6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Reading Practise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7A793-9BAE-405F-8176-1CE270CC8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209801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Children read 3 times a week with the class teacher</a:t>
            </a:r>
          </a:p>
          <a:p>
            <a:pPr marL="0" indent="0">
              <a:buNone/>
            </a:pPr>
            <a:r>
              <a:rPr lang="en-GB" sz="2400" dirty="0"/>
              <a:t>Books follow the letters and sounds taught</a:t>
            </a:r>
          </a:p>
          <a:p>
            <a:pPr marL="0" indent="0">
              <a:buNone/>
            </a:pPr>
            <a:r>
              <a:rPr lang="en-GB" sz="2400" dirty="0"/>
              <a:t>1- To support fluency and decoding of the text</a:t>
            </a:r>
          </a:p>
          <a:p>
            <a:pPr marL="0" indent="0">
              <a:buNone/>
            </a:pPr>
            <a:r>
              <a:rPr lang="en-GB" sz="2400" dirty="0"/>
              <a:t>2- To develop prosody of reading- speech, expression</a:t>
            </a:r>
          </a:p>
          <a:p>
            <a:pPr marL="0" indent="0">
              <a:buNone/>
            </a:pPr>
            <a:r>
              <a:rPr lang="en-GB" sz="2400" dirty="0"/>
              <a:t>3- comprehension- a deeper understanding of the text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154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42000"/>
                <a:hueMod val="42000"/>
                <a:satMod val="124000"/>
                <a:lumMod val="62000"/>
              </a:schemeClr>
              <a:schemeClr val="bg2">
                <a:tint val="96000"/>
                <a:satMod val="13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BED40652-2041-40A8-BD19-217432266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3F9E3962-D4A6-4AE1-88E9-74BCE5EB8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41" name="Oval 40">
            <a:extLst>
              <a:ext uri="{FF2B5EF4-FFF2-40B4-BE49-F238E27FC236}">
                <a16:creationId xmlns:a16="http://schemas.microsoft.com/office/drawing/2014/main" id="{4C6C9A81-EBD8-4A7D-BE1B-7520E2A46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9C71F41-5AA1-428C-A1E3-0BD5A7691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8AA17048-7FB7-46CB-B99B-8D9D66ECA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1CFBC036-F1E2-42B1-B205-11560583B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Freeform 7">
            <a:extLst>
              <a:ext uri="{FF2B5EF4-FFF2-40B4-BE49-F238E27FC236}">
                <a16:creationId xmlns:a16="http://schemas.microsoft.com/office/drawing/2014/main" id="{966769EA-1CF6-49C5-831A-1DB60240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19E2261-DCB1-4A20-A181-D7A1317A4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E4836EF5-86F1-40AB-A047-825B6C374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296A81-F696-461C-9F9B-B038B508363C}"/>
              </a:ext>
            </a:extLst>
          </p:cNvPr>
          <p:cNvSpPr txBox="1"/>
          <p:nvPr/>
        </p:nvSpPr>
        <p:spPr>
          <a:xfrm>
            <a:off x="648931" y="2548281"/>
            <a:ext cx="7153602" cy="3658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To develop a consistent and systematic approach to teaching phonics throughout the school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All teachers and TA’s to be trained in delivering a consistent phonics lesson.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6520B844-500F-415B-A6FD-06103CED5D6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7939" b="2"/>
          <a:stretch/>
        </p:blipFill>
        <p:spPr>
          <a:xfrm>
            <a:off x="8129872" y="2585106"/>
            <a:ext cx="3413671" cy="358836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193633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CA601-084C-410F-883C-2169ECB24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20" y="530619"/>
            <a:ext cx="9404723" cy="1400530"/>
          </a:xfrm>
        </p:spPr>
        <p:txBody>
          <a:bodyPr/>
          <a:lstStyle/>
          <a:p>
            <a:pPr algn="ctr"/>
            <a:r>
              <a:rPr lang="en-GB" dirty="0"/>
              <a:t>Letters and Sounds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31426-59BF-49C6-8920-502718BE6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/>
              <a:t>Phase 1                Phase 2/3/4        Phase 4/5</a:t>
            </a:r>
          </a:p>
          <a:p>
            <a:pPr marL="0" indent="0">
              <a:buNone/>
            </a:pPr>
            <a:r>
              <a:rPr lang="en-GB" sz="3200" dirty="0"/>
              <a:t>                                                                  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987CE85F-89C8-4883-A2F7-FC7DE323E716}"/>
              </a:ext>
            </a:extLst>
          </p:cNvPr>
          <p:cNvSpPr/>
          <p:nvPr/>
        </p:nvSpPr>
        <p:spPr>
          <a:xfrm>
            <a:off x="1607018" y="293735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355B66-4A2E-4529-B554-3826946B8D64}"/>
              </a:ext>
            </a:extLst>
          </p:cNvPr>
          <p:cNvSpPr txBox="1"/>
          <p:nvPr/>
        </p:nvSpPr>
        <p:spPr>
          <a:xfrm>
            <a:off x="1065223" y="4115431"/>
            <a:ext cx="1740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Nursery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F274B7FD-19BF-404B-BD90-656F17DC4D28}"/>
              </a:ext>
            </a:extLst>
          </p:cNvPr>
          <p:cNvSpPr/>
          <p:nvPr/>
        </p:nvSpPr>
        <p:spPr>
          <a:xfrm>
            <a:off x="5649238" y="294361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C34ED5D-2617-4851-862B-25499F8DE5E0}"/>
              </a:ext>
            </a:extLst>
          </p:cNvPr>
          <p:cNvSpPr/>
          <p:nvPr/>
        </p:nvSpPr>
        <p:spPr>
          <a:xfrm>
            <a:off x="8830849" y="294361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3381E0-748D-4242-972F-F54C645F83A9}"/>
              </a:ext>
            </a:extLst>
          </p:cNvPr>
          <p:cNvSpPr txBox="1"/>
          <p:nvPr/>
        </p:nvSpPr>
        <p:spPr>
          <a:xfrm>
            <a:off x="4647157" y="4150658"/>
            <a:ext cx="23423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Reception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2978DB-4626-43B3-8822-018DA4D3C14B}"/>
              </a:ext>
            </a:extLst>
          </p:cNvPr>
          <p:cNvSpPr txBox="1"/>
          <p:nvPr/>
        </p:nvSpPr>
        <p:spPr>
          <a:xfrm>
            <a:off x="5636712" y="296240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50B0CF-FEC5-4434-ACE8-19E793F6AA8E}"/>
              </a:ext>
            </a:extLst>
          </p:cNvPr>
          <p:cNvSpPr txBox="1"/>
          <p:nvPr/>
        </p:nvSpPr>
        <p:spPr>
          <a:xfrm>
            <a:off x="1640713" y="3099957"/>
            <a:ext cx="75353" cy="23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0F53DB-7598-4161-84F3-D918E8F55C21}"/>
              </a:ext>
            </a:extLst>
          </p:cNvPr>
          <p:cNvSpPr txBox="1"/>
          <p:nvPr/>
        </p:nvSpPr>
        <p:spPr>
          <a:xfrm>
            <a:off x="8353839" y="4115430"/>
            <a:ext cx="2229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Year 1</a:t>
            </a:r>
          </a:p>
        </p:txBody>
      </p:sp>
    </p:spTree>
    <p:extLst>
      <p:ext uri="{BB962C8B-B14F-4D97-AF65-F5344CB8AC3E}">
        <p14:creationId xmlns:p14="http://schemas.microsoft.com/office/powerpoint/2010/main" val="136008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D7A60-CFCE-4A95-BFF2-DED2D8F7F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Phase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72C66-23ED-4506-B344-6387E0D0E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501772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Phase One activities are arranged under the following seven aspects.</a:t>
            </a:r>
          </a:p>
          <a:p>
            <a:pPr marL="0" indent="0">
              <a:buNone/>
            </a:pPr>
            <a:r>
              <a:rPr lang="en-GB" b="1" dirty="0"/>
              <a:t>Aspect 1: </a:t>
            </a:r>
            <a:r>
              <a:rPr lang="en-GB" dirty="0"/>
              <a:t>General sound discrimination – environmental sounds    </a:t>
            </a:r>
            <a:r>
              <a:rPr lang="en-GB" b="1" dirty="0"/>
              <a:t>Aspect 2: </a:t>
            </a:r>
            <a:r>
              <a:rPr lang="en-GB" dirty="0"/>
              <a:t>General sound discrimination – instrumental sounds </a:t>
            </a:r>
          </a:p>
          <a:p>
            <a:pPr marL="0" indent="0">
              <a:buNone/>
            </a:pPr>
            <a:r>
              <a:rPr lang="en-GB" b="1" dirty="0"/>
              <a:t>Aspect 3</a:t>
            </a:r>
            <a:r>
              <a:rPr lang="en-GB" dirty="0"/>
              <a:t>: General sound discrimination – body percussion  </a:t>
            </a:r>
          </a:p>
          <a:p>
            <a:pPr marL="0" indent="0">
              <a:buNone/>
            </a:pPr>
            <a:r>
              <a:rPr lang="en-GB" b="1" dirty="0"/>
              <a:t>Aspect 4</a:t>
            </a:r>
            <a:r>
              <a:rPr lang="en-GB" dirty="0"/>
              <a:t>: Rhythm and rhyme </a:t>
            </a:r>
          </a:p>
          <a:p>
            <a:pPr marL="0" indent="0">
              <a:buNone/>
            </a:pPr>
            <a:r>
              <a:rPr lang="en-GB" b="1" dirty="0"/>
              <a:t>Aspect 5</a:t>
            </a:r>
            <a:r>
              <a:rPr lang="en-GB" dirty="0"/>
              <a:t>: Alliteration </a:t>
            </a:r>
          </a:p>
          <a:p>
            <a:pPr marL="0" indent="0">
              <a:buNone/>
            </a:pPr>
            <a:r>
              <a:rPr lang="en-GB" b="1" dirty="0"/>
              <a:t>Aspect 6: </a:t>
            </a:r>
            <a:r>
              <a:rPr lang="en-GB" dirty="0"/>
              <a:t>Voice sounds </a:t>
            </a:r>
          </a:p>
          <a:p>
            <a:pPr marL="0" indent="0">
              <a:buNone/>
            </a:pPr>
            <a:r>
              <a:rPr lang="en-GB" b="1" dirty="0"/>
              <a:t>Aspect 7</a:t>
            </a:r>
            <a:r>
              <a:rPr lang="en-GB" dirty="0"/>
              <a:t>: Oral blending and segmenting</a:t>
            </a:r>
          </a:p>
        </p:txBody>
      </p:sp>
    </p:spTree>
    <p:extLst>
      <p:ext uri="{BB962C8B-B14F-4D97-AF65-F5344CB8AC3E}">
        <p14:creationId xmlns:p14="http://schemas.microsoft.com/office/powerpoint/2010/main" val="2930200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A2F12-F165-45C7-AC13-C66F81FDC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Phase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1F995-6367-48DE-8C79-B24F1E60D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331259"/>
            <a:ext cx="8946541" cy="498185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3600" dirty="0"/>
              <a:t>Introduction of the initial sounds and oral blending of sounds</a:t>
            </a:r>
          </a:p>
          <a:p>
            <a:pPr marL="0" indent="0">
              <a:buNone/>
            </a:pPr>
            <a:r>
              <a:rPr lang="en-GB" sz="4000" b="1" u="sng" dirty="0"/>
              <a:t>Autumn 1</a:t>
            </a:r>
            <a:r>
              <a:rPr lang="en-GB" sz="4000" dirty="0"/>
              <a:t> </a:t>
            </a:r>
            <a:r>
              <a:rPr lang="en-GB" sz="4000" dirty="0" err="1"/>
              <a:t>s,a,t,p,I,n,m,d,g,o,c,k,ck,e,u,r,h,b,f,l</a:t>
            </a:r>
            <a:endParaRPr lang="en-GB" sz="4000" dirty="0"/>
          </a:p>
          <a:p>
            <a:pPr marL="0" indent="0">
              <a:buNone/>
            </a:pPr>
            <a:r>
              <a:rPr lang="en-GB" sz="4000" b="1" u="sng" dirty="0"/>
              <a:t>Autumn 2</a:t>
            </a:r>
            <a:r>
              <a:rPr lang="en-GB" sz="4000" dirty="0"/>
              <a:t> </a:t>
            </a:r>
            <a:r>
              <a:rPr lang="en-GB" sz="4000" dirty="0" err="1"/>
              <a:t>j,v,w,x,y,z,qu,th,ch,sh,ng,nk</a:t>
            </a:r>
            <a:endParaRPr lang="en-GB" sz="4000" dirty="0"/>
          </a:p>
          <a:p>
            <a:pPr marL="0" indent="0">
              <a:buNone/>
            </a:pPr>
            <a:endParaRPr lang="en-GB" sz="4000" dirty="0"/>
          </a:p>
          <a:p>
            <a:pPr marL="0" indent="0">
              <a:buNone/>
            </a:pPr>
            <a:r>
              <a:rPr lang="en-GB" sz="4000" dirty="0"/>
              <a:t>NB: </a:t>
            </a:r>
            <a:r>
              <a:rPr lang="en-GB" sz="4000" b="1" dirty="0"/>
              <a:t>Correct pronunciation of sounds </a:t>
            </a:r>
          </a:p>
        </p:txBody>
      </p:sp>
    </p:spTree>
    <p:extLst>
      <p:ext uri="{BB962C8B-B14F-4D97-AF65-F5344CB8AC3E}">
        <p14:creationId xmlns:p14="http://schemas.microsoft.com/office/powerpoint/2010/main" val="3499664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B9571-C4BF-4023-93B7-79D91B7C0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Phase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5A006-249D-4C62-A111-B67737984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389039"/>
            <a:ext cx="8946541" cy="459840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3200" b="1" u="sng" dirty="0"/>
              <a:t>Reception Spring 1</a:t>
            </a:r>
          </a:p>
          <a:p>
            <a:pPr marL="0" indent="0">
              <a:buNone/>
            </a:pPr>
            <a:r>
              <a:rPr lang="en-GB" dirty="0"/>
              <a:t>Digraphs-ai, </a:t>
            </a:r>
            <a:r>
              <a:rPr lang="en-GB" dirty="0" err="1"/>
              <a:t>ee</a:t>
            </a:r>
            <a:r>
              <a:rPr lang="en-GB" dirty="0"/>
              <a:t>, </a:t>
            </a:r>
            <a:r>
              <a:rPr lang="en-GB" dirty="0" err="1"/>
              <a:t>oa</a:t>
            </a:r>
            <a:r>
              <a:rPr lang="en-GB" dirty="0"/>
              <a:t>, </a:t>
            </a:r>
            <a:r>
              <a:rPr lang="en-GB" dirty="0" err="1"/>
              <a:t>oo</a:t>
            </a:r>
            <a:r>
              <a:rPr lang="en-GB" dirty="0"/>
              <a:t>, </a:t>
            </a:r>
            <a:r>
              <a:rPr lang="en-GB" dirty="0" err="1"/>
              <a:t>oo</a:t>
            </a:r>
            <a:r>
              <a:rPr lang="en-GB" dirty="0"/>
              <a:t>, </a:t>
            </a:r>
            <a:r>
              <a:rPr lang="en-GB" dirty="0" err="1"/>
              <a:t>ar</a:t>
            </a:r>
            <a:r>
              <a:rPr lang="en-GB" dirty="0"/>
              <a:t>, </a:t>
            </a:r>
            <a:r>
              <a:rPr lang="en-GB" dirty="0" err="1"/>
              <a:t>ur</a:t>
            </a:r>
            <a:r>
              <a:rPr lang="en-GB" dirty="0"/>
              <a:t>, ow, oi,  er</a:t>
            </a:r>
          </a:p>
          <a:p>
            <a:pPr marL="0" indent="0">
              <a:buNone/>
            </a:pPr>
            <a:r>
              <a:rPr lang="en-GB" dirty="0"/>
              <a:t>Trigraphs- </a:t>
            </a:r>
            <a:r>
              <a:rPr lang="en-GB" dirty="0" err="1"/>
              <a:t>igh</a:t>
            </a:r>
            <a:r>
              <a:rPr lang="en-GB" dirty="0"/>
              <a:t>, ear, air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200" b="1" u="sng" dirty="0"/>
              <a:t>Reception Spring 2</a:t>
            </a:r>
          </a:p>
          <a:p>
            <a:pPr marL="0" indent="0">
              <a:buNone/>
            </a:pPr>
            <a:r>
              <a:rPr lang="en-GB" dirty="0"/>
              <a:t>Review of phase 3 sounds</a:t>
            </a:r>
          </a:p>
          <a:p>
            <a:pPr marL="0" indent="0">
              <a:buNone/>
            </a:pPr>
            <a:r>
              <a:rPr lang="en-GB" dirty="0"/>
              <a:t>Words with double letters</a:t>
            </a:r>
          </a:p>
          <a:p>
            <a:pPr marL="0" indent="0">
              <a:buNone/>
            </a:pPr>
            <a:r>
              <a:rPr lang="en-GB" dirty="0"/>
              <a:t>Words with two or more digraphs</a:t>
            </a:r>
          </a:p>
          <a:p>
            <a:pPr marL="0" indent="0">
              <a:buNone/>
            </a:pPr>
            <a:r>
              <a:rPr lang="en-GB" dirty="0"/>
              <a:t>Words ending in </a:t>
            </a:r>
            <a:r>
              <a:rPr lang="en-GB" dirty="0" err="1"/>
              <a:t>ing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Words with s in the middle /z/</a:t>
            </a:r>
          </a:p>
          <a:p>
            <a:pPr marL="0" indent="0">
              <a:buNone/>
            </a:pPr>
            <a:r>
              <a:rPr lang="en-GB" dirty="0"/>
              <a:t>Words ending in s with –es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0708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58FE4-7EE5-405D-9A90-97370CD81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Phase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5D5A5-EF30-4E6A-B67A-E83301A82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338251"/>
            <a:ext cx="8946541" cy="3910148"/>
          </a:xfrm>
        </p:spPr>
        <p:txBody>
          <a:bodyPr>
            <a:normAutofit/>
          </a:bodyPr>
          <a:lstStyle/>
          <a:p>
            <a:r>
              <a:rPr lang="en-GB" b="1" dirty="0" err="1"/>
              <a:t>cvcc</a:t>
            </a:r>
            <a:r>
              <a:rPr lang="en-GB" b="1" dirty="0"/>
              <a:t> words – </a:t>
            </a:r>
            <a:r>
              <a:rPr lang="en-GB" dirty="0"/>
              <a:t>left, wind, jump</a:t>
            </a:r>
          </a:p>
          <a:p>
            <a:r>
              <a:rPr lang="en-GB" b="1" dirty="0" err="1"/>
              <a:t>ccvc</a:t>
            </a:r>
            <a:r>
              <a:rPr lang="en-GB" b="1" dirty="0"/>
              <a:t> words -</a:t>
            </a:r>
            <a:r>
              <a:rPr lang="en-GB" dirty="0"/>
              <a:t> stop, flip, skin</a:t>
            </a:r>
          </a:p>
          <a:p>
            <a:r>
              <a:rPr lang="en-GB" b="1" dirty="0" err="1"/>
              <a:t>ccvcc</a:t>
            </a:r>
            <a:r>
              <a:rPr lang="en-GB" b="1" dirty="0"/>
              <a:t> words </a:t>
            </a:r>
            <a:r>
              <a:rPr lang="en-GB" dirty="0"/>
              <a:t>- drink, twist, frost</a:t>
            </a:r>
          </a:p>
          <a:p>
            <a:r>
              <a:rPr lang="en-GB" b="1" dirty="0" err="1"/>
              <a:t>cccvc</a:t>
            </a:r>
            <a:r>
              <a:rPr lang="en-GB" b="1" dirty="0"/>
              <a:t> words </a:t>
            </a:r>
            <a:r>
              <a:rPr lang="en-GB" dirty="0"/>
              <a:t>- strap, split, street</a:t>
            </a:r>
          </a:p>
          <a:p>
            <a:r>
              <a:rPr lang="en-GB" b="1" dirty="0" err="1"/>
              <a:t>cccvcc</a:t>
            </a:r>
            <a:r>
              <a:rPr lang="en-GB" b="1" dirty="0"/>
              <a:t> words </a:t>
            </a:r>
            <a:r>
              <a:rPr lang="en-GB" dirty="0"/>
              <a:t>- splint, strand, scrunch</a:t>
            </a:r>
          </a:p>
          <a:p>
            <a:r>
              <a:rPr lang="en-GB" b="1" dirty="0"/>
              <a:t>Compound words </a:t>
            </a:r>
            <a:r>
              <a:rPr lang="en-GB" dirty="0"/>
              <a:t>- sandpit, rooftop, bedroom</a:t>
            </a:r>
          </a:p>
          <a:p>
            <a:r>
              <a:rPr lang="en-GB" dirty="0"/>
              <a:t>Root words ending in - </a:t>
            </a:r>
            <a:r>
              <a:rPr lang="en-GB" dirty="0" err="1"/>
              <a:t>ing</a:t>
            </a:r>
            <a:r>
              <a:rPr lang="en-GB" dirty="0"/>
              <a:t>, ed, </a:t>
            </a:r>
            <a:r>
              <a:rPr lang="en-GB" dirty="0" err="1"/>
              <a:t>er</a:t>
            </a:r>
            <a:r>
              <a:rPr lang="en-GB" dirty="0"/>
              <a:t>, </a:t>
            </a:r>
            <a:r>
              <a:rPr lang="en-GB" dirty="0" err="1"/>
              <a:t>est</a:t>
            </a:r>
            <a:r>
              <a:rPr lang="en-GB" dirty="0"/>
              <a:t>,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7464" y="1152983"/>
            <a:ext cx="104110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/>
              <a:t>Reception Summer 1 and Summer 2</a:t>
            </a:r>
          </a:p>
          <a:p>
            <a:r>
              <a:rPr lang="en-GB" sz="3200" b="1" u="sng" dirty="0"/>
              <a:t>Revisited Year 1 Autumn 1 (alongside phase 3</a:t>
            </a:r>
            <a:r>
              <a:rPr lang="en-GB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40545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8543D-E358-43E0-9E2B-07AE54C19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263648"/>
            <a:ext cx="9404723" cy="1400530"/>
          </a:xfrm>
        </p:spPr>
        <p:txBody>
          <a:bodyPr/>
          <a:lstStyle/>
          <a:p>
            <a:pPr algn="ctr"/>
            <a:r>
              <a:rPr lang="en-GB" b="1" u="sng" dirty="0"/>
              <a:t>Phase 5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A6519-36E9-4DC9-B4ED-FA41371E8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2052918"/>
            <a:ext cx="2672837" cy="419548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982" y="1040387"/>
            <a:ext cx="3833030" cy="56093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7491" y="1040387"/>
            <a:ext cx="3853542" cy="5658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431383" y="2207623"/>
            <a:ext cx="23905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/>
              <a:t>Year 1</a:t>
            </a:r>
          </a:p>
          <a:p>
            <a:endParaRPr lang="en-GB" sz="2800" u="sng" dirty="0"/>
          </a:p>
          <a:p>
            <a:r>
              <a:rPr lang="en-GB" sz="2800" u="sng" dirty="0"/>
              <a:t>Autumn 2, Spring 1 and 2 and Summer 1. </a:t>
            </a:r>
          </a:p>
        </p:txBody>
      </p:sp>
    </p:spTree>
    <p:extLst>
      <p:ext uri="{BB962C8B-B14F-4D97-AF65-F5344CB8AC3E}">
        <p14:creationId xmlns:p14="http://schemas.microsoft.com/office/powerpoint/2010/main" val="3425481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EAE6-089B-4BEB-9F49-184B7844F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Keep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DAB04-2482-4449-9007-C6412335D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32412"/>
            <a:ext cx="8946541" cy="491598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Additional lesson everyday to ensure children keep up with the </a:t>
            </a:r>
          </a:p>
          <a:p>
            <a:pPr marL="0" indent="0">
              <a:buNone/>
            </a:pPr>
            <a:r>
              <a:rPr lang="en-GB" dirty="0"/>
              <a:t>Sounds</a:t>
            </a:r>
          </a:p>
          <a:p>
            <a:pPr marL="0" indent="0">
              <a:buNone/>
            </a:pPr>
            <a:r>
              <a:rPr lang="en-GB" dirty="0"/>
              <a:t>Blending </a:t>
            </a:r>
          </a:p>
          <a:p>
            <a:pPr marL="0" indent="0">
              <a:buNone/>
            </a:pPr>
            <a:r>
              <a:rPr lang="en-GB" dirty="0"/>
              <a:t>Segmenting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Children are observed and chosen for keep up sessions daily to ensure that they continue to access the new sounds and revisit sounds covered previously.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Sessions are carried out by our trained teaching assistants and they last no more that 10 minutes.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7583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205</TotalTime>
  <Words>474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Little Wandle Letters and Sounds</vt:lpstr>
      <vt:lpstr>PowerPoint Presentation</vt:lpstr>
      <vt:lpstr>Letters and Sounds</vt:lpstr>
      <vt:lpstr>Phase One</vt:lpstr>
      <vt:lpstr>Phase 2</vt:lpstr>
      <vt:lpstr>Phase 3</vt:lpstr>
      <vt:lpstr>Phase 4</vt:lpstr>
      <vt:lpstr>Phase 5  </vt:lpstr>
      <vt:lpstr>Keep up</vt:lpstr>
      <vt:lpstr>Reading Practise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Wandle Letters and Sounds</dc:title>
  <dc:creator>Pam Edwards</dc:creator>
  <cp:lastModifiedBy>Tilston Primary Head</cp:lastModifiedBy>
  <cp:revision>7</cp:revision>
  <dcterms:created xsi:type="dcterms:W3CDTF">2021-10-11T17:18:44Z</dcterms:created>
  <dcterms:modified xsi:type="dcterms:W3CDTF">2021-10-13T18:38:04Z</dcterms:modified>
</cp:coreProperties>
</file>