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8" r:id="rId3"/>
    <p:sldId id="269" r:id="rId4"/>
    <p:sldId id="276" r:id="rId5"/>
    <p:sldId id="279" r:id="rId6"/>
    <p:sldId id="259" r:id="rId7"/>
    <p:sldId id="275" r:id="rId8"/>
    <p:sldId id="263" r:id="rId9"/>
    <p:sldId id="277" r:id="rId10"/>
    <p:sldId id="262" r:id="rId11"/>
    <p:sldId id="268" r:id="rId12"/>
    <p:sldId id="267" r:id="rId13"/>
    <p:sldId id="261" r:id="rId14"/>
    <p:sldId id="264" r:id="rId15"/>
    <p:sldId id="265" r:id="rId16"/>
    <p:sldId id="266" r:id="rId17"/>
    <p:sldId id="272" r:id="rId18"/>
    <p:sldId id="260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m Edwards" initials="PE" lastIdx="0" clrIdx="0">
    <p:extLst>
      <p:ext uri="{19B8F6BF-5375-455C-9EA6-DF929625EA0E}">
        <p15:presenceInfo xmlns:p15="http://schemas.microsoft.com/office/powerpoint/2012/main" userId="Pam Edward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55" autoAdjust="0"/>
    <p:restoredTop sz="94660"/>
  </p:normalViewPr>
  <p:slideViewPr>
    <p:cSldViewPr snapToGrid="0">
      <p:cViewPr varScale="1">
        <p:scale>
          <a:sx n="71" d="100"/>
          <a:sy n="71" d="100"/>
        </p:scale>
        <p:origin x="72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69F489-A315-4CB2-961D-224A0F88EC11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F948E1D3-9762-4102-9030-B20A1BF567CF}">
      <dgm:prSet/>
      <dgm:spPr/>
      <dgm:t>
        <a:bodyPr/>
        <a:lstStyle/>
        <a:p>
          <a:r>
            <a:rPr lang="en-GB" b="1"/>
            <a:t>ELG: Number</a:t>
          </a:r>
          <a:endParaRPr lang="en-US"/>
        </a:p>
      </dgm:t>
    </dgm:pt>
    <dgm:pt modelId="{899D9F99-E375-4E93-81AA-9D6937B96DE6}" type="parTrans" cxnId="{A916E4AB-570C-4829-8124-D73122788E77}">
      <dgm:prSet/>
      <dgm:spPr/>
      <dgm:t>
        <a:bodyPr/>
        <a:lstStyle/>
        <a:p>
          <a:endParaRPr lang="en-US"/>
        </a:p>
      </dgm:t>
    </dgm:pt>
    <dgm:pt modelId="{E773FFFB-34EF-4B20-9157-B04D8C0ADBB9}" type="sibTrans" cxnId="{A916E4AB-570C-4829-8124-D73122788E77}">
      <dgm:prSet/>
      <dgm:spPr/>
      <dgm:t>
        <a:bodyPr/>
        <a:lstStyle/>
        <a:p>
          <a:endParaRPr lang="en-US"/>
        </a:p>
      </dgm:t>
    </dgm:pt>
    <dgm:pt modelId="{47A52A01-CAF5-4600-A0C1-14E38E25DEBD}">
      <dgm:prSet/>
      <dgm:spPr/>
      <dgm:t>
        <a:bodyPr/>
        <a:lstStyle/>
        <a:p>
          <a:r>
            <a:rPr lang="en-GB"/>
            <a:t>Children at the expected level of development will:</a:t>
          </a:r>
          <a:endParaRPr lang="en-US"/>
        </a:p>
      </dgm:t>
    </dgm:pt>
    <dgm:pt modelId="{754C501A-4856-4800-A017-8EC482ED1FB1}" type="parTrans" cxnId="{D8B063E8-75D0-434B-8BAE-2FE95B3F901B}">
      <dgm:prSet/>
      <dgm:spPr/>
      <dgm:t>
        <a:bodyPr/>
        <a:lstStyle/>
        <a:p>
          <a:endParaRPr lang="en-US"/>
        </a:p>
      </dgm:t>
    </dgm:pt>
    <dgm:pt modelId="{BEF9DA6A-56BC-4CD8-AB3A-84A377839838}" type="sibTrans" cxnId="{D8B063E8-75D0-434B-8BAE-2FE95B3F901B}">
      <dgm:prSet/>
      <dgm:spPr/>
      <dgm:t>
        <a:bodyPr/>
        <a:lstStyle/>
        <a:p>
          <a:endParaRPr lang="en-US"/>
        </a:p>
      </dgm:t>
    </dgm:pt>
    <dgm:pt modelId="{5BCE72ED-6056-466A-A8EE-A46C84798BE6}">
      <dgm:prSet/>
      <dgm:spPr/>
      <dgm:t>
        <a:bodyPr/>
        <a:lstStyle/>
        <a:p>
          <a:r>
            <a:rPr lang="en-GB"/>
            <a:t>Have a deep understanding of number to 10, including the composition of each number</a:t>
          </a:r>
          <a:endParaRPr lang="en-US"/>
        </a:p>
      </dgm:t>
    </dgm:pt>
    <dgm:pt modelId="{4A745275-D15D-4632-93FD-9169155AA6D2}" type="parTrans" cxnId="{0C5AA122-DB24-43F4-AA20-69DAC2139CA5}">
      <dgm:prSet/>
      <dgm:spPr/>
      <dgm:t>
        <a:bodyPr/>
        <a:lstStyle/>
        <a:p>
          <a:endParaRPr lang="en-US"/>
        </a:p>
      </dgm:t>
    </dgm:pt>
    <dgm:pt modelId="{1C8984F4-DC2F-44CB-8E0C-2E27C0E2D64E}" type="sibTrans" cxnId="{0C5AA122-DB24-43F4-AA20-69DAC2139CA5}">
      <dgm:prSet/>
      <dgm:spPr/>
      <dgm:t>
        <a:bodyPr/>
        <a:lstStyle/>
        <a:p>
          <a:endParaRPr lang="en-US"/>
        </a:p>
      </dgm:t>
    </dgm:pt>
    <dgm:pt modelId="{C89ACA45-0002-4676-A1E3-66C33A24BC35}">
      <dgm:prSet/>
      <dgm:spPr/>
      <dgm:t>
        <a:bodyPr/>
        <a:lstStyle/>
        <a:p>
          <a:r>
            <a:rPr lang="en-GB"/>
            <a:t>Subitise(recognise quantities without counting) up to 5</a:t>
          </a:r>
          <a:endParaRPr lang="en-US"/>
        </a:p>
      </dgm:t>
    </dgm:pt>
    <dgm:pt modelId="{8CAAED86-74C3-4B7C-88FB-405C198A702D}" type="parTrans" cxnId="{A683399F-33AF-4F08-9C86-F6BFB52FD394}">
      <dgm:prSet/>
      <dgm:spPr/>
      <dgm:t>
        <a:bodyPr/>
        <a:lstStyle/>
        <a:p>
          <a:endParaRPr lang="en-US"/>
        </a:p>
      </dgm:t>
    </dgm:pt>
    <dgm:pt modelId="{2E93F3D7-B75D-4C8B-AF2F-81EB5270BA70}" type="sibTrans" cxnId="{A683399F-33AF-4F08-9C86-F6BFB52FD394}">
      <dgm:prSet/>
      <dgm:spPr/>
      <dgm:t>
        <a:bodyPr/>
        <a:lstStyle/>
        <a:p>
          <a:endParaRPr lang="en-US"/>
        </a:p>
      </dgm:t>
    </dgm:pt>
    <dgm:pt modelId="{29F7FAEC-129C-4A61-BF31-782D37F71F51}">
      <dgm:prSet/>
      <dgm:spPr/>
      <dgm:t>
        <a:bodyPr/>
        <a:lstStyle/>
        <a:p>
          <a:r>
            <a:rPr lang="en-GB"/>
            <a:t>Automatically recall (without reference to rhymes, counting or other aids) number bonds to 5(including subtraction facts) and some number bond to 10, including double facts.</a:t>
          </a:r>
          <a:endParaRPr lang="en-US"/>
        </a:p>
      </dgm:t>
    </dgm:pt>
    <dgm:pt modelId="{29B09EF0-8F14-47A8-92AB-C61BBC6738B8}" type="parTrans" cxnId="{0AE03119-503E-4113-A459-8AC34C5816CF}">
      <dgm:prSet/>
      <dgm:spPr/>
      <dgm:t>
        <a:bodyPr/>
        <a:lstStyle/>
        <a:p>
          <a:endParaRPr lang="en-US"/>
        </a:p>
      </dgm:t>
    </dgm:pt>
    <dgm:pt modelId="{272C4B58-3210-4F31-A85E-685CF05E5149}" type="sibTrans" cxnId="{0AE03119-503E-4113-A459-8AC34C5816CF}">
      <dgm:prSet/>
      <dgm:spPr/>
      <dgm:t>
        <a:bodyPr/>
        <a:lstStyle/>
        <a:p>
          <a:endParaRPr lang="en-US"/>
        </a:p>
      </dgm:t>
    </dgm:pt>
    <dgm:pt modelId="{C1D47F1E-3DA8-465B-9D46-9CA11F9036DA}">
      <dgm:prSet/>
      <dgm:spPr/>
      <dgm:t>
        <a:bodyPr/>
        <a:lstStyle/>
        <a:p>
          <a:r>
            <a:rPr lang="en-GB" b="1"/>
            <a:t>ELG: Numerical Patterns</a:t>
          </a:r>
          <a:endParaRPr lang="en-US"/>
        </a:p>
      </dgm:t>
    </dgm:pt>
    <dgm:pt modelId="{864755FE-CA6F-4FC0-9806-543D9B75CDFC}" type="parTrans" cxnId="{603FC639-9C51-4334-811A-AD656DE446B1}">
      <dgm:prSet/>
      <dgm:spPr/>
      <dgm:t>
        <a:bodyPr/>
        <a:lstStyle/>
        <a:p>
          <a:endParaRPr lang="en-US"/>
        </a:p>
      </dgm:t>
    </dgm:pt>
    <dgm:pt modelId="{E629C2A4-194A-43F1-BA4A-52DBCF2C03FA}" type="sibTrans" cxnId="{603FC639-9C51-4334-811A-AD656DE446B1}">
      <dgm:prSet/>
      <dgm:spPr/>
      <dgm:t>
        <a:bodyPr/>
        <a:lstStyle/>
        <a:p>
          <a:endParaRPr lang="en-US"/>
        </a:p>
      </dgm:t>
    </dgm:pt>
    <dgm:pt modelId="{5BA0ADC9-99EF-4B4E-88F3-337B7B4D66C0}">
      <dgm:prSet/>
      <dgm:spPr/>
      <dgm:t>
        <a:bodyPr/>
        <a:lstStyle/>
        <a:p>
          <a:r>
            <a:rPr lang="en-GB"/>
            <a:t>Children at the expected level of development will:</a:t>
          </a:r>
          <a:endParaRPr lang="en-US"/>
        </a:p>
      </dgm:t>
    </dgm:pt>
    <dgm:pt modelId="{E52070CF-8E5D-4384-A6D4-5E94F7340246}" type="parTrans" cxnId="{CB0AE50A-C9C9-4D22-A420-B06649736446}">
      <dgm:prSet/>
      <dgm:spPr/>
      <dgm:t>
        <a:bodyPr/>
        <a:lstStyle/>
        <a:p>
          <a:endParaRPr lang="en-US"/>
        </a:p>
      </dgm:t>
    </dgm:pt>
    <dgm:pt modelId="{4130DAB7-6D0B-4021-A69E-5F7A190B55EB}" type="sibTrans" cxnId="{CB0AE50A-C9C9-4D22-A420-B06649736446}">
      <dgm:prSet/>
      <dgm:spPr/>
      <dgm:t>
        <a:bodyPr/>
        <a:lstStyle/>
        <a:p>
          <a:endParaRPr lang="en-US"/>
        </a:p>
      </dgm:t>
    </dgm:pt>
    <dgm:pt modelId="{465BD893-6109-4090-A7E0-16D386CE8FF4}">
      <dgm:prSet/>
      <dgm:spPr/>
      <dgm:t>
        <a:bodyPr/>
        <a:lstStyle/>
        <a:p>
          <a:r>
            <a:rPr lang="en-GB"/>
            <a:t>Verbally count beyond 20, recognising the pattern of the counting system</a:t>
          </a:r>
          <a:endParaRPr lang="en-US"/>
        </a:p>
      </dgm:t>
    </dgm:pt>
    <dgm:pt modelId="{F0382D5E-486E-4429-A47B-83A6A75C9AF9}" type="parTrans" cxnId="{29A224D9-3FB0-43AA-8916-386D53062626}">
      <dgm:prSet/>
      <dgm:spPr/>
      <dgm:t>
        <a:bodyPr/>
        <a:lstStyle/>
        <a:p>
          <a:endParaRPr lang="en-US"/>
        </a:p>
      </dgm:t>
    </dgm:pt>
    <dgm:pt modelId="{96C231B1-F8A7-4ADD-A6A7-00B3C8684C99}" type="sibTrans" cxnId="{29A224D9-3FB0-43AA-8916-386D53062626}">
      <dgm:prSet/>
      <dgm:spPr/>
      <dgm:t>
        <a:bodyPr/>
        <a:lstStyle/>
        <a:p>
          <a:endParaRPr lang="en-US"/>
        </a:p>
      </dgm:t>
    </dgm:pt>
    <dgm:pt modelId="{05E0EAB1-DA45-46EE-BCA4-B54CB59E967D}">
      <dgm:prSet/>
      <dgm:spPr/>
      <dgm:t>
        <a:bodyPr/>
        <a:lstStyle/>
        <a:p>
          <a:r>
            <a:rPr lang="en-GB"/>
            <a:t>Compare quantities up to 10 in different contexts, recognising when one quantity is greater than, less than or the same as the other quantity</a:t>
          </a:r>
          <a:endParaRPr lang="en-US"/>
        </a:p>
      </dgm:t>
    </dgm:pt>
    <dgm:pt modelId="{D3D01B13-F1DA-4FE5-8AE1-C619C973E400}" type="parTrans" cxnId="{2708EB59-0F26-49FC-BC3A-6C64285F631C}">
      <dgm:prSet/>
      <dgm:spPr/>
      <dgm:t>
        <a:bodyPr/>
        <a:lstStyle/>
        <a:p>
          <a:endParaRPr lang="en-US"/>
        </a:p>
      </dgm:t>
    </dgm:pt>
    <dgm:pt modelId="{B708AB6F-2CB5-43EA-82A1-0171856C0007}" type="sibTrans" cxnId="{2708EB59-0F26-49FC-BC3A-6C64285F631C}">
      <dgm:prSet/>
      <dgm:spPr/>
      <dgm:t>
        <a:bodyPr/>
        <a:lstStyle/>
        <a:p>
          <a:endParaRPr lang="en-US"/>
        </a:p>
      </dgm:t>
    </dgm:pt>
    <dgm:pt modelId="{56262703-14C2-4876-85EA-1116D3A7E053}">
      <dgm:prSet/>
      <dgm:spPr/>
      <dgm:t>
        <a:bodyPr/>
        <a:lstStyle/>
        <a:p>
          <a:r>
            <a:rPr lang="en-GB"/>
            <a:t>Explore and represent patterns within numbers up to 10 including evens and odds, double facts and how quantities can be distributed equally</a:t>
          </a:r>
          <a:endParaRPr lang="en-US"/>
        </a:p>
      </dgm:t>
    </dgm:pt>
    <dgm:pt modelId="{AB95C5E5-BBC4-4C46-BC79-EC3016959052}" type="parTrans" cxnId="{2DB74DB8-3A58-458D-B67C-0781AECA110A}">
      <dgm:prSet/>
      <dgm:spPr/>
      <dgm:t>
        <a:bodyPr/>
        <a:lstStyle/>
        <a:p>
          <a:endParaRPr lang="en-US"/>
        </a:p>
      </dgm:t>
    </dgm:pt>
    <dgm:pt modelId="{EEAF8A9A-6B65-4D7E-B2BA-B973433E2099}" type="sibTrans" cxnId="{2DB74DB8-3A58-458D-B67C-0781AECA110A}">
      <dgm:prSet/>
      <dgm:spPr/>
      <dgm:t>
        <a:bodyPr/>
        <a:lstStyle/>
        <a:p>
          <a:endParaRPr lang="en-US"/>
        </a:p>
      </dgm:t>
    </dgm:pt>
    <dgm:pt modelId="{2781D3B7-F117-4FB9-868E-B0A3812E1604}" type="pres">
      <dgm:prSet presAssocID="{CD69F489-A315-4CB2-961D-224A0F88EC11}" presName="diagram" presStyleCnt="0">
        <dgm:presLayoutVars>
          <dgm:dir/>
          <dgm:resizeHandles val="exact"/>
        </dgm:presLayoutVars>
      </dgm:prSet>
      <dgm:spPr/>
    </dgm:pt>
    <dgm:pt modelId="{4FD60E5E-405E-4FE1-ABF1-DE7062561ACE}" type="pres">
      <dgm:prSet presAssocID="{F948E1D3-9762-4102-9030-B20A1BF567CF}" presName="node" presStyleLbl="node1" presStyleIdx="0" presStyleCnt="10">
        <dgm:presLayoutVars>
          <dgm:bulletEnabled val="1"/>
        </dgm:presLayoutVars>
      </dgm:prSet>
      <dgm:spPr/>
    </dgm:pt>
    <dgm:pt modelId="{DA58FB4D-BE03-471E-9CD2-28943599E5CD}" type="pres">
      <dgm:prSet presAssocID="{E773FFFB-34EF-4B20-9157-B04D8C0ADBB9}" presName="sibTrans" presStyleCnt="0"/>
      <dgm:spPr/>
    </dgm:pt>
    <dgm:pt modelId="{01AA06C9-324E-48AE-B542-032876EEFC27}" type="pres">
      <dgm:prSet presAssocID="{47A52A01-CAF5-4600-A0C1-14E38E25DEBD}" presName="node" presStyleLbl="node1" presStyleIdx="1" presStyleCnt="10">
        <dgm:presLayoutVars>
          <dgm:bulletEnabled val="1"/>
        </dgm:presLayoutVars>
      </dgm:prSet>
      <dgm:spPr/>
    </dgm:pt>
    <dgm:pt modelId="{24075835-EF14-455A-B7EE-FA6C01DA4D92}" type="pres">
      <dgm:prSet presAssocID="{BEF9DA6A-56BC-4CD8-AB3A-84A377839838}" presName="sibTrans" presStyleCnt="0"/>
      <dgm:spPr/>
    </dgm:pt>
    <dgm:pt modelId="{FC7031FA-2ED2-4C86-9ABB-E2C6FD4DADC8}" type="pres">
      <dgm:prSet presAssocID="{5BCE72ED-6056-466A-A8EE-A46C84798BE6}" presName="node" presStyleLbl="node1" presStyleIdx="2" presStyleCnt="10">
        <dgm:presLayoutVars>
          <dgm:bulletEnabled val="1"/>
        </dgm:presLayoutVars>
      </dgm:prSet>
      <dgm:spPr/>
    </dgm:pt>
    <dgm:pt modelId="{06B0EF05-7E20-463C-AE4D-BAABA6B08308}" type="pres">
      <dgm:prSet presAssocID="{1C8984F4-DC2F-44CB-8E0C-2E27C0E2D64E}" presName="sibTrans" presStyleCnt="0"/>
      <dgm:spPr/>
    </dgm:pt>
    <dgm:pt modelId="{F0286DDA-D415-4CA5-BCF3-EBF8DC124B38}" type="pres">
      <dgm:prSet presAssocID="{C89ACA45-0002-4676-A1E3-66C33A24BC35}" presName="node" presStyleLbl="node1" presStyleIdx="3" presStyleCnt="10">
        <dgm:presLayoutVars>
          <dgm:bulletEnabled val="1"/>
        </dgm:presLayoutVars>
      </dgm:prSet>
      <dgm:spPr/>
    </dgm:pt>
    <dgm:pt modelId="{2053C10C-6B82-4E9A-9768-1673F6587290}" type="pres">
      <dgm:prSet presAssocID="{2E93F3D7-B75D-4C8B-AF2F-81EB5270BA70}" presName="sibTrans" presStyleCnt="0"/>
      <dgm:spPr/>
    </dgm:pt>
    <dgm:pt modelId="{56C1C2FA-9003-4708-8067-15983BC4D9E3}" type="pres">
      <dgm:prSet presAssocID="{29F7FAEC-129C-4A61-BF31-782D37F71F51}" presName="node" presStyleLbl="node1" presStyleIdx="4" presStyleCnt="10">
        <dgm:presLayoutVars>
          <dgm:bulletEnabled val="1"/>
        </dgm:presLayoutVars>
      </dgm:prSet>
      <dgm:spPr/>
    </dgm:pt>
    <dgm:pt modelId="{82B86A64-79E3-41AE-815E-E8BEE108EB48}" type="pres">
      <dgm:prSet presAssocID="{272C4B58-3210-4F31-A85E-685CF05E5149}" presName="sibTrans" presStyleCnt="0"/>
      <dgm:spPr/>
    </dgm:pt>
    <dgm:pt modelId="{F6FFC184-0E9B-4804-9F90-8EBC24052321}" type="pres">
      <dgm:prSet presAssocID="{C1D47F1E-3DA8-465B-9D46-9CA11F9036DA}" presName="node" presStyleLbl="node1" presStyleIdx="5" presStyleCnt="10">
        <dgm:presLayoutVars>
          <dgm:bulletEnabled val="1"/>
        </dgm:presLayoutVars>
      </dgm:prSet>
      <dgm:spPr/>
    </dgm:pt>
    <dgm:pt modelId="{AA30AAD3-2CA0-4B0A-9FCE-1544C57601DE}" type="pres">
      <dgm:prSet presAssocID="{E629C2A4-194A-43F1-BA4A-52DBCF2C03FA}" presName="sibTrans" presStyleCnt="0"/>
      <dgm:spPr/>
    </dgm:pt>
    <dgm:pt modelId="{F8EF8214-2432-4A08-BB8F-82F60E04B622}" type="pres">
      <dgm:prSet presAssocID="{5BA0ADC9-99EF-4B4E-88F3-337B7B4D66C0}" presName="node" presStyleLbl="node1" presStyleIdx="6" presStyleCnt="10">
        <dgm:presLayoutVars>
          <dgm:bulletEnabled val="1"/>
        </dgm:presLayoutVars>
      </dgm:prSet>
      <dgm:spPr/>
    </dgm:pt>
    <dgm:pt modelId="{9C56CF6F-72B4-449C-91B6-9B8C0E2C25CE}" type="pres">
      <dgm:prSet presAssocID="{4130DAB7-6D0B-4021-A69E-5F7A190B55EB}" presName="sibTrans" presStyleCnt="0"/>
      <dgm:spPr/>
    </dgm:pt>
    <dgm:pt modelId="{3E7350CB-1695-4978-9ECF-673BED773308}" type="pres">
      <dgm:prSet presAssocID="{465BD893-6109-4090-A7E0-16D386CE8FF4}" presName="node" presStyleLbl="node1" presStyleIdx="7" presStyleCnt="10">
        <dgm:presLayoutVars>
          <dgm:bulletEnabled val="1"/>
        </dgm:presLayoutVars>
      </dgm:prSet>
      <dgm:spPr/>
    </dgm:pt>
    <dgm:pt modelId="{CB007F93-3874-4FBA-A031-E7E5CD5D2DC8}" type="pres">
      <dgm:prSet presAssocID="{96C231B1-F8A7-4ADD-A6A7-00B3C8684C99}" presName="sibTrans" presStyleCnt="0"/>
      <dgm:spPr/>
    </dgm:pt>
    <dgm:pt modelId="{D694FE37-3392-40CB-8E53-712831198C19}" type="pres">
      <dgm:prSet presAssocID="{05E0EAB1-DA45-46EE-BCA4-B54CB59E967D}" presName="node" presStyleLbl="node1" presStyleIdx="8" presStyleCnt="10">
        <dgm:presLayoutVars>
          <dgm:bulletEnabled val="1"/>
        </dgm:presLayoutVars>
      </dgm:prSet>
      <dgm:spPr/>
    </dgm:pt>
    <dgm:pt modelId="{AFA730C8-3A6E-48CE-A3A6-6B70D289AB95}" type="pres">
      <dgm:prSet presAssocID="{B708AB6F-2CB5-43EA-82A1-0171856C0007}" presName="sibTrans" presStyleCnt="0"/>
      <dgm:spPr/>
    </dgm:pt>
    <dgm:pt modelId="{EC718C60-1A4A-403E-B8B1-82ABD850A6B6}" type="pres">
      <dgm:prSet presAssocID="{56262703-14C2-4876-85EA-1116D3A7E053}" presName="node" presStyleLbl="node1" presStyleIdx="9" presStyleCnt="10">
        <dgm:presLayoutVars>
          <dgm:bulletEnabled val="1"/>
        </dgm:presLayoutVars>
      </dgm:prSet>
      <dgm:spPr/>
    </dgm:pt>
  </dgm:ptLst>
  <dgm:cxnLst>
    <dgm:cxn modelId="{29952B0A-CDF3-467E-BADA-E0819E0BC9ED}" type="presOf" srcId="{5BA0ADC9-99EF-4B4E-88F3-337B7B4D66C0}" destId="{F8EF8214-2432-4A08-BB8F-82F60E04B622}" srcOrd="0" destOrd="0" presId="urn:microsoft.com/office/officeart/2005/8/layout/default"/>
    <dgm:cxn modelId="{CB0AE50A-C9C9-4D22-A420-B06649736446}" srcId="{CD69F489-A315-4CB2-961D-224A0F88EC11}" destId="{5BA0ADC9-99EF-4B4E-88F3-337B7B4D66C0}" srcOrd="6" destOrd="0" parTransId="{E52070CF-8E5D-4384-A6D4-5E94F7340246}" sibTransId="{4130DAB7-6D0B-4021-A69E-5F7A190B55EB}"/>
    <dgm:cxn modelId="{0AE03119-503E-4113-A459-8AC34C5816CF}" srcId="{CD69F489-A315-4CB2-961D-224A0F88EC11}" destId="{29F7FAEC-129C-4A61-BF31-782D37F71F51}" srcOrd="4" destOrd="0" parTransId="{29B09EF0-8F14-47A8-92AB-C61BBC6738B8}" sibTransId="{272C4B58-3210-4F31-A85E-685CF05E5149}"/>
    <dgm:cxn modelId="{0C5AA122-DB24-43F4-AA20-69DAC2139CA5}" srcId="{CD69F489-A315-4CB2-961D-224A0F88EC11}" destId="{5BCE72ED-6056-466A-A8EE-A46C84798BE6}" srcOrd="2" destOrd="0" parTransId="{4A745275-D15D-4632-93FD-9169155AA6D2}" sibTransId="{1C8984F4-DC2F-44CB-8E0C-2E27C0E2D64E}"/>
    <dgm:cxn modelId="{603FC639-9C51-4334-811A-AD656DE446B1}" srcId="{CD69F489-A315-4CB2-961D-224A0F88EC11}" destId="{C1D47F1E-3DA8-465B-9D46-9CA11F9036DA}" srcOrd="5" destOrd="0" parTransId="{864755FE-CA6F-4FC0-9806-543D9B75CDFC}" sibTransId="{E629C2A4-194A-43F1-BA4A-52DBCF2C03FA}"/>
    <dgm:cxn modelId="{50150848-C992-47CE-8344-72EACA31E19B}" type="presOf" srcId="{56262703-14C2-4876-85EA-1116D3A7E053}" destId="{EC718C60-1A4A-403E-B8B1-82ABD850A6B6}" srcOrd="0" destOrd="0" presId="urn:microsoft.com/office/officeart/2005/8/layout/default"/>
    <dgm:cxn modelId="{26E31C48-EB96-4FF0-8C85-B1CB836892E1}" type="presOf" srcId="{CD69F489-A315-4CB2-961D-224A0F88EC11}" destId="{2781D3B7-F117-4FB9-868E-B0A3812E1604}" srcOrd="0" destOrd="0" presId="urn:microsoft.com/office/officeart/2005/8/layout/default"/>
    <dgm:cxn modelId="{4ABF9C56-89DD-4603-AD46-C8A88D05E8A9}" type="presOf" srcId="{C89ACA45-0002-4676-A1E3-66C33A24BC35}" destId="{F0286DDA-D415-4CA5-BCF3-EBF8DC124B38}" srcOrd="0" destOrd="0" presId="urn:microsoft.com/office/officeart/2005/8/layout/default"/>
    <dgm:cxn modelId="{2708EB59-0F26-49FC-BC3A-6C64285F631C}" srcId="{CD69F489-A315-4CB2-961D-224A0F88EC11}" destId="{05E0EAB1-DA45-46EE-BCA4-B54CB59E967D}" srcOrd="8" destOrd="0" parTransId="{D3D01B13-F1DA-4FE5-8AE1-C619C973E400}" sibTransId="{B708AB6F-2CB5-43EA-82A1-0171856C0007}"/>
    <dgm:cxn modelId="{C8B7C27B-8E98-41AF-AF13-3871D65AEB0F}" type="presOf" srcId="{5BCE72ED-6056-466A-A8EE-A46C84798BE6}" destId="{FC7031FA-2ED2-4C86-9ABB-E2C6FD4DADC8}" srcOrd="0" destOrd="0" presId="urn:microsoft.com/office/officeart/2005/8/layout/default"/>
    <dgm:cxn modelId="{A683399F-33AF-4F08-9C86-F6BFB52FD394}" srcId="{CD69F489-A315-4CB2-961D-224A0F88EC11}" destId="{C89ACA45-0002-4676-A1E3-66C33A24BC35}" srcOrd="3" destOrd="0" parTransId="{8CAAED86-74C3-4B7C-88FB-405C198A702D}" sibTransId="{2E93F3D7-B75D-4C8B-AF2F-81EB5270BA70}"/>
    <dgm:cxn modelId="{8A83FAA3-F2F6-40E5-A295-52616AE3976F}" type="presOf" srcId="{47A52A01-CAF5-4600-A0C1-14E38E25DEBD}" destId="{01AA06C9-324E-48AE-B542-032876EEFC27}" srcOrd="0" destOrd="0" presId="urn:microsoft.com/office/officeart/2005/8/layout/default"/>
    <dgm:cxn modelId="{7EEAE1AB-047C-4BB4-8E81-487E06E037F1}" type="presOf" srcId="{C1D47F1E-3DA8-465B-9D46-9CA11F9036DA}" destId="{F6FFC184-0E9B-4804-9F90-8EBC24052321}" srcOrd="0" destOrd="0" presId="urn:microsoft.com/office/officeart/2005/8/layout/default"/>
    <dgm:cxn modelId="{A916E4AB-570C-4829-8124-D73122788E77}" srcId="{CD69F489-A315-4CB2-961D-224A0F88EC11}" destId="{F948E1D3-9762-4102-9030-B20A1BF567CF}" srcOrd="0" destOrd="0" parTransId="{899D9F99-E375-4E93-81AA-9D6937B96DE6}" sibTransId="{E773FFFB-34EF-4B20-9157-B04D8C0ADBB9}"/>
    <dgm:cxn modelId="{129C38B2-C873-4FBA-9A48-4626786B40A0}" type="presOf" srcId="{29F7FAEC-129C-4A61-BF31-782D37F71F51}" destId="{56C1C2FA-9003-4708-8067-15983BC4D9E3}" srcOrd="0" destOrd="0" presId="urn:microsoft.com/office/officeart/2005/8/layout/default"/>
    <dgm:cxn modelId="{2DB74DB8-3A58-458D-B67C-0781AECA110A}" srcId="{CD69F489-A315-4CB2-961D-224A0F88EC11}" destId="{56262703-14C2-4876-85EA-1116D3A7E053}" srcOrd="9" destOrd="0" parTransId="{AB95C5E5-BBC4-4C46-BC79-EC3016959052}" sibTransId="{EEAF8A9A-6B65-4D7E-B2BA-B973433E2099}"/>
    <dgm:cxn modelId="{29A224D9-3FB0-43AA-8916-386D53062626}" srcId="{CD69F489-A315-4CB2-961D-224A0F88EC11}" destId="{465BD893-6109-4090-A7E0-16D386CE8FF4}" srcOrd="7" destOrd="0" parTransId="{F0382D5E-486E-4429-A47B-83A6A75C9AF9}" sibTransId="{96C231B1-F8A7-4ADD-A6A7-00B3C8684C99}"/>
    <dgm:cxn modelId="{4BE510DC-D81E-4E26-ACC1-6939841013A1}" type="presOf" srcId="{F948E1D3-9762-4102-9030-B20A1BF567CF}" destId="{4FD60E5E-405E-4FE1-ABF1-DE7062561ACE}" srcOrd="0" destOrd="0" presId="urn:microsoft.com/office/officeart/2005/8/layout/default"/>
    <dgm:cxn modelId="{D8B063E8-75D0-434B-8BAE-2FE95B3F901B}" srcId="{CD69F489-A315-4CB2-961D-224A0F88EC11}" destId="{47A52A01-CAF5-4600-A0C1-14E38E25DEBD}" srcOrd="1" destOrd="0" parTransId="{754C501A-4856-4800-A017-8EC482ED1FB1}" sibTransId="{BEF9DA6A-56BC-4CD8-AB3A-84A377839838}"/>
    <dgm:cxn modelId="{2DAD9CF0-1004-4E3D-8FC0-E1F6E0B86668}" type="presOf" srcId="{465BD893-6109-4090-A7E0-16D386CE8FF4}" destId="{3E7350CB-1695-4978-9ECF-673BED773308}" srcOrd="0" destOrd="0" presId="urn:microsoft.com/office/officeart/2005/8/layout/default"/>
    <dgm:cxn modelId="{64D4D9FE-C6FE-44C1-A987-DB02F601D3DF}" type="presOf" srcId="{05E0EAB1-DA45-46EE-BCA4-B54CB59E967D}" destId="{D694FE37-3392-40CB-8E53-712831198C19}" srcOrd="0" destOrd="0" presId="urn:microsoft.com/office/officeart/2005/8/layout/default"/>
    <dgm:cxn modelId="{526AA644-092E-4B02-BD88-D28C73BF422D}" type="presParOf" srcId="{2781D3B7-F117-4FB9-868E-B0A3812E1604}" destId="{4FD60E5E-405E-4FE1-ABF1-DE7062561ACE}" srcOrd="0" destOrd="0" presId="urn:microsoft.com/office/officeart/2005/8/layout/default"/>
    <dgm:cxn modelId="{F6B245D8-F074-4A3C-BE9D-73F611A2F5DC}" type="presParOf" srcId="{2781D3B7-F117-4FB9-868E-B0A3812E1604}" destId="{DA58FB4D-BE03-471E-9CD2-28943599E5CD}" srcOrd="1" destOrd="0" presId="urn:microsoft.com/office/officeart/2005/8/layout/default"/>
    <dgm:cxn modelId="{7721229A-89B3-4C8B-AED8-23BABF6E1E85}" type="presParOf" srcId="{2781D3B7-F117-4FB9-868E-B0A3812E1604}" destId="{01AA06C9-324E-48AE-B542-032876EEFC27}" srcOrd="2" destOrd="0" presId="urn:microsoft.com/office/officeart/2005/8/layout/default"/>
    <dgm:cxn modelId="{6F4526B5-1866-4799-AE55-E0EB1D46F0B1}" type="presParOf" srcId="{2781D3B7-F117-4FB9-868E-B0A3812E1604}" destId="{24075835-EF14-455A-B7EE-FA6C01DA4D92}" srcOrd="3" destOrd="0" presId="urn:microsoft.com/office/officeart/2005/8/layout/default"/>
    <dgm:cxn modelId="{016BDD44-79B8-44E9-88FD-0D708295516B}" type="presParOf" srcId="{2781D3B7-F117-4FB9-868E-B0A3812E1604}" destId="{FC7031FA-2ED2-4C86-9ABB-E2C6FD4DADC8}" srcOrd="4" destOrd="0" presId="urn:microsoft.com/office/officeart/2005/8/layout/default"/>
    <dgm:cxn modelId="{AA553AA3-C9EC-47F7-A702-CEEC515BE031}" type="presParOf" srcId="{2781D3B7-F117-4FB9-868E-B0A3812E1604}" destId="{06B0EF05-7E20-463C-AE4D-BAABA6B08308}" srcOrd="5" destOrd="0" presId="urn:microsoft.com/office/officeart/2005/8/layout/default"/>
    <dgm:cxn modelId="{26099448-6487-4190-8BF7-66BE616305C6}" type="presParOf" srcId="{2781D3B7-F117-4FB9-868E-B0A3812E1604}" destId="{F0286DDA-D415-4CA5-BCF3-EBF8DC124B38}" srcOrd="6" destOrd="0" presId="urn:microsoft.com/office/officeart/2005/8/layout/default"/>
    <dgm:cxn modelId="{1E8EAA7B-2CC2-466A-AEB7-10273122315A}" type="presParOf" srcId="{2781D3B7-F117-4FB9-868E-B0A3812E1604}" destId="{2053C10C-6B82-4E9A-9768-1673F6587290}" srcOrd="7" destOrd="0" presId="urn:microsoft.com/office/officeart/2005/8/layout/default"/>
    <dgm:cxn modelId="{478410CB-2943-47E0-9C45-90B867ADFC5E}" type="presParOf" srcId="{2781D3B7-F117-4FB9-868E-B0A3812E1604}" destId="{56C1C2FA-9003-4708-8067-15983BC4D9E3}" srcOrd="8" destOrd="0" presId="urn:microsoft.com/office/officeart/2005/8/layout/default"/>
    <dgm:cxn modelId="{C6833316-4905-431B-9618-0207EB19A7DA}" type="presParOf" srcId="{2781D3B7-F117-4FB9-868E-B0A3812E1604}" destId="{82B86A64-79E3-41AE-815E-E8BEE108EB48}" srcOrd="9" destOrd="0" presId="urn:microsoft.com/office/officeart/2005/8/layout/default"/>
    <dgm:cxn modelId="{E26B5694-6534-4015-81BA-ABCB121F1754}" type="presParOf" srcId="{2781D3B7-F117-4FB9-868E-B0A3812E1604}" destId="{F6FFC184-0E9B-4804-9F90-8EBC24052321}" srcOrd="10" destOrd="0" presId="urn:microsoft.com/office/officeart/2005/8/layout/default"/>
    <dgm:cxn modelId="{05BB8D1B-629B-40D8-AAA1-CFC102CDA634}" type="presParOf" srcId="{2781D3B7-F117-4FB9-868E-B0A3812E1604}" destId="{AA30AAD3-2CA0-4B0A-9FCE-1544C57601DE}" srcOrd="11" destOrd="0" presId="urn:microsoft.com/office/officeart/2005/8/layout/default"/>
    <dgm:cxn modelId="{5BC9096C-F110-4F00-A79F-2929DB76FAC9}" type="presParOf" srcId="{2781D3B7-F117-4FB9-868E-B0A3812E1604}" destId="{F8EF8214-2432-4A08-BB8F-82F60E04B622}" srcOrd="12" destOrd="0" presId="urn:microsoft.com/office/officeart/2005/8/layout/default"/>
    <dgm:cxn modelId="{F0E99987-A8E9-4072-9B44-184E8E09A7E5}" type="presParOf" srcId="{2781D3B7-F117-4FB9-868E-B0A3812E1604}" destId="{9C56CF6F-72B4-449C-91B6-9B8C0E2C25CE}" srcOrd="13" destOrd="0" presId="urn:microsoft.com/office/officeart/2005/8/layout/default"/>
    <dgm:cxn modelId="{77DB6D8E-87D6-4FB3-98B1-FA10E0B8E092}" type="presParOf" srcId="{2781D3B7-F117-4FB9-868E-B0A3812E1604}" destId="{3E7350CB-1695-4978-9ECF-673BED773308}" srcOrd="14" destOrd="0" presId="urn:microsoft.com/office/officeart/2005/8/layout/default"/>
    <dgm:cxn modelId="{9C786402-67B7-4530-B23A-3691FB0015BF}" type="presParOf" srcId="{2781D3B7-F117-4FB9-868E-B0A3812E1604}" destId="{CB007F93-3874-4FBA-A031-E7E5CD5D2DC8}" srcOrd="15" destOrd="0" presId="urn:microsoft.com/office/officeart/2005/8/layout/default"/>
    <dgm:cxn modelId="{C2A1AE78-8637-41BE-8B0A-E469D590CFC1}" type="presParOf" srcId="{2781D3B7-F117-4FB9-868E-B0A3812E1604}" destId="{D694FE37-3392-40CB-8E53-712831198C19}" srcOrd="16" destOrd="0" presId="urn:microsoft.com/office/officeart/2005/8/layout/default"/>
    <dgm:cxn modelId="{9E1CDB60-1B60-4CE3-8B1D-E2DB648FEF58}" type="presParOf" srcId="{2781D3B7-F117-4FB9-868E-B0A3812E1604}" destId="{AFA730C8-3A6E-48CE-A3A6-6B70D289AB95}" srcOrd="17" destOrd="0" presId="urn:microsoft.com/office/officeart/2005/8/layout/default"/>
    <dgm:cxn modelId="{B1527E31-395D-49BA-85BF-989E97B5F3EF}" type="presParOf" srcId="{2781D3B7-F117-4FB9-868E-B0A3812E1604}" destId="{EC718C60-1A4A-403E-B8B1-82ABD850A6B6}" srcOrd="1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D60E5E-405E-4FE1-ABF1-DE7062561ACE}">
      <dsp:nvSpPr>
        <dsp:cNvPr id="0" name=""/>
        <dsp:cNvSpPr/>
      </dsp:nvSpPr>
      <dsp:spPr>
        <a:xfrm>
          <a:off x="3675" y="506072"/>
          <a:ext cx="1990069" cy="119404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kern="1200"/>
            <a:t>ELG: Number</a:t>
          </a:r>
          <a:endParaRPr lang="en-US" sz="1200" kern="1200"/>
        </a:p>
      </dsp:txBody>
      <dsp:txXfrm>
        <a:off x="3675" y="506072"/>
        <a:ext cx="1990069" cy="1194041"/>
      </dsp:txXfrm>
    </dsp:sp>
    <dsp:sp modelId="{01AA06C9-324E-48AE-B542-032876EEFC27}">
      <dsp:nvSpPr>
        <dsp:cNvPr id="0" name=""/>
        <dsp:cNvSpPr/>
      </dsp:nvSpPr>
      <dsp:spPr>
        <a:xfrm>
          <a:off x="2192751" y="506072"/>
          <a:ext cx="1990069" cy="1194041"/>
        </a:xfrm>
        <a:prstGeom prst="rect">
          <a:avLst/>
        </a:prstGeom>
        <a:solidFill>
          <a:schemeClr val="accent5">
            <a:hueOff val="-750949"/>
            <a:satOff val="-1935"/>
            <a:lumOff val="-13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/>
            <a:t>Children at the expected level of development will:</a:t>
          </a:r>
          <a:endParaRPr lang="en-US" sz="1200" kern="1200"/>
        </a:p>
      </dsp:txBody>
      <dsp:txXfrm>
        <a:off x="2192751" y="506072"/>
        <a:ext cx="1990069" cy="1194041"/>
      </dsp:txXfrm>
    </dsp:sp>
    <dsp:sp modelId="{FC7031FA-2ED2-4C86-9ABB-E2C6FD4DADC8}">
      <dsp:nvSpPr>
        <dsp:cNvPr id="0" name=""/>
        <dsp:cNvSpPr/>
      </dsp:nvSpPr>
      <dsp:spPr>
        <a:xfrm>
          <a:off x="4381827" y="506072"/>
          <a:ext cx="1990069" cy="1194041"/>
        </a:xfrm>
        <a:prstGeom prst="rect">
          <a:avLst/>
        </a:prstGeom>
        <a:solidFill>
          <a:schemeClr val="accent5">
            <a:hueOff val="-1501898"/>
            <a:satOff val="-3871"/>
            <a:lumOff val="-26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/>
            <a:t>Have a deep understanding of number to 10, including the composition of each number</a:t>
          </a:r>
          <a:endParaRPr lang="en-US" sz="1200" kern="1200"/>
        </a:p>
      </dsp:txBody>
      <dsp:txXfrm>
        <a:off x="4381827" y="506072"/>
        <a:ext cx="1990069" cy="1194041"/>
      </dsp:txXfrm>
    </dsp:sp>
    <dsp:sp modelId="{F0286DDA-D415-4CA5-BCF3-EBF8DC124B38}">
      <dsp:nvSpPr>
        <dsp:cNvPr id="0" name=""/>
        <dsp:cNvSpPr/>
      </dsp:nvSpPr>
      <dsp:spPr>
        <a:xfrm>
          <a:off x="6570904" y="506072"/>
          <a:ext cx="1990069" cy="1194041"/>
        </a:xfrm>
        <a:prstGeom prst="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/>
            <a:t>Subitise(recognise quantities without counting) up to 5</a:t>
          </a:r>
          <a:endParaRPr lang="en-US" sz="1200" kern="1200"/>
        </a:p>
      </dsp:txBody>
      <dsp:txXfrm>
        <a:off x="6570904" y="506072"/>
        <a:ext cx="1990069" cy="1194041"/>
      </dsp:txXfrm>
    </dsp:sp>
    <dsp:sp modelId="{56C1C2FA-9003-4708-8067-15983BC4D9E3}">
      <dsp:nvSpPr>
        <dsp:cNvPr id="0" name=""/>
        <dsp:cNvSpPr/>
      </dsp:nvSpPr>
      <dsp:spPr>
        <a:xfrm>
          <a:off x="8759980" y="506072"/>
          <a:ext cx="1990069" cy="1194041"/>
        </a:xfrm>
        <a:prstGeom prst="rect">
          <a:avLst/>
        </a:prstGeom>
        <a:solidFill>
          <a:schemeClr val="accent5">
            <a:hueOff val="-3003797"/>
            <a:satOff val="-7742"/>
            <a:lumOff val="-522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/>
            <a:t>Automatically recall (without reference to rhymes, counting or other aids) number bonds to 5(including subtraction facts) and some number bond to 10, including double facts.</a:t>
          </a:r>
          <a:endParaRPr lang="en-US" sz="1200" kern="1200"/>
        </a:p>
      </dsp:txBody>
      <dsp:txXfrm>
        <a:off x="8759980" y="506072"/>
        <a:ext cx="1990069" cy="1194041"/>
      </dsp:txXfrm>
    </dsp:sp>
    <dsp:sp modelId="{F6FFC184-0E9B-4804-9F90-8EBC24052321}">
      <dsp:nvSpPr>
        <dsp:cNvPr id="0" name=""/>
        <dsp:cNvSpPr/>
      </dsp:nvSpPr>
      <dsp:spPr>
        <a:xfrm>
          <a:off x="3675" y="1899120"/>
          <a:ext cx="1990069" cy="1194041"/>
        </a:xfrm>
        <a:prstGeom prst="rect">
          <a:avLst/>
        </a:prstGeom>
        <a:solidFill>
          <a:schemeClr val="accent5">
            <a:hueOff val="-3754746"/>
            <a:satOff val="-9677"/>
            <a:lumOff val="-653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kern="1200"/>
            <a:t>ELG: Numerical Patterns</a:t>
          </a:r>
          <a:endParaRPr lang="en-US" sz="1200" kern="1200"/>
        </a:p>
      </dsp:txBody>
      <dsp:txXfrm>
        <a:off x="3675" y="1899120"/>
        <a:ext cx="1990069" cy="1194041"/>
      </dsp:txXfrm>
    </dsp:sp>
    <dsp:sp modelId="{F8EF8214-2432-4A08-BB8F-82F60E04B622}">
      <dsp:nvSpPr>
        <dsp:cNvPr id="0" name=""/>
        <dsp:cNvSpPr/>
      </dsp:nvSpPr>
      <dsp:spPr>
        <a:xfrm>
          <a:off x="2192751" y="1899120"/>
          <a:ext cx="1990069" cy="1194041"/>
        </a:xfrm>
        <a:prstGeom prst="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/>
            <a:t>Children at the expected level of development will:</a:t>
          </a:r>
          <a:endParaRPr lang="en-US" sz="1200" kern="1200"/>
        </a:p>
      </dsp:txBody>
      <dsp:txXfrm>
        <a:off x="2192751" y="1899120"/>
        <a:ext cx="1990069" cy="1194041"/>
      </dsp:txXfrm>
    </dsp:sp>
    <dsp:sp modelId="{3E7350CB-1695-4978-9ECF-673BED773308}">
      <dsp:nvSpPr>
        <dsp:cNvPr id="0" name=""/>
        <dsp:cNvSpPr/>
      </dsp:nvSpPr>
      <dsp:spPr>
        <a:xfrm>
          <a:off x="4381827" y="1899120"/>
          <a:ext cx="1990069" cy="1194041"/>
        </a:xfrm>
        <a:prstGeom prst="rect">
          <a:avLst/>
        </a:prstGeom>
        <a:solidFill>
          <a:schemeClr val="accent5">
            <a:hueOff val="-5256644"/>
            <a:satOff val="-13548"/>
            <a:lumOff val="-91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/>
            <a:t>Verbally count beyond 20, recognising the pattern of the counting system</a:t>
          </a:r>
          <a:endParaRPr lang="en-US" sz="1200" kern="1200"/>
        </a:p>
      </dsp:txBody>
      <dsp:txXfrm>
        <a:off x="4381827" y="1899120"/>
        <a:ext cx="1990069" cy="1194041"/>
      </dsp:txXfrm>
    </dsp:sp>
    <dsp:sp modelId="{D694FE37-3392-40CB-8E53-712831198C19}">
      <dsp:nvSpPr>
        <dsp:cNvPr id="0" name=""/>
        <dsp:cNvSpPr/>
      </dsp:nvSpPr>
      <dsp:spPr>
        <a:xfrm>
          <a:off x="6570904" y="1899120"/>
          <a:ext cx="1990069" cy="1194041"/>
        </a:xfrm>
        <a:prstGeom prst="rect">
          <a:avLst/>
        </a:prstGeom>
        <a:solidFill>
          <a:schemeClr val="accent5">
            <a:hueOff val="-6007594"/>
            <a:satOff val="-15484"/>
            <a:lumOff val="-1045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/>
            <a:t>Compare quantities up to 10 in different contexts, recognising when one quantity is greater than, less than or the same as the other quantity</a:t>
          </a:r>
          <a:endParaRPr lang="en-US" sz="1200" kern="1200"/>
        </a:p>
      </dsp:txBody>
      <dsp:txXfrm>
        <a:off x="6570904" y="1899120"/>
        <a:ext cx="1990069" cy="1194041"/>
      </dsp:txXfrm>
    </dsp:sp>
    <dsp:sp modelId="{EC718C60-1A4A-403E-B8B1-82ABD850A6B6}">
      <dsp:nvSpPr>
        <dsp:cNvPr id="0" name=""/>
        <dsp:cNvSpPr/>
      </dsp:nvSpPr>
      <dsp:spPr>
        <a:xfrm>
          <a:off x="8759980" y="1899120"/>
          <a:ext cx="1990069" cy="1194041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/>
            <a:t>Explore and represent patterns within numbers up to 10 including evens and odds, double facts and how quantities can be distributed equally</a:t>
          </a:r>
          <a:endParaRPr lang="en-US" sz="1200" kern="1200"/>
        </a:p>
      </dsp:txBody>
      <dsp:txXfrm>
        <a:off x="8759980" y="1899120"/>
        <a:ext cx="1990069" cy="11940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B032D6C2-4DE9-490C-886D-01FE227B26B6}" type="datetimeFigureOut">
              <a:rPr lang="en-GB" smtClean="0"/>
              <a:t>24/09/2025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121510BF-B6D4-4B09-ACD4-692B43A395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1311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2D6C2-4DE9-490C-886D-01FE227B26B6}" type="datetimeFigureOut">
              <a:rPr lang="en-GB" smtClean="0"/>
              <a:t>24/09/2025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510BF-B6D4-4B09-ACD4-692B43A395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9412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2D6C2-4DE9-490C-886D-01FE227B26B6}" type="datetimeFigureOut">
              <a:rPr lang="en-GB" smtClean="0"/>
              <a:t>24/09/2025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510BF-B6D4-4B09-ACD4-692B43A395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7160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2D6C2-4DE9-490C-886D-01FE227B26B6}" type="datetimeFigureOut">
              <a:rPr lang="en-GB" smtClean="0"/>
              <a:t>24/09/2025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510BF-B6D4-4B09-ACD4-692B43A395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1904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2D6C2-4DE9-490C-886D-01FE227B26B6}" type="datetimeFigureOut">
              <a:rPr lang="en-GB" smtClean="0"/>
              <a:t>24/09/2025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510BF-B6D4-4B09-ACD4-692B43A395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34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2D6C2-4DE9-490C-886D-01FE227B26B6}" type="datetimeFigureOut">
              <a:rPr lang="en-GB" smtClean="0"/>
              <a:t>24/09/2025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510BF-B6D4-4B09-ACD4-692B43A395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309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2D6C2-4DE9-490C-886D-01FE227B26B6}" type="datetimeFigureOut">
              <a:rPr lang="en-GB" smtClean="0"/>
              <a:t>24/09/2025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510BF-B6D4-4B09-ACD4-692B43A395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1331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2D6C2-4DE9-490C-886D-01FE227B26B6}" type="datetimeFigureOut">
              <a:rPr lang="en-GB" smtClean="0"/>
              <a:t>24/09/2025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510BF-B6D4-4B09-ACD4-692B43A395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6438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2D6C2-4DE9-490C-886D-01FE227B26B6}" type="datetimeFigureOut">
              <a:rPr lang="en-GB" smtClean="0"/>
              <a:t>24/09/2025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510BF-B6D4-4B09-ACD4-692B43A395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6123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2D6C2-4DE9-490C-886D-01FE227B26B6}" type="datetimeFigureOut">
              <a:rPr lang="en-GB" smtClean="0"/>
              <a:t>24/09/2025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121510BF-B6D4-4B09-ACD4-692B43A395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1186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B032D6C2-4DE9-490C-886D-01FE227B26B6}" type="datetimeFigureOut">
              <a:rPr lang="en-GB" smtClean="0"/>
              <a:t>24/09/2025</a:t>
            </a:fld>
            <a:endParaRPr lang="en-GB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GB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121510BF-B6D4-4B09-ACD4-692B43A395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17228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B032D6C2-4DE9-490C-886D-01FE227B26B6}" type="datetimeFigureOut">
              <a:rPr lang="en-GB" smtClean="0"/>
              <a:t>24/09/2025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121510BF-B6D4-4B09-ACD4-692B43A395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6882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pn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MATHEMATICS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IN THE 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EARLY YEARS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52596"/>
            <a:ext cx="9228201" cy="1645920"/>
          </a:xfrm>
        </p:spPr>
        <p:txBody>
          <a:bodyPr>
            <a:normAutofit/>
          </a:bodyPr>
          <a:lstStyle/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Workshop </a:t>
            </a:r>
            <a:r>
              <a:rPr lang="en-GB" sz="3200">
                <a:latin typeface="Arial" panose="020B0604020202020204" pitchFamily="34" charset="0"/>
                <a:cs typeface="Arial" panose="020B0604020202020204" pitchFamily="34" charset="0"/>
              </a:rPr>
              <a:t>for parents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Image result for mathematics equipment for early yea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6648" y="3898392"/>
            <a:ext cx="4198130" cy="2840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9979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9">
            <a:extLst>
              <a:ext uri="{FF2B5EF4-FFF2-40B4-BE49-F238E27FC236}">
                <a16:creationId xmlns:a16="http://schemas.microsoft.com/office/drawing/2014/main" id="{D87AB319-64C0-4E2D-B1CD-0A970301BE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C4A892D-088E-4414-965D-1F8C4212F6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743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4714251"/>
            <a:ext cx="10923638" cy="112519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6600" b="1">
                <a:solidFill>
                  <a:srgbClr val="FFFFFF"/>
                </a:solidFill>
              </a:rPr>
              <a:t>Number bonds to 10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2BC85F-BF83-4D6D-A1BC-8EE5822F0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A8B7ABB-12A0-4BDA-9BDE-925E3DB6F1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2788" y="643467"/>
            <a:ext cx="10612555" cy="3590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9612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6000" dirty="0">
                <a:latin typeface="Arial" panose="020B0604020202020204" pitchFamily="34" charset="0"/>
                <a:cs typeface="Arial" panose="020B0604020202020204" pitchFamily="34" charset="0"/>
              </a:rPr>
              <a:t>Doubling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83AB16-9C3A-4377-AF32-2C909834F7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548" y="2634828"/>
            <a:ext cx="4068978" cy="1861820"/>
          </a:xfrm>
          <a:prstGeom prst="rect">
            <a:avLst/>
          </a:prstGeom>
        </p:spPr>
      </p:pic>
      <p:pic>
        <p:nvPicPr>
          <p:cNvPr id="6" name="Picture 5" descr="A picture containing table&#10;&#10;Description automatically generated">
            <a:extLst>
              <a:ext uri="{FF2B5EF4-FFF2-40B4-BE49-F238E27FC236}">
                <a16:creationId xmlns:a16="http://schemas.microsoft.com/office/drawing/2014/main" id="{D489199F-C88B-4206-ACF3-705CB34026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4582" y="2924174"/>
            <a:ext cx="4242505" cy="2742107"/>
          </a:xfrm>
          <a:prstGeom prst="rect">
            <a:avLst/>
          </a:prstGeom>
        </p:spPr>
      </p:pic>
      <p:pic>
        <p:nvPicPr>
          <p:cNvPr id="8" name="Picture 7" descr="Shape&#10;&#10;Description automatically generated">
            <a:extLst>
              <a:ext uri="{FF2B5EF4-FFF2-40B4-BE49-F238E27FC236}">
                <a16:creationId xmlns:a16="http://schemas.microsoft.com/office/drawing/2014/main" id="{853915E5-F034-424D-95CA-CDCC109AC6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2025" y="4860243"/>
            <a:ext cx="1863975" cy="1771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4931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b="1" dirty="0">
                <a:latin typeface="Arial" panose="020B0604020202020204" pitchFamily="34" charset="0"/>
                <a:cs typeface="Arial" panose="020B0604020202020204" pitchFamily="34" charset="0"/>
              </a:rPr>
              <a:t>Odd and Even Numbers</a:t>
            </a:r>
          </a:p>
        </p:txBody>
      </p:sp>
      <p:pic>
        <p:nvPicPr>
          <p:cNvPr id="5" name="Picture 4" descr="A picture containing clipart&#10;&#10;Description automatically generated">
            <a:extLst>
              <a:ext uri="{FF2B5EF4-FFF2-40B4-BE49-F238E27FC236}">
                <a16:creationId xmlns:a16="http://schemas.microsoft.com/office/drawing/2014/main" id="{B910BCE4-0AE7-4CC7-BC4F-2F44F19DB0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4898" y="2157731"/>
            <a:ext cx="4572451" cy="972499"/>
          </a:xfrm>
          <a:prstGeom prst="rect">
            <a:avLst/>
          </a:prstGeom>
        </p:spPr>
      </p:pic>
      <p:pic>
        <p:nvPicPr>
          <p:cNvPr id="7" name="Picture 6" descr="A picture containing icon&#10;&#10;Description automatically generated">
            <a:extLst>
              <a:ext uri="{FF2B5EF4-FFF2-40B4-BE49-F238E27FC236}">
                <a16:creationId xmlns:a16="http://schemas.microsoft.com/office/drawing/2014/main" id="{BE7D2FDA-6CC8-4299-B363-19A2A2E854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5022" y="1928142"/>
            <a:ext cx="3304138" cy="175752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F418601-EBEA-43EB-921C-51E43384D3E3}"/>
              </a:ext>
            </a:extLst>
          </p:cNvPr>
          <p:cNvSpPr txBox="1"/>
          <p:nvPr/>
        </p:nvSpPr>
        <p:spPr>
          <a:xfrm>
            <a:off x="5636712" y="2974931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CD7A5D-C295-4706-AC14-1685664D4D68}"/>
              </a:ext>
            </a:extLst>
          </p:cNvPr>
          <p:cNvSpPr txBox="1"/>
          <p:nvPr/>
        </p:nvSpPr>
        <p:spPr>
          <a:xfrm>
            <a:off x="657224" y="4255782"/>
            <a:ext cx="56101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Sharing and grouping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11A5F27-C3CB-4865-B7F2-DE470CA182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8401" y="5439916"/>
            <a:ext cx="4133850" cy="676275"/>
          </a:xfrm>
          <a:prstGeom prst="rect">
            <a:avLst/>
          </a:prstGeom>
        </p:spPr>
      </p:pic>
      <p:pic>
        <p:nvPicPr>
          <p:cNvPr id="13" name="Picture 1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565E584-3CFA-4C2A-91B0-D7C39B249D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7153" y="5114272"/>
            <a:ext cx="3592008" cy="1034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2672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Shapes</a:t>
            </a:r>
          </a:p>
        </p:txBody>
      </p:sp>
      <p:pic>
        <p:nvPicPr>
          <p:cNvPr id="4098" name="Picture 2" descr="Image result for 3d shape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151" y="390289"/>
            <a:ext cx="4312920" cy="6103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Callout 3"/>
          <p:cNvSpPr/>
          <p:nvPr/>
        </p:nvSpPr>
        <p:spPr>
          <a:xfrm rot="20441508">
            <a:off x="249413" y="399024"/>
            <a:ext cx="2153242" cy="1523815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sides</a:t>
            </a:r>
          </a:p>
        </p:txBody>
      </p:sp>
      <p:sp>
        <p:nvSpPr>
          <p:cNvPr id="5" name="Oval Callout 4"/>
          <p:cNvSpPr/>
          <p:nvPr/>
        </p:nvSpPr>
        <p:spPr>
          <a:xfrm rot="611570">
            <a:off x="474256" y="2434618"/>
            <a:ext cx="2865998" cy="1526906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corners</a:t>
            </a:r>
          </a:p>
        </p:txBody>
      </p:sp>
      <p:sp>
        <p:nvSpPr>
          <p:cNvPr id="6" name="Oval Callout 5"/>
          <p:cNvSpPr/>
          <p:nvPr/>
        </p:nvSpPr>
        <p:spPr>
          <a:xfrm rot="1118058">
            <a:off x="8787771" y="445768"/>
            <a:ext cx="2488939" cy="1367815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curved</a:t>
            </a:r>
          </a:p>
        </p:txBody>
      </p:sp>
      <p:sp>
        <p:nvSpPr>
          <p:cNvPr id="7" name="Oval Callout 6"/>
          <p:cNvSpPr/>
          <p:nvPr/>
        </p:nvSpPr>
        <p:spPr>
          <a:xfrm rot="20605994">
            <a:off x="8515385" y="2157730"/>
            <a:ext cx="2087880" cy="1417320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faces</a:t>
            </a:r>
          </a:p>
        </p:txBody>
      </p:sp>
      <p:sp>
        <p:nvSpPr>
          <p:cNvPr id="9" name="Oval Callout 8"/>
          <p:cNvSpPr/>
          <p:nvPr/>
        </p:nvSpPr>
        <p:spPr>
          <a:xfrm rot="1038288">
            <a:off x="9631020" y="3606775"/>
            <a:ext cx="2423160" cy="1295400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straight</a:t>
            </a:r>
          </a:p>
        </p:txBody>
      </p:sp>
    </p:spTree>
    <p:extLst>
      <p:ext uri="{BB962C8B-B14F-4D97-AF65-F5344CB8AC3E}">
        <p14:creationId xmlns:p14="http://schemas.microsoft.com/office/powerpoint/2010/main" val="34689473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95829"/>
            <a:ext cx="11538857" cy="5923038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Understanding Position</a:t>
            </a:r>
          </a:p>
        </p:txBody>
      </p:sp>
      <p:sp>
        <p:nvSpPr>
          <p:cNvPr id="3" name="Oval Callout 2"/>
          <p:cNvSpPr/>
          <p:nvPr/>
        </p:nvSpPr>
        <p:spPr>
          <a:xfrm>
            <a:off x="3779383" y="4245429"/>
            <a:ext cx="2111827" cy="1222248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under</a:t>
            </a:r>
          </a:p>
        </p:txBody>
      </p:sp>
      <p:sp>
        <p:nvSpPr>
          <p:cNvPr id="4" name="Oval Callout 3"/>
          <p:cNvSpPr/>
          <p:nvPr/>
        </p:nvSpPr>
        <p:spPr>
          <a:xfrm>
            <a:off x="3474582" y="681786"/>
            <a:ext cx="2416628" cy="1458684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over</a:t>
            </a:r>
          </a:p>
        </p:txBody>
      </p:sp>
      <p:sp>
        <p:nvSpPr>
          <p:cNvPr id="5" name="Oval Callout 4"/>
          <p:cNvSpPr/>
          <p:nvPr/>
        </p:nvSpPr>
        <p:spPr>
          <a:xfrm>
            <a:off x="9227089" y="1200195"/>
            <a:ext cx="2398939" cy="1557868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behind</a:t>
            </a:r>
          </a:p>
        </p:txBody>
      </p:sp>
      <p:sp>
        <p:nvSpPr>
          <p:cNvPr id="6" name="Oval Callout 5"/>
          <p:cNvSpPr/>
          <p:nvPr/>
        </p:nvSpPr>
        <p:spPr>
          <a:xfrm>
            <a:off x="657224" y="3408861"/>
            <a:ext cx="1868262" cy="1449216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In front</a:t>
            </a:r>
          </a:p>
        </p:txBody>
      </p:sp>
      <p:sp>
        <p:nvSpPr>
          <p:cNvPr id="7" name="Oval Callout 6"/>
          <p:cNvSpPr/>
          <p:nvPr/>
        </p:nvSpPr>
        <p:spPr>
          <a:xfrm>
            <a:off x="6222201" y="4463144"/>
            <a:ext cx="2090057" cy="1415142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</a:p>
        </p:txBody>
      </p:sp>
      <p:sp>
        <p:nvSpPr>
          <p:cNvPr id="8" name="Oval Callout 7"/>
          <p:cNvSpPr/>
          <p:nvPr/>
        </p:nvSpPr>
        <p:spPr>
          <a:xfrm>
            <a:off x="968992" y="793172"/>
            <a:ext cx="1956368" cy="1528329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Next to</a:t>
            </a:r>
          </a:p>
        </p:txBody>
      </p:sp>
      <p:sp>
        <p:nvSpPr>
          <p:cNvPr id="9" name="Oval Callout 8"/>
          <p:cNvSpPr/>
          <p:nvPr/>
        </p:nvSpPr>
        <p:spPr>
          <a:xfrm>
            <a:off x="6440432" y="551260"/>
            <a:ext cx="2982685" cy="1427869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between</a:t>
            </a:r>
          </a:p>
        </p:txBody>
      </p:sp>
      <p:sp>
        <p:nvSpPr>
          <p:cNvPr id="10" name="Oval Callout 9"/>
          <p:cNvSpPr/>
          <p:nvPr/>
        </p:nvSpPr>
        <p:spPr>
          <a:xfrm>
            <a:off x="9013369" y="4012787"/>
            <a:ext cx="2094472" cy="1611085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</a:p>
        </p:txBody>
      </p:sp>
    </p:spTree>
    <p:extLst>
      <p:ext uri="{BB962C8B-B14F-4D97-AF65-F5344CB8AC3E}">
        <p14:creationId xmlns:p14="http://schemas.microsoft.com/office/powerpoint/2010/main" val="3697200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Aware of shapes in the Environment</a:t>
            </a:r>
          </a:p>
        </p:txBody>
      </p:sp>
      <p:pic>
        <p:nvPicPr>
          <p:cNvPr id="5122" name="Picture 2" descr="Image result for 3d shapes in the environm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393" y="1539694"/>
            <a:ext cx="3135086" cy="2214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199" y="1629710"/>
            <a:ext cx="3007631" cy="2124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1143" y="4068770"/>
            <a:ext cx="3749918" cy="2648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Image result for 3d shapes in the environmen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8260" y="4214867"/>
            <a:ext cx="3594438" cy="253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Image result for 3d shapes in the environmen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192" y="1991473"/>
            <a:ext cx="2769728" cy="2077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0939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GB" sz="6600" b="1" dirty="0">
                <a:latin typeface="Arial" panose="020B0604020202020204" pitchFamily="34" charset="0"/>
                <a:cs typeface="Arial" panose="020B0604020202020204" pitchFamily="34" charset="0"/>
              </a:rPr>
              <a:t>Patterns in the Environment</a:t>
            </a:r>
          </a:p>
        </p:txBody>
      </p:sp>
      <p:pic>
        <p:nvPicPr>
          <p:cNvPr id="6148" name="Picture 4" descr="Image result for patterns in the environm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28506"/>
            <a:ext cx="2667000" cy="200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4743" y="499533"/>
            <a:ext cx="2286905" cy="2286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Image result for patterns in the environmen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4855" y="2328757"/>
            <a:ext cx="2583555" cy="1937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 descr="Image result for patterns in the environmen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1762" y="2526015"/>
            <a:ext cx="2160701" cy="1738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0" name="Picture 16" descr="Image result for patterns in the environmen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4648" y="4264705"/>
            <a:ext cx="2667000" cy="200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2" name="Picture 18" descr="Image result for patterns in the environment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" y="4495459"/>
            <a:ext cx="2749538" cy="2124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4" name="Picture 20" descr="Image result for patterns in the environment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2326" y="4739394"/>
            <a:ext cx="3762569" cy="1881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74649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>
            <a:extLst>
              <a:ext uri="{FF2B5EF4-FFF2-40B4-BE49-F238E27FC236}">
                <a16:creationId xmlns:a16="http://schemas.microsoft.com/office/drawing/2014/main" id="{D6EA1A26-163F-4F15-91F4-F2C51AC9C1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5992" y="0"/>
            <a:ext cx="4636008" cy="6858000"/>
          </a:xfrm>
          <a:prstGeom prst="rect">
            <a:avLst/>
          </a:prstGeom>
          <a:solidFill>
            <a:srgbClr val="4451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73212" y="499533"/>
            <a:ext cx="3401568" cy="1920240"/>
          </a:xfrm>
        </p:spPr>
        <p:txBody>
          <a:bodyPr anchor="b">
            <a:normAutofit/>
          </a:bodyPr>
          <a:lstStyle/>
          <a:p>
            <a:r>
              <a:rPr lang="en-GB" sz="40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Measures</a:t>
            </a:r>
          </a:p>
        </p:txBody>
      </p:sp>
      <p:pic>
        <p:nvPicPr>
          <p:cNvPr id="12" name="Picture 4" descr="Analogue wall clock">
            <a:extLst>
              <a:ext uri="{FF2B5EF4-FFF2-40B4-BE49-F238E27FC236}">
                <a16:creationId xmlns:a16="http://schemas.microsoft.com/office/drawing/2014/main" id="{0E835DA6-F944-4D10-BA47-E2B7A070AA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59" r="20273"/>
          <a:stretch/>
        </p:blipFill>
        <p:spPr>
          <a:xfrm>
            <a:off x="20" y="10"/>
            <a:ext cx="7555971" cy="6857990"/>
          </a:xfrm>
          <a:prstGeom prst="rect">
            <a:avLst/>
          </a:prstGeom>
        </p:spPr>
      </p:pic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8173212" y="2419773"/>
            <a:ext cx="3401568" cy="3358092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rgbClr val="FFFFFF"/>
                </a:solidFill>
              </a:rPr>
              <a:t>Time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rgbClr val="FFFFFF"/>
                </a:solidFill>
              </a:rPr>
              <a:t>Weight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rgbClr val="FFFFFF"/>
                </a:solidFill>
              </a:rPr>
              <a:t>Capacity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rgbClr val="FFFFFF"/>
                </a:solidFill>
              </a:rPr>
              <a:t>Length</a:t>
            </a:r>
          </a:p>
        </p:txBody>
      </p:sp>
    </p:spTree>
    <p:extLst>
      <p:ext uri="{BB962C8B-B14F-4D97-AF65-F5344CB8AC3E}">
        <p14:creationId xmlns:p14="http://schemas.microsoft.com/office/powerpoint/2010/main" val="24398403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Language and Vocabulary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4168" y="1689068"/>
            <a:ext cx="10753725" cy="3766185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9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TALK</a:t>
            </a:r>
          </a:p>
        </p:txBody>
      </p:sp>
      <p:sp>
        <p:nvSpPr>
          <p:cNvPr id="5" name="Oval Callout 4"/>
          <p:cNvSpPr/>
          <p:nvPr/>
        </p:nvSpPr>
        <p:spPr>
          <a:xfrm>
            <a:off x="219837" y="1559718"/>
            <a:ext cx="2987040" cy="1691640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more</a:t>
            </a:r>
          </a:p>
        </p:txBody>
      </p:sp>
      <p:sp>
        <p:nvSpPr>
          <p:cNvPr id="7" name="Oval Callout 6"/>
          <p:cNvSpPr/>
          <p:nvPr/>
        </p:nvSpPr>
        <p:spPr>
          <a:xfrm>
            <a:off x="9930421" y="870538"/>
            <a:ext cx="2074177" cy="1739745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less</a:t>
            </a:r>
          </a:p>
        </p:txBody>
      </p:sp>
      <p:sp>
        <p:nvSpPr>
          <p:cNvPr id="8" name="Oval Callout 7"/>
          <p:cNvSpPr/>
          <p:nvPr/>
        </p:nvSpPr>
        <p:spPr>
          <a:xfrm rot="676672">
            <a:off x="7566661" y="2228565"/>
            <a:ext cx="2423160" cy="1773252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How many?</a:t>
            </a:r>
          </a:p>
        </p:txBody>
      </p:sp>
      <p:sp>
        <p:nvSpPr>
          <p:cNvPr id="9" name="Oval Callout 8"/>
          <p:cNvSpPr/>
          <p:nvPr/>
        </p:nvSpPr>
        <p:spPr>
          <a:xfrm>
            <a:off x="9997821" y="2974022"/>
            <a:ext cx="2048256" cy="1689417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heavy</a:t>
            </a:r>
          </a:p>
        </p:txBody>
      </p:sp>
      <p:sp>
        <p:nvSpPr>
          <p:cNvPr id="11" name="Oval Callout 10"/>
          <p:cNvSpPr/>
          <p:nvPr/>
        </p:nvSpPr>
        <p:spPr>
          <a:xfrm>
            <a:off x="677564" y="3622695"/>
            <a:ext cx="1965960" cy="1636396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light</a:t>
            </a:r>
          </a:p>
        </p:txBody>
      </p:sp>
      <p:sp>
        <p:nvSpPr>
          <p:cNvPr id="12" name="Oval Callout 11"/>
          <p:cNvSpPr/>
          <p:nvPr/>
        </p:nvSpPr>
        <p:spPr>
          <a:xfrm rot="20400000">
            <a:off x="3153728" y="2523172"/>
            <a:ext cx="1645920" cy="1371600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full</a:t>
            </a:r>
          </a:p>
        </p:txBody>
      </p:sp>
      <p:sp>
        <p:nvSpPr>
          <p:cNvPr id="13" name="Oval Callout 12"/>
          <p:cNvSpPr/>
          <p:nvPr/>
        </p:nvSpPr>
        <p:spPr>
          <a:xfrm rot="928986">
            <a:off x="8241566" y="4349164"/>
            <a:ext cx="2352474" cy="1317844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empty</a:t>
            </a:r>
          </a:p>
        </p:txBody>
      </p:sp>
      <p:sp>
        <p:nvSpPr>
          <p:cNvPr id="14" name="Oval Callout 13"/>
          <p:cNvSpPr/>
          <p:nvPr/>
        </p:nvSpPr>
        <p:spPr>
          <a:xfrm rot="20964212">
            <a:off x="2616646" y="4225455"/>
            <a:ext cx="1759249" cy="1301480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long</a:t>
            </a:r>
          </a:p>
        </p:txBody>
      </p:sp>
      <p:sp>
        <p:nvSpPr>
          <p:cNvPr id="15" name="Oval Callout 14"/>
          <p:cNvSpPr/>
          <p:nvPr/>
        </p:nvSpPr>
        <p:spPr>
          <a:xfrm rot="21217517">
            <a:off x="5304982" y="2945918"/>
            <a:ext cx="1777699" cy="1145940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short</a:t>
            </a:r>
          </a:p>
        </p:txBody>
      </p:sp>
      <p:sp>
        <p:nvSpPr>
          <p:cNvPr id="16" name="Oval Callout 15"/>
          <p:cNvSpPr/>
          <p:nvPr/>
        </p:nvSpPr>
        <p:spPr>
          <a:xfrm rot="239314">
            <a:off x="6566903" y="4322719"/>
            <a:ext cx="1607273" cy="1138147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tall</a:t>
            </a:r>
          </a:p>
        </p:txBody>
      </p:sp>
      <p:sp>
        <p:nvSpPr>
          <p:cNvPr id="17" name="Oval Callout 16"/>
          <p:cNvSpPr/>
          <p:nvPr/>
        </p:nvSpPr>
        <p:spPr>
          <a:xfrm>
            <a:off x="4571239" y="4297271"/>
            <a:ext cx="1798792" cy="1157981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wide</a:t>
            </a:r>
          </a:p>
        </p:txBody>
      </p:sp>
    </p:spTree>
    <p:extLst>
      <p:ext uri="{BB962C8B-B14F-4D97-AF65-F5344CB8AC3E}">
        <p14:creationId xmlns:p14="http://schemas.microsoft.com/office/powerpoint/2010/main" val="16230751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</p:spPr>
        <p:txBody>
          <a:bodyPr>
            <a:normAutofit/>
          </a:bodyPr>
          <a:lstStyle/>
          <a:p>
            <a:r>
              <a:rPr lang="en-GB"/>
              <a:t>New EYFS Mathematics Curriculum 2021</a:t>
            </a:r>
          </a:p>
        </p:txBody>
      </p:sp>
      <p:sp>
        <p:nvSpPr>
          <p:cNvPr id="5" name="AutoShape 6" descr="Related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aphicFrame>
        <p:nvGraphicFramePr>
          <p:cNvPr id="19" name="Content Placeholder 2">
            <a:extLst>
              <a:ext uri="{FF2B5EF4-FFF2-40B4-BE49-F238E27FC236}">
                <a16:creationId xmlns:a16="http://schemas.microsoft.com/office/drawing/2014/main" id="{853A602C-6183-4739-9BE0-3B8731146BF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7733011"/>
              </p:ext>
            </p:extLst>
          </p:nvPr>
        </p:nvGraphicFramePr>
        <p:xfrm>
          <a:off x="676275" y="2373549"/>
          <a:ext cx="10753725" cy="35992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645400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87AB319-64C0-4E2D-B1CD-0A970301BE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4BD144-08AF-41A3-ADB3-8AADCACA06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A4F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70467"/>
            <a:ext cx="6608963" cy="335280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8800" b="1">
                <a:solidFill>
                  <a:srgbClr val="FFFFFF"/>
                </a:solidFill>
              </a:rPr>
              <a:t>White Rose Maths Scheme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A3F59CE-D0DB-4EB7-91C0-63DB11030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2944" y="0"/>
            <a:ext cx="463905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47130445-9BBF-4F2E-9327-D2084C0C1E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96408" y="1388619"/>
            <a:ext cx="3352128" cy="372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4801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96DB1654-4347-41D8-B703-2708CA7007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62" y="1728787"/>
            <a:ext cx="10048875" cy="340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6599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99D58EC-E215-4DF2-BD09-00D3F6AB7B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907" y="204428"/>
            <a:ext cx="10247890" cy="6077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5515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006" y="0"/>
            <a:ext cx="10772775" cy="1658198"/>
          </a:xfrm>
        </p:spPr>
        <p:txBody>
          <a:bodyPr/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Numbers</a:t>
            </a:r>
          </a:p>
        </p:txBody>
      </p:sp>
      <p:pic>
        <p:nvPicPr>
          <p:cNvPr id="5" name="Content Placeholder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63D44DD-67E5-47B1-A030-6D28ED7853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62013" y="1931924"/>
            <a:ext cx="7920929" cy="1129189"/>
          </a:xfrm>
        </p:spPr>
      </p:pic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24A010B6-BD16-495E-8C49-CE0AD9D3C6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3053" y="3890308"/>
            <a:ext cx="8439889" cy="138217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1BF77A3-63DB-460C-AAD7-66952EC219D1}"/>
              </a:ext>
            </a:extLst>
          </p:cNvPr>
          <p:cNvSpPr txBox="1"/>
          <p:nvPr/>
        </p:nvSpPr>
        <p:spPr>
          <a:xfrm>
            <a:off x="308733" y="1210286"/>
            <a:ext cx="56116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1- How numbers are represented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DF48283-EE9D-40F0-B3F6-C620F88BAE2B}"/>
              </a:ext>
            </a:extLst>
          </p:cNvPr>
          <p:cNvSpPr txBox="1"/>
          <p:nvPr/>
        </p:nvSpPr>
        <p:spPr>
          <a:xfrm>
            <a:off x="338203" y="3256661"/>
            <a:ext cx="61001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2- Comparing numbers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AD337C6-FD6B-46F8-A151-05E18B8FFF2E}"/>
              </a:ext>
            </a:extLst>
          </p:cNvPr>
          <p:cNvSpPr txBox="1"/>
          <p:nvPr/>
        </p:nvSpPr>
        <p:spPr>
          <a:xfrm>
            <a:off x="338203" y="5286520"/>
            <a:ext cx="75531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3- Composition of numbers</a:t>
            </a:r>
          </a:p>
        </p:txBody>
      </p:sp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E1106005-9082-40E1-BB9F-1A5B348342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6405" y="6041296"/>
            <a:ext cx="2257425" cy="676275"/>
          </a:xfrm>
          <a:prstGeom prst="rect">
            <a:avLst/>
          </a:prstGeom>
        </p:spPr>
      </p:pic>
      <p:pic>
        <p:nvPicPr>
          <p:cNvPr id="15" name="Picture 14" descr="A picture containing clipart&#10;&#10;Description automatically generated">
            <a:extLst>
              <a:ext uri="{FF2B5EF4-FFF2-40B4-BE49-F238E27FC236}">
                <a16:creationId xmlns:a16="http://schemas.microsoft.com/office/drawing/2014/main" id="{C9832A26-40B3-4737-A411-5908B3F113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10840" y="6023056"/>
            <a:ext cx="1019175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7268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How to help</a:t>
            </a:r>
          </a:p>
        </p:txBody>
      </p:sp>
      <p:pic>
        <p:nvPicPr>
          <p:cNvPr id="1032" name="Picture 8" descr="Image result for dic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00" y="1007465"/>
            <a:ext cx="3340704" cy="2300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num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99" y="784639"/>
            <a:ext cx="4233206" cy="2845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five fram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058" y="2157731"/>
            <a:ext cx="1949939" cy="2752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Related image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880"/>
          <a:stretch/>
        </p:blipFill>
        <p:spPr bwMode="auto">
          <a:xfrm>
            <a:off x="97171" y="4684001"/>
            <a:ext cx="4570855" cy="1398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close-up of a game controller&#10;&#10;Description automatically generated with low confidence">
            <a:extLst>
              <a:ext uri="{FF2B5EF4-FFF2-40B4-BE49-F238E27FC236}">
                <a16:creationId xmlns:a16="http://schemas.microsoft.com/office/drawing/2014/main" id="{DF9CA727-97BA-4304-9524-CF306335B9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55209" y="4012501"/>
            <a:ext cx="2845499" cy="28454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B1E984E-07EB-41E9-804B-DDDA4CBC40CA}"/>
              </a:ext>
            </a:extLst>
          </p:cNvPr>
          <p:cNvSpPr txBox="1"/>
          <p:nvPr/>
        </p:nvSpPr>
        <p:spPr>
          <a:xfrm>
            <a:off x="463200" y="3633978"/>
            <a:ext cx="3156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Games using a die/dice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109AB05-0436-43D1-ADB5-A5827B58886A}"/>
              </a:ext>
            </a:extLst>
          </p:cNvPr>
          <p:cNvSpPr txBox="1"/>
          <p:nvPr/>
        </p:nvSpPr>
        <p:spPr>
          <a:xfrm>
            <a:off x="563671" y="6338170"/>
            <a:ext cx="3056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Making a 5 frame for </a:t>
            </a:r>
            <a:r>
              <a:rPr lang="en-GB" dirty="0" err="1"/>
              <a:t>counitng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03477F8-D522-4103-8D58-7ADC053B45CA}"/>
              </a:ext>
            </a:extLst>
          </p:cNvPr>
          <p:cNvSpPr txBox="1"/>
          <p:nvPr/>
        </p:nvSpPr>
        <p:spPr>
          <a:xfrm>
            <a:off x="5398718" y="5536504"/>
            <a:ext cx="2125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Set of dominoes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9A386E0-E674-4A9C-8DE2-E554AEEE28F4}"/>
              </a:ext>
            </a:extLst>
          </p:cNvPr>
          <p:cNvSpPr txBox="1"/>
          <p:nvPr/>
        </p:nvSpPr>
        <p:spPr>
          <a:xfrm>
            <a:off x="8292230" y="388307"/>
            <a:ext cx="1954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Numicon shapes</a:t>
            </a:r>
          </a:p>
        </p:txBody>
      </p:sp>
    </p:spTree>
    <p:extLst>
      <p:ext uri="{BB962C8B-B14F-4D97-AF65-F5344CB8AC3E}">
        <p14:creationId xmlns:p14="http://schemas.microsoft.com/office/powerpoint/2010/main" val="1749833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85B976C-17EF-415B-B03C-BAF9443B9D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1B4E201-164F-4793-895E-C149B2F2FC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65F4110-C0FC-4D61-ACD2-A7C950EAE9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660711" y="3509963"/>
            <a:ext cx="7210670" cy="2967839"/>
          </a:xfrm>
          <a:prstGeom prst="rect">
            <a:avLst/>
          </a:prstGeom>
          <a:solidFill>
            <a:srgbClr val="3E524A"/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1821" y="3812954"/>
            <a:ext cx="6465287" cy="1516014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en-US">
                <a:solidFill>
                  <a:srgbClr val="FFFFFF"/>
                </a:solidFill>
              </a:rPr>
              <a:t>Numbers from 5 to 10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A9AAEA-C5B8-473D-9FA6-BAB8F3BC53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635" y="1111488"/>
            <a:ext cx="4160452" cy="142495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2A406D9-0E02-498D-BDD8-CAF8268482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4296" y="1090769"/>
            <a:ext cx="7217085" cy="1425375"/>
          </a:xfrm>
          <a:prstGeom prst="rect">
            <a:avLst/>
          </a:prstGeom>
        </p:spPr>
      </p:pic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F75DAA9-A14D-425C-80A6-CF609BD86E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17635" y="4539197"/>
            <a:ext cx="4160452" cy="96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9519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D4BBAA4-5350-4225-A232-680E7C3343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0574B87-291D-42D5-849E-368485E048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F55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2BE4E81B-5586-4359-866E-998D1E9C5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4385066"/>
            <a:ext cx="10923638" cy="1349096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7400">
                <a:solidFill>
                  <a:srgbClr val="FFFFFF"/>
                </a:solidFill>
              </a:rPr>
              <a:t>Numbers to 20 and beyond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DBB8A1B-F478-46E3-B3D4-FC7E87D511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24281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icon&#10;&#10;Description automatically generated">
            <a:extLst>
              <a:ext uri="{FF2B5EF4-FFF2-40B4-BE49-F238E27FC236}">
                <a16:creationId xmlns:a16="http://schemas.microsoft.com/office/drawing/2014/main" id="{36E6C905-8B0A-4D41-A364-43905F2201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457" y="1579661"/>
            <a:ext cx="5299677" cy="1271922"/>
          </a:xfrm>
          <a:prstGeom prst="rect">
            <a:avLst/>
          </a:prstGeom>
        </p:spPr>
      </p:pic>
      <p:pic>
        <p:nvPicPr>
          <p:cNvPr id="5" name="Picture 4" descr="Icon&#10;&#10;Description automatically generated with medium confidence">
            <a:extLst>
              <a:ext uri="{FF2B5EF4-FFF2-40B4-BE49-F238E27FC236}">
                <a16:creationId xmlns:a16="http://schemas.microsoft.com/office/drawing/2014/main" id="{80FC240E-49D8-4EAC-9036-6D167A751C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6867" y="1599534"/>
            <a:ext cx="5299677" cy="123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977156"/>
      </p:ext>
    </p:extLst>
  </p:cSld>
  <p:clrMapOvr>
    <a:masterClrMapping/>
  </p:clrMapOvr>
</p:sld>
</file>

<file path=ppt/theme/theme1.xml><?xml version="1.0" encoding="utf-8"?>
<a:theme xmlns:a="http://schemas.openxmlformats.org/drawingml/2006/main" name="Metropolita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597</TotalTime>
  <Words>269</Words>
  <Application>Microsoft Office PowerPoint</Application>
  <PresentationFormat>Widescreen</PresentationFormat>
  <Paragraphs>64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Calibri Light</vt:lpstr>
      <vt:lpstr>Metropolitan</vt:lpstr>
      <vt:lpstr>MATHEMATICS  IN THE  EARLY YEARS</vt:lpstr>
      <vt:lpstr>New EYFS Mathematics Curriculum 2021</vt:lpstr>
      <vt:lpstr>White Rose Maths Scheme</vt:lpstr>
      <vt:lpstr>PowerPoint Presentation</vt:lpstr>
      <vt:lpstr>PowerPoint Presentation</vt:lpstr>
      <vt:lpstr>Numbers</vt:lpstr>
      <vt:lpstr>How to help</vt:lpstr>
      <vt:lpstr>Numbers from 5 to 10</vt:lpstr>
      <vt:lpstr>Numbers to 20 and beyond</vt:lpstr>
      <vt:lpstr>Number bonds to 10</vt:lpstr>
      <vt:lpstr>Doubling</vt:lpstr>
      <vt:lpstr>Odd and Even Numbers</vt:lpstr>
      <vt:lpstr>Shapes</vt:lpstr>
      <vt:lpstr>Understanding Position</vt:lpstr>
      <vt:lpstr>Aware of shapes in the Environment</vt:lpstr>
      <vt:lpstr>Patterns in the Environment</vt:lpstr>
      <vt:lpstr>Measures</vt:lpstr>
      <vt:lpstr>Language and Vocabulary</vt:lpstr>
    </vt:vector>
  </TitlesOfParts>
  <Company>Tilston Parochial Primary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MATHEMATICS  IN THE  EARLY YEARS</dc:title>
  <dc:creator>Pam Edwards</dc:creator>
  <cp:lastModifiedBy>Pam Edwards</cp:lastModifiedBy>
  <cp:revision>34</cp:revision>
  <dcterms:created xsi:type="dcterms:W3CDTF">2018-10-09T17:13:17Z</dcterms:created>
  <dcterms:modified xsi:type="dcterms:W3CDTF">2025-09-24T11:19:46Z</dcterms:modified>
</cp:coreProperties>
</file>